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0" r:id="rId3"/>
    <p:sldId id="258" r:id="rId4"/>
    <p:sldId id="262" r:id="rId5"/>
    <p:sldId id="263" r:id="rId6"/>
    <p:sldId id="264" r:id="rId7"/>
    <p:sldId id="265" r:id="rId8"/>
    <p:sldId id="281" r:id="rId9"/>
    <p:sldId id="282" r:id="rId10"/>
    <p:sldId id="284" r:id="rId11"/>
    <p:sldId id="283" r:id="rId12"/>
    <p:sldId id="285" r:id="rId13"/>
    <p:sldId id="286" r:id="rId14"/>
    <p:sldId id="287" r:id="rId15"/>
    <p:sldId id="288" r:id="rId16"/>
    <p:sldId id="289" r:id="rId17"/>
    <p:sldId id="290" r:id="rId18"/>
    <p:sldId id="291" r:id="rId19"/>
    <p:sldId id="293" r:id="rId20"/>
    <p:sldId id="292" r:id="rId21"/>
    <p:sldId id="294" r:id="rId22"/>
    <p:sldId id="295" r:id="rId23"/>
    <p:sldId id="300" r:id="rId24"/>
    <p:sldId id="296" r:id="rId25"/>
    <p:sldId id="297" r:id="rId26"/>
    <p:sldId id="298" r:id="rId27"/>
    <p:sldId id="299"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34" y="-1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E23D1-01B6-413A-9E67-E21702317C27}" type="datetimeFigureOut">
              <a:rPr lang="en-US" smtClean="0"/>
              <a:pPr/>
              <a:t>10/14/2015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C8F6E-EBAE-46FD-8821-DC221BCD3F76}" type="slidenum">
              <a:rPr lang="en-US" smtClean="0"/>
              <a:pPr/>
              <a:t>‹#›</a:t>
            </a:fld>
            <a:endParaRPr lang="en-US"/>
          </a:p>
        </p:txBody>
      </p:sp>
    </p:spTree>
    <p:extLst>
      <p:ext uri="{BB962C8B-B14F-4D97-AF65-F5344CB8AC3E}">
        <p14:creationId xmlns="" xmlns:p14="http://schemas.microsoft.com/office/powerpoint/2010/main" val="79752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8" name="7 - Θέση αριθμού διαφάνειας"/>
          <p:cNvSpPr>
            <a:spLocks noGrp="1"/>
          </p:cNvSpPr>
          <p:nvPr>
            <p:ph type="sldNum" sz="quarter" idx="10"/>
          </p:nvPr>
        </p:nvSpPr>
        <p:spPr/>
        <p:txBody>
          <a:bodyPr/>
          <a:lstStyle/>
          <a:p>
            <a:fld id="{B2747CE2-572C-4D35-94FC-6F146D584546}" type="slidenum">
              <a:rPr lang="el-GR" smtClean="0"/>
              <a:pPr/>
              <a:t>1</a:t>
            </a:fld>
            <a:endParaRPr lang="el-GR"/>
          </a:p>
        </p:txBody>
      </p:sp>
    </p:spTree>
    <p:extLst>
      <p:ext uri="{BB962C8B-B14F-4D97-AF65-F5344CB8AC3E}">
        <p14:creationId xmlns="" xmlns:p14="http://schemas.microsoft.com/office/powerpoint/2010/main" val="15276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B2747CE2-572C-4D35-94FC-6F146D584546}" type="slidenum">
              <a:rPr lang="el-GR" smtClean="0"/>
              <a:pPr/>
              <a:t>3</a:t>
            </a:fld>
            <a:endParaRPr lang="el-GR"/>
          </a:p>
        </p:txBody>
      </p:sp>
    </p:spTree>
    <p:extLst>
      <p:ext uri="{BB962C8B-B14F-4D97-AF65-F5344CB8AC3E}">
        <p14:creationId xmlns="" xmlns:p14="http://schemas.microsoft.com/office/powerpoint/2010/main" val="25021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409608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92260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94027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67737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26116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61292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3474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30572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74682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31593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BEF53-ADCB-4CD6-8C4A-D7AAF3631FCC}"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122892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BEF53-ADCB-4CD6-8C4A-D7AAF3631FCC}" type="datetimeFigureOut">
              <a:rPr lang="en-US" smtClean="0"/>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FDB0A-A595-49E2-B3AB-2696E5397773}" type="slidenum">
              <a:rPr lang="en-US" smtClean="0"/>
              <a:pPr/>
              <a:t>‹#›</a:t>
            </a:fld>
            <a:endParaRPr lang="en-US"/>
          </a:p>
        </p:txBody>
      </p:sp>
    </p:spTree>
    <p:extLst>
      <p:ext uri="{BB962C8B-B14F-4D97-AF65-F5344CB8AC3E}">
        <p14:creationId xmlns="" xmlns:p14="http://schemas.microsoft.com/office/powerpoint/2010/main" val="2516420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ercime.files.wordpress.com/2013/05/privategroup-groupd-01.p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google.com/docs?hl=el&amp;p=about_forms" TargetMode="External"/><Relationship Id="rId2" Type="http://schemas.openxmlformats.org/officeDocument/2006/relationships/hyperlink" Target="https://www.google.com/forms/abou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ppt01.jpg"/>
          <p:cNvPicPr>
            <a:picLocks noChangeAspect="1"/>
          </p:cNvPicPr>
          <p:nvPr/>
        </p:nvPicPr>
        <p:blipFill>
          <a:blip r:embed="rId3" cstate="print"/>
          <a:stretch>
            <a:fillRect/>
          </a:stretch>
        </p:blipFill>
        <p:spPr>
          <a:xfrm>
            <a:off x="508" y="0"/>
            <a:ext cx="9142984" cy="6858000"/>
          </a:xfrm>
          <a:prstGeom prst="rect">
            <a:avLst/>
          </a:prstGeom>
        </p:spPr>
      </p:pic>
      <p:sp>
        <p:nvSpPr>
          <p:cNvPr id="2" name="TextBox 1"/>
          <p:cNvSpPr txBox="1"/>
          <p:nvPr/>
        </p:nvSpPr>
        <p:spPr>
          <a:xfrm>
            <a:off x="1043608" y="5661248"/>
            <a:ext cx="7776864" cy="369332"/>
          </a:xfrm>
          <a:prstGeom prst="rect">
            <a:avLst/>
          </a:prstGeom>
          <a:noFill/>
        </p:spPr>
        <p:txBody>
          <a:bodyPr wrap="square" rtlCol="0">
            <a:spAutoFit/>
          </a:bodyPr>
          <a:lstStyle/>
          <a:p>
            <a:pPr algn="ctr"/>
            <a:r>
              <a:rPr lang="en-US" dirty="0" smtClean="0"/>
              <a:t>Authors: </a:t>
            </a:r>
            <a:r>
              <a:rPr lang="en-IE" dirty="0" smtClean="0"/>
              <a:t>Eleni Preza &amp; Catherine  </a:t>
            </a:r>
            <a:r>
              <a:rPr lang="en-IE" dirty="0" err="1" smtClean="0"/>
              <a:t>Christodoulopoulou</a:t>
            </a:r>
            <a:r>
              <a:rPr lang="en-IE" dirty="0" smtClean="0"/>
              <a:t> CTI</a:t>
            </a:r>
          </a:p>
        </p:txBody>
      </p:sp>
      <p:sp>
        <p:nvSpPr>
          <p:cNvPr id="4" name="TextBox 3"/>
          <p:cNvSpPr txBox="1"/>
          <p:nvPr/>
        </p:nvSpPr>
        <p:spPr>
          <a:xfrm>
            <a:off x="1799692" y="3390181"/>
            <a:ext cx="5544616" cy="584775"/>
          </a:xfrm>
          <a:prstGeom prst="rect">
            <a:avLst/>
          </a:prstGeom>
          <a:noFill/>
        </p:spPr>
        <p:txBody>
          <a:bodyPr wrap="square" rtlCol="0">
            <a:spAutoFit/>
          </a:bodyPr>
          <a:lstStyle/>
          <a:p>
            <a:pPr algn="ctr"/>
            <a:r>
              <a:rPr lang="en-US" sz="3200" dirty="0" smtClean="0">
                <a:solidFill>
                  <a:schemeClr val="bg1"/>
                </a:solidFill>
                <a:latin typeface="Bookman Old Style" panose="02050604050505020204" pitchFamily="18" charset="0"/>
              </a:rPr>
              <a:t>Training Material</a:t>
            </a:r>
            <a:endParaRPr lang="en-IE" sz="3200" dirty="0">
              <a:solidFill>
                <a:schemeClr val="bg1"/>
              </a:solidFill>
              <a:latin typeface="Bookman Old Style" panose="02050604050505020204" pitchFamily="18" charset="0"/>
            </a:endParaRPr>
          </a:p>
        </p:txBody>
      </p:sp>
    </p:spTree>
    <p:extLst>
      <p:ext uri="{BB962C8B-B14F-4D97-AF65-F5344CB8AC3E}">
        <p14:creationId xmlns="" xmlns:p14="http://schemas.microsoft.com/office/powerpoint/2010/main" val="201926639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725544" cy="1072992"/>
          </a:xfrm>
        </p:spPr>
        <p:txBody>
          <a:bodyPr>
            <a:normAutofit/>
          </a:bodyPr>
          <a:lstStyle/>
          <a:p>
            <a:r>
              <a:rPr lang="el-GR" b="1" cap="small" dirty="0" smtClean="0"/>
              <a:t>Το</a:t>
            </a:r>
            <a:r>
              <a:rPr lang="en-US" b="1" cap="small" dirty="0" smtClean="0"/>
              <a:t> </a:t>
            </a:r>
            <a:r>
              <a:rPr lang="en-US" b="1" cap="small" dirty="0"/>
              <a:t>Social Network </a:t>
            </a:r>
            <a:r>
              <a:rPr lang="el-GR" b="1" cap="small" dirty="0" smtClean="0"/>
              <a:t>μου</a:t>
            </a:r>
            <a:endParaRPr lang="en-US" b="1" cap="small" dirty="0"/>
          </a:p>
        </p:txBody>
      </p:sp>
      <p:sp>
        <p:nvSpPr>
          <p:cNvPr id="3" name="Content Placeholder 2"/>
          <p:cNvSpPr>
            <a:spLocks noGrp="1"/>
          </p:cNvSpPr>
          <p:nvPr>
            <p:ph idx="1"/>
          </p:nvPr>
        </p:nvSpPr>
        <p:spPr>
          <a:xfrm>
            <a:off x="4860032" y="1628800"/>
            <a:ext cx="2232248" cy="1805687"/>
          </a:xfrm>
        </p:spPr>
        <p:txBody>
          <a:bodyPr>
            <a:normAutofit/>
          </a:bodyPr>
          <a:lstStyle/>
          <a:p>
            <a:pPr marL="0" indent="0" algn="just">
              <a:buNone/>
            </a:pPr>
            <a:r>
              <a:rPr lang="el-GR" sz="1800" dirty="0" smtClean="0"/>
              <a:t>Εδώ ο χρήστης μπορεί να δει την δραστηριότητα όλων των χρηστών της πλατφόρμας</a:t>
            </a:r>
            <a:r>
              <a:rPr lang="en-US" sz="1800" dirty="0" smtClean="0"/>
              <a:t> </a:t>
            </a:r>
            <a:r>
              <a:rPr lang="en-US" sz="1800" dirty="0"/>
              <a:t>SONET-BULL platform.</a:t>
            </a: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3165" t="7579" r="27349" b="43603"/>
          <a:stretch/>
        </p:blipFill>
        <p:spPr bwMode="auto">
          <a:xfrm>
            <a:off x="1331640" y="1052735"/>
            <a:ext cx="3154666" cy="567290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9812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cap="small" dirty="0" smtClean="0"/>
              <a:t>Το</a:t>
            </a:r>
            <a:r>
              <a:rPr lang="en-US" b="1" cap="small" dirty="0" smtClean="0"/>
              <a:t> </a:t>
            </a:r>
            <a:r>
              <a:rPr lang="en-US" b="1" cap="small" dirty="0"/>
              <a:t>Social </a:t>
            </a:r>
            <a:r>
              <a:rPr lang="en-US" b="1" cap="small" dirty="0" smtClean="0"/>
              <a:t>Network</a:t>
            </a:r>
            <a:r>
              <a:rPr lang="el-GR" b="1" cap="small" dirty="0" smtClean="0"/>
              <a:t> μου </a:t>
            </a:r>
            <a:r>
              <a:rPr lang="el-GR" b="1" cap="small" dirty="0"/>
              <a:t>→ </a:t>
            </a:r>
            <a:r>
              <a:rPr lang="el-GR" b="1" dirty="0" smtClean="0"/>
              <a:t>Προσωπικά</a:t>
            </a:r>
            <a:endParaRPr lang="en-US" b="1" dirty="0"/>
          </a:p>
        </p:txBody>
      </p:sp>
      <p:sp>
        <p:nvSpPr>
          <p:cNvPr id="3" name="Content Placeholder 2"/>
          <p:cNvSpPr>
            <a:spLocks noGrp="1"/>
          </p:cNvSpPr>
          <p:nvPr>
            <p:ph idx="1"/>
          </p:nvPr>
        </p:nvSpPr>
        <p:spPr>
          <a:xfrm>
            <a:off x="4860032" y="1484784"/>
            <a:ext cx="3826768" cy="4245782"/>
          </a:xfrm>
        </p:spPr>
        <p:txBody>
          <a:bodyPr>
            <a:normAutofit fontScale="85000" lnSpcReduction="10000"/>
          </a:bodyPr>
          <a:lstStyle/>
          <a:p>
            <a:pPr marL="0" indent="0">
              <a:buNone/>
            </a:pPr>
            <a:r>
              <a:rPr lang="el-GR" sz="1800" dirty="0" smtClean="0"/>
              <a:t>Αυτή η σελίδα είναι η καταγραφή όλων των δραστηριοτήτων των χρηστών σε όλη την πλατφόρμα με χρονολογική σειρά. Αν είστε συνδεδεμένοι, υπάρχει ένα πεδίο «ενημέρωση </a:t>
            </a:r>
            <a:r>
              <a:rPr lang="en-US" sz="1800" dirty="0" smtClean="0"/>
              <a:t>status</a:t>
            </a:r>
            <a:r>
              <a:rPr lang="el-GR" sz="1800" dirty="0" smtClean="0"/>
              <a:t>”  πριν τη ροή δραστηριότητας, όπου μπορείτε να δημοσιεύσετε τις απόψεις σας.</a:t>
            </a:r>
          </a:p>
          <a:p>
            <a:pPr marL="0" indent="0">
              <a:buNone/>
            </a:pPr>
            <a:endParaRPr lang="en-US" sz="1800" dirty="0"/>
          </a:p>
          <a:p>
            <a:pPr marL="0" indent="0">
              <a:buNone/>
            </a:pPr>
            <a:r>
              <a:rPr lang="el-GR" sz="1800" i="1" dirty="0" smtClean="0"/>
              <a:t>Οι χρήστες μπορούν να έχουν πρόσβαση σε αυτή τη σελίδα κάνοντας κλικ στο όνομα ή την εικόνα του προφίλ του λογαριασμού τους, στο "</a:t>
            </a:r>
            <a:r>
              <a:rPr lang="el-GR" sz="1800" i="1" dirty="0" err="1" smtClean="0"/>
              <a:t>My</a:t>
            </a:r>
            <a:r>
              <a:rPr lang="el-GR" sz="1800" i="1" dirty="0" smtClean="0"/>
              <a:t> </a:t>
            </a:r>
            <a:r>
              <a:rPr lang="el-GR" sz="1800" i="1" dirty="0" err="1" smtClean="0"/>
              <a:t>Social</a:t>
            </a:r>
            <a:r>
              <a:rPr lang="el-GR" sz="1800" i="1" dirty="0" smtClean="0"/>
              <a:t> </a:t>
            </a:r>
            <a:r>
              <a:rPr lang="el-GR" sz="1800" i="1" dirty="0" err="1" smtClean="0"/>
              <a:t>Network</a:t>
            </a:r>
            <a:r>
              <a:rPr lang="el-GR" sz="1800" dirty="0" smtClean="0"/>
              <a:t> </a:t>
            </a:r>
          </a:p>
          <a:p>
            <a:pPr marL="0" indent="0">
              <a:buNone/>
            </a:pPr>
            <a:endParaRPr lang="en-US" sz="1800" dirty="0"/>
          </a:p>
          <a:p>
            <a:pPr marL="0" indent="0" fontAlgn="base">
              <a:buNone/>
            </a:pPr>
            <a:r>
              <a:rPr lang="el-GR" sz="1800" dirty="0" smtClean="0">
                <a:solidFill>
                  <a:schemeClr val="tx1">
                    <a:lumMod val="95000"/>
                    <a:lumOff val="5000"/>
                  </a:schemeClr>
                </a:solidFill>
              </a:rPr>
              <a:t>Για περισσότερες λεπτομέρειες σχετικά με τις λειτουργίες κάθε καρτέλας (Ειδοποιήσεις, μηνύματα, ομάδες, φόρουμ, Αποστολή προσκλήσεων, Αποθετήριο κλπ) δείτε το Εγχειρίδιο</a:t>
            </a:r>
          </a:p>
          <a:p>
            <a:pPr marL="0" indent="0" fontAlgn="base">
              <a:buNone/>
            </a:pPr>
            <a:r>
              <a:rPr lang="en-US" sz="1800" dirty="0" smtClean="0"/>
              <a:t>.</a:t>
            </a:r>
            <a:endParaRPr lang="en-US" sz="1800" dirty="0"/>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t="715" b="69199"/>
          <a:stretch/>
        </p:blipFill>
        <p:spPr bwMode="auto">
          <a:xfrm>
            <a:off x="899592" y="1484784"/>
            <a:ext cx="3938676" cy="436537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0839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Ομάδες</a:t>
            </a:r>
            <a:endParaRPr lang="en-US" b="1" dirty="0"/>
          </a:p>
        </p:txBody>
      </p:sp>
      <p:sp>
        <p:nvSpPr>
          <p:cNvPr id="3" name="Content Placeholder 2"/>
          <p:cNvSpPr>
            <a:spLocks noGrp="1"/>
          </p:cNvSpPr>
          <p:nvPr>
            <p:ph idx="1"/>
          </p:nvPr>
        </p:nvSpPr>
        <p:spPr>
          <a:xfrm>
            <a:off x="4889114" y="2636912"/>
            <a:ext cx="3797686" cy="3456384"/>
          </a:xfrm>
        </p:spPr>
        <p:txBody>
          <a:bodyPr>
            <a:normAutofit fontScale="85000" lnSpcReduction="20000"/>
          </a:bodyPr>
          <a:lstStyle/>
          <a:p>
            <a:pPr marL="0" lvl="0" indent="0" algn="just" fontAlgn="base">
              <a:spcBef>
                <a:spcPct val="0"/>
              </a:spcBef>
              <a:spcAft>
                <a:spcPct val="0"/>
              </a:spcAft>
              <a:buNone/>
            </a:pPr>
            <a:r>
              <a:rPr lang="en-US" sz="1500" dirty="0">
                <a:solidFill>
                  <a:srgbClr val="234170"/>
                </a:solidFill>
                <a:latin typeface="Calibri" pitchFamily="34" charset="0"/>
                <a:ea typeface="Times New Roman" pitchFamily="18" charset="0"/>
                <a:cs typeface="Times New Roman" pitchFamily="18" charset="0"/>
              </a:rPr>
              <a:t>My Social Network  →  Personal  → </a:t>
            </a:r>
            <a:endParaRPr lang="en-US" sz="1500" dirty="0" smtClean="0">
              <a:solidFill>
                <a:srgbClr val="234170"/>
              </a:solidFill>
              <a:latin typeface="Calibri" pitchFamily="34" charset="0"/>
              <a:ea typeface="Times New Roman" pitchFamily="18" charset="0"/>
              <a:cs typeface="Times New Roman" pitchFamily="18" charset="0"/>
            </a:endParaRPr>
          </a:p>
          <a:p>
            <a:pPr marL="0" lvl="0" indent="0" algn="just" fontAlgn="base">
              <a:spcBef>
                <a:spcPct val="0"/>
              </a:spcBef>
              <a:spcAft>
                <a:spcPct val="0"/>
              </a:spcAft>
              <a:buNone/>
            </a:pPr>
            <a:r>
              <a:rPr lang="en-US" sz="1500" dirty="0" smtClean="0">
                <a:solidFill>
                  <a:srgbClr val="234170"/>
                </a:solidFill>
                <a:latin typeface="Calibri" pitchFamily="34" charset="0"/>
                <a:ea typeface="Times New Roman" pitchFamily="18" charset="0"/>
                <a:cs typeface="Times New Roman" pitchFamily="18" charset="0"/>
              </a:rPr>
              <a:t>Groups </a:t>
            </a:r>
            <a:r>
              <a:rPr lang="en-US" sz="1500" dirty="0">
                <a:solidFill>
                  <a:srgbClr val="234170"/>
                </a:solidFill>
                <a:latin typeface="Calibri" pitchFamily="34" charset="0"/>
                <a:ea typeface="Times New Roman" pitchFamily="18" charset="0"/>
                <a:cs typeface="Times New Roman" pitchFamily="18" charset="0"/>
              </a:rPr>
              <a:t>→ </a:t>
            </a:r>
            <a:r>
              <a:rPr lang="en-US" sz="1500" dirty="0" smtClean="0">
                <a:solidFill>
                  <a:srgbClr val="234170"/>
                </a:solidFill>
                <a:latin typeface="Calibri" pitchFamily="34" charset="0"/>
                <a:ea typeface="Times New Roman" pitchFamily="18" charset="0"/>
                <a:cs typeface="Times New Roman" pitchFamily="18" charset="0"/>
              </a:rPr>
              <a:t>Memberships</a:t>
            </a:r>
          </a:p>
          <a:p>
            <a:r>
              <a:rPr lang="el-GR" sz="1800" b="1" dirty="0" smtClean="0"/>
              <a:t>Πώς να ενταχθείτε  σε μια Ιδιωτική Ομάδα</a:t>
            </a:r>
            <a:endParaRPr lang="el-GR" sz="1800" dirty="0" smtClean="0"/>
          </a:p>
          <a:p>
            <a:pPr lvl="0"/>
            <a:r>
              <a:rPr lang="el-GR" sz="1800" dirty="0" smtClean="0"/>
              <a:t>Στην σελίδα « Ομάδα»  του </a:t>
            </a:r>
            <a:r>
              <a:rPr lang="el-GR" sz="1800" dirty="0" err="1" smtClean="0"/>
              <a:t>ιστοτόπου</a:t>
            </a:r>
            <a:r>
              <a:rPr lang="el-GR" sz="1800" dirty="0" smtClean="0"/>
              <a:t> σας, κάντε κλικ στο κουμπί "Αίτηση Μέλους" της Ιδιωτικής Ομάδας που θέλετε να συμμετάσχετε.</a:t>
            </a:r>
          </a:p>
          <a:p>
            <a:pPr lvl="0"/>
            <a:r>
              <a:rPr lang="el-GR" sz="1800" dirty="0" smtClean="0"/>
              <a:t>Θα δείτε  το κείμενο  στο κουμπί  "Αίτηση για  Μέλος" να αλλάζει σε  "Αίτηση κατατέθηκε».</a:t>
            </a:r>
          </a:p>
          <a:p>
            <a:pPr lvl="0"/>
            <a:r>
              <a:rPr lang="el-GR" sz="1800" dirty="0" smtClean="0"/>
              <a:t>Το αίτημά σας για συμμετοχή στην ομάδα αποστέλλεται στον διαχειριστή της Ομάδας</a:t>
            </a:r>
          </a:p>
          <a:p>
            <a:pPr lvl="0">
              <a:buNone/>
            </a:pPr>
            <a:r>
              <a:rPr lang="el-GR" sz="1800" i="1" dirty="0" smtClean="0"/>
              <a:t>Για περισσότερες πληροφορίες για τις ομάδες δείτε το Εγχειρίδιο.</a:t>
            </a:r>
          </a:p>
          <a:p>
            <a:pPr marL="0" indent="0" algn="just" eaLnBrk="0" fontAlgn="base" hangingPunct="0">
              <a:spcBef>
                <a:spcPct val="0"/>
              </a:spcBef>
              <a:spcAft>
                <a:spcPct val="0"/>
              </a:spcAft>
              <a:buNone/>
            </a:pPr>
            <a:r>
              <a:rPr lang="en-US" sz="1800" i="1" dirty="0" smtClean="0"/>
              <a:t>.</a:t>
            </a:r>
            <a:endParaRPr lang="en-US" sz="1800" i="1" dirty="0"/>
          </a:p>
          <a:p>
            <a:pPr algn="just" eaLnBrk="0" fontAlgn="base" hangingPunct="0">
              <a:spcBef>
                <a:spcPct val="0"/>
              </a:spcBef>
              <a:spcAft>
                <a:spcPct val="0"/>
              </a:spcAft>
            </a:pPr>
            <a:endParaRPr lang="en-US" sz="1800" dirty="0" smtClean="0">
              <a:solidFill>
                <a:srgbClr val="5A5A5A"/>
              </a:solidFill>
              <a:latin typeface="Cambria" pitchFamily="18" charset="0"/>
              <a:ea typeface="Times New Roman" pitchFamily="18" charset="0"/>
              <a:cs typeface="Times New Roman" pitchFamily="18" charset="0"/>
            </a:endParaRPr>
          </a:p>
          <a:p>
            <a:pPr algn="just" eaLnBrk="0" fontAlgn="base" hangingPunct="0">
              <a:spcBef>
                <a:spcPct val="0"/>
              </a:spcBef>
              <a:spcAft>
                <a:spcPct val="0"/>
              </a:spcAft>
            </a:pPr>
            <a:endParaRPr lang="en-US" sz="800" dirty="0" smtClean="0">
              <a:latin typeface="Arial" pitchFamily="34" charset="0"/>
              <a:cs typeface="Arial" pitchFamily="34" charset="0"/>
            </a:endParaRPr>
          </a:p>
          <a:p>
            <a:pPr marL="0" lvl="0" indent="0" algn="just" eaLnBrk="0" fontAlgn="base" hangingPunct="0">
              <a:spcBef>
                <a:spcPct val="0"/>
              </a:spcBef>
              <a:spcAft>
                <a:spcPct val="0"/>
              </a:spcAft>
              <a:buNone/>
            </a:pPr>
            <a:endParaRPr lang="en-US" sz="2800" dirty="0">
              <a:latin typeface="Arial" pitchFamily="34" charset="0"/>
              <a:cs typeface="Arial" pitchFamily="34" charset="0"/>
            </a:endParaRPr>
          </a:p>
        </p:txBody>
      </p:sp>
      <p:pic>
        <p:nvPicPr>
          <p:cNvPr id="1025" name="Picture 162" descr="Description: Click on image to enlar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1363424"/>
            <a:ext cx="2801888" cy="125384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rotWithShape="1">
          <a:blip r:embed="rId4" cstate="print">
            <a:extLst>
              <a:ext uri="{28A0092B-C50C-407E-A947-70E740481C1C}">
                <a14:useLocalDpi xmlns="" xmlns:a14="http://schemas.microsoft.com/office/drawing/2010/main" val="0"/>
              </a:ext>
            </a:extLst>
          </a:blip>
          <a:srcRect l="3691" t="20922" r="31073" b="13683"/>
          <a:stretch/>
        </p:blipFill>
        <p:spPr bwMode="auto">
          <a:xfrm>
            <a:off x="496626" y="1598220"/>
            <a:ext cx="4392488" cy="402840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76563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Autofit/>
          </a:bodyPr>
          <a:lstStyle/>
          <a:p>
            <a:r>
              <a:rPr lang="el-GR" sz="2800" b="1" dirty="0" smtClean="0"/>
              <a:t/>
            </a:r>
            <a:br>
              <a:rPr lang="el-GR" sz="2800" b="1" dirty="0" smtClean="0"/>
            </a:br>
            <a:r>
              <a:rPr lang="el-GR" sz="2800" b="1" dirty="0" smtClean="0"/>
              <a:t>Το</a:t>
            </a:r>
            <a:r>
              <a:rPr lang="en-US" sz="2800" b="1" dirty="0" smtClean="0"/>
              <a:t> Social Network </a:t>
            </a:r>
            <a:r>
              <a:rPr lang="el-GR" sz="2800" b="1" dirty="0" smtClean="0"/>
              <a:t>μου</a:t>
            </a:r>
            <a:r>
              <a:rPr lang="en-US" sz="2800" b="1" dirty="0" smtClean="0"/>
              <a:t> →  </a:t>
            </a:r>
            <a:r>
              <a:rPr lang="el-GR" sz="2800" b="1" dirty="0" smtClean="0"/>
              <a:t>Προσωπικά</a:t>
            </a:r>
            <a:r>
              <a:rPr lang="en-US" sz="2800" b="1" dirty="0" smtClean="0"/>
              <a:t>  </a:t>
            </a:r>
            <a:r>
              <a:rPr lang="en-US" sz="2800" b="1" dirty="0"/>
              <a:t>→ </a:t>
            </a:r>
            <a:r>
              <a:rPr lang="el-GR" sz="2800" b="1" dirty="0" smtClean="0"/>
              <a:t>Αποστολή προσκλήσεων </a:t>
            </a:r>
            <a:r>
              <a:rPr lang="en-US" sz="3200" b="1" cap="small" dirty="0"/>
              <a:t/>
            </a:r>
            <a:br>
              <a:rPr lang="en-US" sz="3200" b="1" cap="small" dirty="0"/>
            </a:br>
            <a:endParaRPr lang="en-US" sz="3200" b="1" cap="small" dirty="0"/>
          </a:p>
        </p:txBody>
      </p:sp>
      <p:sp>
        <p:nvSpPr>
          <p:cNvPr id="3" name="Content Placeholder 2"/>
          <p:cNvSpPr>
            <a:spLocks noGrp="1"/>
          </p:cNvSpPr>
          <p:nvPr>
            <p:ph idx="1"/>
          </p:nvPr>
        </p:nvSpPr>
        <p:spPr>
          <a:xfrm>
            <a:off x="4572000" y="1598220"/>
            <a:ext cx="4114800" cy="1830780"/>
          </a:xfrm>
        </p:spPr>
        <p:txBody>
          <a:bodyPr>
            <a:normAutofit/>
          </a:bodyPr>
          <a:lstStyle/>
          <a:p>
            <a:pPr marL="0" indent="0" algn="just">
              <a:buNone/>
            </a:pPr>
            <a:r>
              <a:rPr lang="el-GR" sz="1600" dirty="0" smtClean="0"/>
              <a:t>Η πλατφόρμα</a:t>
            </a:r>
            <a:r>
              <a:rPr lang="en-US" sz="1600" dirty="0" smtClean="0"/>
              <a:t> </a:t>
            </a:r>
            <a:r>
              <a:rPr lang="en-US" sz="1600" dirty="0" err="1" smtClean="0"/>
              <a:t>SONETBULL</a:t>
            </a:r>
            <a:r>
              <a:rPr lang="en-US" sz="1600" dirty="0" smtClean="0"/>
              <a:t> </a:t>
            </a:r>
            <a:r>
              <a:rPr lang="el-GR" sz="1600" dirty="0" smtClean="0"/>
              <a:t>έχει την δυνατότητα, για εγγραμμένους χρήστες, να στείλει προσκλήσεις</a:t>
            </a:r>
            <a:r>
              <a:rPr lang="en-US" sz="1600" dirty="0" smtClean="0"/>
              <a:t> </a:t>
            </a:r>
            <a:r>
              <a:rPr lang="el-GR" sz="1600" dirty="0" smtClean="0"/>
              <a:t>σε μη-μέλη της πλατφόρμας για να γραφτούν </a:t>
            </a:r>
            <a:r>
              <a:rPr lang="en-US" sz="1600" dirty="0" smtClean="0"/>
              <a:t> </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7747" t="18978" r="34500" b="16907"/>
          <a:stretch/>
        </p:blipFill>
        <p:spPr bwMode="auto">
          <a:xfrm>
            <a:off x="1187624" y="815500"/>
            <a:ext cx="3045040" cy="555742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21419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cap="small" dirty="0" err="1" smtClean="0"/>
              <a:t>Φορουμ</a:t>
            </a:r>
            <a:endParaRPr lang="en-US" sz="3200" b="1" cap="small" dirty="0"/>
          </a:p>
        </p:txBody>
      </p:sp>
      <p:sp>
        <p:nvSpPr>
          <p:cNvPr id="3" name="Content Placeholder 2"/>
          <p:cNvSpPr>
            <a:spLocks noGrp="1"/>
          </p:cNvSpPr>
          <p:nvPr>
            <p:ph idx="1"/>
          </p:nvPr>
        </p:nvSpPr>
        <p:spPr>
          <a:xfrm>
            <a:off x="5611926" y="1598220"/>
            <a:ext cx="3074874" cy="3630980"/>
          </a:xfrm>
        </p:spPr>
        <p:txBody>
          <a:bodyPr>
            <a:normAutofit fontScale="70000" lnSpcReduction="20000"/>
          </a:bodyPr>
          <a:lstStyle/>
          <a:p>
            <a:pPr marL="0" algn="just">
              <a:buNone/>
            </a:pPr>
            <a:r>
              <a:rPr lang="el-GR" sz="1800" dirty="0" smtClean="0"/>
              <a:t>Οι χρήστες έχουν τη δυνατότητα να είναι μέλη  των προκαθορισμένων φόρουμ της πλατφόρμας </a:t>
            </a:r>
            <a:r>
              <a:rPr lang="en-GB" sz="1800" dirty="0" err="1" smtClean="0"/>
              <a:t>SONETBULL</a:t>
            </a:r>
            <a:r>
              <a:rPr lang="en-GB" sz="1800" dirty="0" smtClean="0"/>
              <a:t> </a:t>
            </a:r>
            <a:r>
              <a:rPr lang="el-GR" sz="1800" dirty="0" smtClean="0"/>
              <a:t> και να δημιουργούν </a:t>
            </a:r>
            <a:r>
              <a:rPr lang="en-US" sz="1800" dirty="0" smtClean="0"/>
              <a:t>Topics</a:t>
            </a:r>
            <a:r>
              <a:rPr lang="el-GR" sz="1800" dirty="0" smtClean="0"/>
              <a:t>. Ένα φόρουμ δίνει τη δυνατότητα στους χρήστες να μάθουν διαλέγοντας μια συγκεκριμένη  Ομάδα Μαθητών στην οποία μπορούν νε θέσουν το ερώτημα (π.χ. εκπαιδευτικοί, γονείς, Διευθυντές Σχολείων, κλπ). Μέσω της συζήτησης του Φόρουμ, οι χρήστες μπορούν  να θέσουν σε εφαρμογή τις γνώσεις που αποκτήθηκαν κατά την κατάρτιση, τόσο σε σχέση με το θεωρητικό υπόβαθρο </a:t>
            </a:r>
            <a:r>
              <a:rPr lang="el-GR" sz="1800" dirty="0" smtClean="0"/>
              <a:t>όσο </a:t>
            </a:r>
            <a:r>
              <a:rPr lang="el-GR" sz="1800" dirty="0" smtClean="0"/>
              <a:t>και μέσω της ομότιμης  μάθησης </a:t>
            </a:r>
            <a:endParaRPr lang="en-US" sz="1800" dirty="0" smtClean="0"/>
          </a:p>
          <a:p>
            <a:pPr marL="0" algn="just">
              <a:buNone/>
            </a:pPr>
            <a:endParaRPr lang="el-GR" sz="1800" dirty="0" smtClean="0"/>
          </a:p>
          <a:p>
            <a:pPr marL="0" algn="just">
              <a:buNone/>
            </a:pPr>
            <a:r>
              <a:rPr lang="el-GR" sz="1800" dirty="0" smtClean="0"/>
              <a:t>Αυτό το εργαλείο βρίσκεται  στο τμήμα της πλατφόρμας με τίτλο "Φόρουμ".</a:t>
            </a:r>
            <a:endParaRPr lang="en-US" sz="1800" dirty="0" smtClean="0"/>
          </a:p>
          <a:p>
            <a:pPr marL="0" algn="just">
              <a:buNone/>
            </a:pPr>
            <a:endParaRPr lang="el-GR" sz="1800" dirty="0" smtClean="0"/>
          </a:p>
          <a:p>
            <a:pPr marL="0" algn="just">
              <a:buNone/>
            </a:pPr>
            <a:r>
              <a:rPr lang="el-GR" sz="1800" i="1" dirty="0" smtClean="0"/>
              <a:t>Για περισσότερες πληροφορίες δείτε το εγχειρίδιο</a:t>
            </a:r>
          </a:p>
          <a:p>
            <a:pPr marL="0" indent="0" algn="just">
              <a:buNone/>
            </a:pPr>
            <a:endParaRPr lang="en-US"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t="21418" r="30815" b="17298"/>
          <a:stretch/>
        </p:blipFill>
        <p:spPr bwMode="auto">
          <a:xfrm>
            <a:off x="467544" y="1544218"/>
            <a:ext cx="5144382" cy="381642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46206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a:t>Wiki</a:t>
            </a:r>
            <a:br>
              <a:rPr lang="en-US" sz="3200" b="1" cap="small" dirty="0"/>
            </a:br>
            <a:endParaRPr lang="en-US" sz="3200" b="1" cap="small" dirty="0"/>
          </a:p>
        </p:txBody>
      </p:sp>
      <p:sp>
        <p:nvSpPr>
          <p:cNvPr id="3" name="Content Placeholder 2"/>
          <p:cNvSpPr>
            <a:spLocks noGrp="1"/>
          </p:cNvSpPr>
          <p:nvPr>
            <p:ph idx="1"/>
          </p:nvPr>
        </p:nvSpPr>
        <p:spPr>
          <a:xfrm>
            <a:off x="5869696" y="1598220"/>
            <a:ext cx="2817103" cy="3558972"/>
          </a:xfrm>
        </p:spPr>
        <p:txBody>
          <a:bodyPr>
            <a:normAutofit/>
          </a:bodyPr>
          <a:lstStyle/>
          <a:p>
            <a:pPr marL="0" indent="0" algn="just">
              <a:buNone/>
            </a:pPr>
            <a:r>
              <a:rPr lang="el-GR" sz="1600" dirty="0" smtClean="0"/>
              <a:t>Οι χρήστες έχουν την δυνατότητα να δημιουργήσουν/αναρτήσουν αρχεία προκειμένου να περιγράψουν ορισμούς του </a:t>
            </a:r>
            <a:r>
              <a:rPr lang="en-US" sz="1600" dirty="0" smtClean="0"/>
              <a:t>bullying </a:t>
            </a:r>
            <a:r>
              <a:rPr lang="el-GR" sz="1600" dirty="0" smtClean="0"/>
              <a:t>κλπ</a:t>
            </a:r>
            <a:endParaRPr lang="en-US"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4477" t="18230" r="31529" b="27676"/>
          <a:stretch/>
        </p:blipFill>
        <p:spPr bwMode="auto">
          <a:xfrm>
            <a:off x="611560" y="1268760"/>
            <a:ext cx="5258137" cy="424847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47499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smtClean="0"/>
              <a:t/>
            </a:r>
            <a:br>
              <a:rPr lang="en-US" sz="3200" b="1" cap="small" dirty="0" smtClean="0"/>
            </a:br>
            <a:r>
              <a:rPr lang="el-GR" sz="3200" b="1" dirty="0" smtClean="0"/>
              <a:t>Αποθετήριο</a:t>
            </a:r>
            <a:r>
              <a:rPr lang="en-US" sz="3200" b="1" cap="small" dirty="0"/>
              <a:t/>
            </a:r>
            <a:br>
              <a:rPr lang="en-US" sz="3200" b="1" cap="small" dirty="0"/>
            </a:br>
            <a:endParaRPr lang="en-US" sz="3200" b="1" cap="small" dirty="0"/>
          </a:p>
        </p:txBody>
      </p:sp>
      <p:sp>
        <p:nvSpPr>
          <p:cNvPr id="3" name="Content Placeholder 2"/>
          <p:cNvSpPr>
            <a:spLocks noGrp="1"/>
          </p:cNvSpPr>
          <p:nvPr>
            <p:ph idx="1"/>
          </p:nvPr>
        </p:nvSpPr>
        <p:spPr>
          <a:xfrm>
            <a:off x="6321364" y="1598220"/>
            <a:ext cx="2365435" cy="3558972"/>
          </a:xfrm>
        </p:spPr>
        <p:txBody>
          <a:bodyPr>
            <a:normAutofit lnSpcReduction="10000"/>
          </a:bodyPr>
          <a:lstStyle/>
          <a:p>
            <a:pPr marL="0" indent="0" algn="just">
              <a:spcBef>
                <a:spcPts val="0"/>
              </a:spcBef>
              <a:buNone/>
            </a:pPr>
            <a:r>
              <a:rPr lang="el-GR" sz="1600" dirty="0" smtClean="0"/>
              <a:t>Το Αποθετήριο χρησιμεύει σαν ένα  </a:t>
            </a:r>
            <a:r>
              <a:rPr lang="en-US" sz="1600" dirty="0" smtClean="0"/>
              <a:t>online </a:t>
            </a:r>
            <a:r>
              <a:rPr lang="el-GR" sz="1600" dirty="0" smtClean="0"/>
              <a:t>πρόγραμμα προβολής και διαχείρισης αρχείων</a:t>
            </a:r>
            <a:r>
              <a:rPr lang="en-US" sz="1600" dirty="0" smtClean="0"/>
              <a:t>.</a:t>
            </a:r>
          </a:p>
          <a:p>
            <a:pPr marL="0" indent="0" algn="just">
              <a:spcBef>
                <a:spcPts val="0"/>
              </a:spcBef>
              <a:buNone/>
            </a:pPr>
            <a:r>
              <a:rPr lang="en-US" sz="1600" dirty="0" smtClean="0"/>
              <a:t> </a:t>
            </a:r>
            <a:r>
              <a:rPr lang="el-GR" sz="1600" dirty="0" smtClean="0"/>
              <a:t>Όλα τα αρχεία που ανεβαίνουν, συγκεντρώνονται σε μία σελίδα με το όνομα «αποθετήριο». </a:t>
            </a:r>
            <a:endParaRPr lang="en-US" sz="1600" dirty="0" smtClean="0"/>
          </a:p>
          <a:p>
            <a:pPr marL="0" indent="0" algn="just">
              <a:spcBef>
                <a:spcPts val="0"/>
              </a:spcBef>
              <a:buNone/>
            </a:pPr>
            <a:r>
              <a:rPr lang="el-GR" sz="1600" dirty="0" smtClean="0"/>
              <a:t>Το κάθε αρχείο θα έχει αντίστοιχες ετικέτες  και θα ανήκει σε</a:t>
            </a:r>
            <a:r>
              <a:rPr lang="en-US" sz="1600" dirty="0" smtClean="0"/>
              <a:t> </a:t>
            </a:r>
            <a:r>
              <a:rPr lang="el-GR" sz="1600" dirty="0" smtClean="0"/>
              <a:t>συγκεκριμένες κατηγορίες.</a:t>
            </a:r>
          </a:p>
          <a:p>
            <a:pPr marL="0" indent="0" algn="just">
              <a:buNone/>
            </a:pPr>
            <a:endParaRPr lang="en-US"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4724" t="18319" r="32322" b="43401"/>
          <a:stretch/>
        </p:blipFill>
        <p:spPr bwMode="auto">
          <a:xfrm>
            <a:off x="251520" y="1340768"/>
            <a:ext cx="6069844" cy="352689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919474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2900" b="1" dirty="0" smtClean="0"/>
              <a:t>Μελέτες περίπτωσης </a:t>
            </a:r>
            <a:r>
              <a:rPr lang="en-US" sz="3200" b="1" cap="small" dirty="0" smtClean="0"/>
              <a:t>(</a:t>
            </a:r>
            <a:r>
              <a:rPr lang="en-US" sz="3200" b="1" cap="small" dirty="0"/>
              <a:t>1/2</a:t>
            </a:r>
            <a:r>
              <a:rPr lang="en-US" sz="3200" b="1" cap="small" dirty="0" smtClean="0"/>
              <a:t>)</a:t>
            </a:r>
            <a:endParaRPr lang="en-US" sz="3200" b="1" cap="small" dirty="0"/>
          </a:p>
        </p:txBody>
      </p:sp>
      <p:sp>
        <p:nvSpPr>
          <p:cNvPr id="3" name="Content Placeholder 2"/>
          <p:cNvSpPr>
            <a:spLocks noGrp="1"/>
          </p:cNvSpPr>
          <p:nvPr>
            <p:ph idx="1"/>
          </p:nvPr>
        </p:nvSpPr>
        <p:spPr>
          <a:xfrm>
            <a:off x="611560" y="1598220"/>
            <a:ext cx="8075239" cy="4279052"/>
          </a:xfrm>
        </p:spPr>
        <p:txBody>
          <a:bodyPr>
            <a:noAutofit/>
          </a:bodyPr>
          <a:lstStyle/>
          <a:p>
            <a:pPr marL="0" indent="0">
              <a:buNone/>
            </a:pPr>
            <a:r>
              <a:rPr lang="el-GR" sz="1400" dirty="0" smtClean="0"/>
              <a:t>Οι μελέτες περίπτωσης είναι τυπικά παραδείγματα  του είδους της γνώσης/μάθησης που πραγματεύεται το έργο.  Είναι σημαντικό για κάθε χρήστη-πυρήνα να γνωρίζει πως θα παρουσιάσει μια περίπτωση και πως θα διηγηθεί  την ιστορία με ένα ουσιαστικό τρόπο στους άλλους </a:t>
            </a:r>
            <a:r>
              <a:rPr lang="en-US" sz="1400" dirty="0" smtClean="0"/>
              <a:t>.  </a:t>
            </a:r>
          </a:p>
          <a:p>
            <a:pPr marL="0" indent="0">
              <a:buNone/>
            </a:pPr>
            <a:endParaRPr lang="en-US" sz="1400" dirty="0"/>
          </a:p>
          <a:p>
            <a:pPr marL="0">
              <a:buNone/>
            </a:pPr>
            <a:r>
              <a:rPr lang="el-GR" sz="1400" dirty="0" smtClean="0"/>
              <a:t>Ο αφηγητής θα πρέπει να είναι  είτε ένας από τους φορείς (δάσκαλος, γονέας, διευθυντής σχολείου) ή μέλος της ευρύτερης σχολικής κοινότητας. Η κοινοποίηση των περιπτώσεων πρέπει να συμμορφώνεται με τη δεοντολογία των εκθέσεων χωρίς να αποκαλύψει τα ονόματα των παιδιών ή τη διεύθυνση του σχολείου. Ως διακριτικό στοιχείο χρησιμοποιούμε την κατηγοριοποίηση  των τομέων (Σχολείο, Από και προς το Σχολείο, στο Σπίτι, σε άλλους Χώρους).</a:t>
            </a:r>
          </a:p>
          <a:p>
            <a:pPr marL="0">
              <a:buNone/>
            </a:pPr>
            <a:r>
              <a:rPr lang="el-GR" sz="1400" dirty="0" smtClean="0"/>
              <a:t/>
            </a:r>
            <a:br>
              <a:rPr lang="el-GR" sz="1400" dirty="0" smtClean="0"/>
            </a:br>
            <a:r>
              <a:rPr lang="el-GR" sz="1400" dirty="0" smtClean="0"/>
              <a:t>Οι Μελέτες περίπτωσης  θα υλοποιηθούν μέσω της χρήσης φόρμας  με προκαθορισμένα πεδία. Η φόρμα αυτή θα είναι διαθέσιμη  στο τμήμα της πλατφόρμας με τίτλο «Μελέτες Περίπτωσης». Στην ενότητα αυτή θα υπάρχουν  παραδείγματα μελετών περίπτωσης (όπως προέκυψαν από το Ο1). Ο συγγραφέας / χρήστης θα έχει τη δυνατότητα να δημιουργήσει τη δική του μελέτη περίπτωσης συμπληρώνοντας τα προκαθορισμένα πεδία.</a:t>
            </a:r>
            <a:br>
              <a:rPr lang="el-GR" sz="1400" dirty="0" smtClean="0"/>
            </a:br>
            <a:r>
              <a:rPr lang="el-GR" sz="1400" dirty="0" smtClean="0"/>
              <a:t>  </a:t>
            </a:r>
            <a:br>
              <a:rPr lang="el-GR" sz="1400" dirty="0" smtClean="0"/>
            </a:br>
            <a:r>
              <a:rPr lang="el-GR" sz="1400" dirty="0" smtClean="0"/>
              <a:t>Τέλος, ο χρήστης θα μπορεί να θέσει ερωτήσεις στους μελλοντικούς αναγνώστες / σχολιαστές (π.χ. «Πώς νομίζετε ότι ο διευθυντής του σχολείου θα έπρεπε να είχε αντιδράσει;»). Δείτε μέρος της φόρμας:</a:t>
            </a:r>
            <a:endParaRPr lang="el-GR" sz="14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970381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Μελέτες περίπτωσης</a:t>
            </a:r>
            <a:r>
              <a:rPr lang="en-US" sz="3200" b="1" cap="small" dirty="0" smtClean="0"/>
              <a:t>(2/2)</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15247" t="6335" r="17515" b="68395"/>
          <a:stretch/>
        </p:blipFill>
        <p:spPr bwMode="auto">
          <a:xfrm>
            <a:off x="2090504" y="1003669"/>
            <a:ext cx="4962992" cy="5565808"/>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05500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b="1" cap="small" dirty="0" smtClean="0"/>
              <a:t/>
            </a:r>
            <a:br>
              <a:rPr lang="en-US" sz="3200" b="1" cap="small" dirty="0" smtClean="0"/>
            </a:br>
            <a:r>
              <a:rPr lang="en-US" sz="3200" b="1" cap="small" dirty="0" smtClean="0"/>
              <a:t/>
            </a:r>
            <a:br>
              <a:rPr lang="en-US" sz="3200" b="1" cap="small" dirty="0" smtClean="0"/>
            </a:br>
            <a:r>
              <a:rPr lang="en-US" sz="3200" b="1" cap="small" dirty="0"/>
              <a:t/>
            </a:r>
            <a:br>
              <a:rPr lang="en-US" sz="3200" b="1" cap="small" dirty="0"/>
            </a:br>
            <a:r>
              <a:rPr lang="el-GR" sz="3200" b="1" dirty="0" smtClean="0"/>
              <a:t>Επεισόδιο  Εκφοβισμού (</a:t>
            </a:r>
            <a:r>
              <a:rPr lang="en-US" sz="3200" b="1" dirty="0" smtClean="0"/>
              <a:t>Bullying</a:t>
            </a:r>
            <a:r>
              <a:rPr lang="el-GR" sz="3200" b="1" dirty="0" smtClean="0"/>
              <a:t>)</a:t>
            </a:r>
            <a:r>
              <a:rPr lang="en-US" sz="3200" b="1" dirty="0" smtClean="0"/>
              <a:t> </a:t>
            </a:r>
            <a:r>
              <a:rPr lang="en-US" sz="3200" b="1" cap="small" dirty="0" smtClean="0"/>
              <a:t>(1/2)</a:t>
            </a:r>
            <a:r>
              <a:rPr lang="en-US" sz="3200" b="1" cap="small" dirty="0"/>
              <a:t/>
            </a:r>
            <a:br>
              <a:rPr lang="en-US" sz="3200" b="1" cap="small" dirty="0"/>
            </a:br>
            <a:r>
              <a:rPr lang="en-US" sz="3200" b="1" cap="small" dirty="0"/>
              <a:t/>
            </a:r>
            <a:br>
              <a:rPr lang="en-US" sz="3200" b="1" cap="small" dirty="0"/>
            </a:br>
            <a:r>
              <a:rPr lang="en-US" sz="3200" b="1" cap="small" dirty="0"/>
              <a:t/>
            </a:r>
            <a:br>
              <a:rPr lang="en-US" sz="3200" b="1" cap="small" dirty="0"/>
            </a:br>
            <a:endParaRPr lang="en-US" sz="3200" b="1" cap="small" dirty="0"/>
          </a:p>
        </p:txBody>
      </p:sp>
      <p:sp>
        <p:nvSpPr>
          <p:cNvPr id="3" name="Content Placeholder 2"/>
          <p:cNvSpPr>
            <a:spLocks noGrp="1"/>
          </p:cNvSpPr>
          <p:nvPr>
            <p:ph idx="1"/>
          </p:nvPr>
        </p:nvSpPr>
        <p:spPr>
          <a:xfrm>
            <a:off x="611560" y="1598220"/>
            <a:ext cx="8075239" cy="3558972"/>
          </a:xfrm>
        </p:spPr>
        <p:txBody>
          <a:bodyPr>
            <a:normAutofit/>
          </a:bodyPr>
          <a:lstStyle/>
          <a:p>
            <a:pPr marL="0" algn="just">
              <a:buNone/>
            </a:pPr>
            <a:r>
              <a:rPr lang="el-GR" sz="1600" dirty="0" smtClean="0"/>
              <a:t>Πολλοί δάσκαλοι / γονείς έχουν γίνει  μάρτυρες  επεισοδίων εκφοβισμού στην καθημερινή ζωή, στα οποία δεν ξέρουν πώς να παρέμβουν. Με αυτόν το Μαθησιακό Αντικείμενο ο χρήστης περιγράφει ένα επεισόδιο εκφοβισμού σε άλλους χρήστες. Το επεισόδιο θα μπορούσε να είναι πραγματικό ή υποθετικό. Ο σκοπός αυτής της σύντομης περιγραφής ενός επεισοδίου εκφοβισμού είναι να μοιραστεί (από τον συγγραφέα) ή να τονιστεί (από άλλους χρήστες) η πιο κατάλληλη τεχνική για την αντιμετώπιση του εκφοβισμού.</a:t>
            </a:r>
          </a:p>
          <a:p>
            <a:pPr marL="0" algn="just">
              <a:buNone/>
            </a:pPr>
            <a:r>
              <a:rPr lang="el-GR" sz="1600" dirty="0" smtClean="0"/>
              <a:t/>
            </a:r>
            <a:br>
              <a:rPr lang="el-GR" sz="1600" dirty="0" smtClean="0"/>
            </a:br>
            <a:r>
              <a:rPr lang="el-GR" sz="1600" dirty="0" smtClean="0"/>
              <a:t>Το επεισόδιο εκφοβισμού  θα υλοποιηθεί μέσω της χρήσης φόρμας με προκαθορισμένα πεδία. Η φόρμα αυτή θα είναι διαθέσιμη  στο τμήμα της πλατφόρμας με τίτλο «Επεισόδια εκφοβισμού". Η φόρμα θα είναι μικρότερη και απλούστερη από αυτή της Μελέτης Περίπτωσης</a:t>
            </a:r>
          </a:p>
          <a:p>
            <a:pPr marL="0" algn="just">
              <a:buNone/>
            </a:pPr>
            <a:r>
              <a:rPr lang="el-GR" sz="1600" dirty="0" smtClean="0"/>
              <a:t/>
            </a:r>
            <a:br>
              <a:rPr lang="el-GR" sz="1600" dirty="0" smtClean="0"/>
            </a:br>
            <a:r>
              <a:rPr lang="el-GR" sz="1600" dirty="0" smtClean="0"/>
              <a:t>Δείτε τη φόρμα Επεισόδια Εκφοβισμού παρακάτω:</a:t>
            </a:r>
            <a:endParaRPr lang="el-GR"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58768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l-GR" dirty="0" smtClean="0"/>
              <a:t>Περιεχόμενα</a:t>
            </a:r>
            <a:r>
              <a:rPr lang="en-US" dirty="0" smtClean="0"/>
              <a:t> </a:t>
            </a:r>
            <a:endParaRPr lang="en-US" dirty="0"/>
          </a:p>
        </p:txBody>
      </p:sp>
      <p:sp>
        <p:nvSpPr>
          <p:cNvPr id="3" name="Content Placeholder 2"/>
          <p:cNvSpPr>
            <a:spLocks noGrp="1"/>
          </p:cNvSpPr>
          <p:nvPr>
            <p:ph idx="1"/>
          </p:nvPr>
        </p:nvSpPr>
        <p:spPr>
          <a:xfrm>
            <a:off x="457200" y="980728"/>
            <a:ext cx="8229600" cy="5616624"/>
          </a:xfrm>
        </p:spPr>
        <p:txBody>
          <a:bodyPr>
            <a:normAutofit fontScale="92500" lnSpcReduction="10000"/>
          </a:bodyPr>
          <a:lstStyle/>
          <a:p>
            <a:pPr marL="0" indent="0">
              <a:lnSpc>
                <a:spcPct val="120000"/>
              </a:lnSpc>
              <a:buNone/>
            </a:pPr>
            <a:r>
              <a:rPr lang="en-US" sz="2100" b="1" dirty="0" smtClean="0"/>
              <a:t>1. </a:t>
            </a:r>
            <a:r>
              <a:rPr lang="el-GR" sz="2100" b="1" dirty="0" smtClean="0"/>
              <a:t>Εισαγωγή</a:t>
            </a:r>
            <a:r>
              <a:rPr lang="en-US" sz="2100" b="1" dirty="0" smtClean="0"/>
              <a:t> </a:t>
            </a:r>
          </a:p>
          <a:p>
            <a:pPr marL="0" indent="0">
              <a:lnSpc>
                <a:spcPct val="120000"/>
              </a:lnSpc>
              <a:buNone/>
            </a:pPr>
            <a:r>
              <a:rPr lang="en-US" sz="2100" b="1" dirty="0" smtClean="0"/>
              <a:t>2. </a:t>
            </a:r>
            <a:r>
              <a:rPr lang="el-GR" sz="2100" b="1" dirty="0" smtClean="0"/>
              <a:t> Πλατφόρμα </a:t>
            </a:r>
            <a:r>
              <a:rPr lang="en-US" sz="2100" b="1" dirty="0" err="1" smtClean="0"/>
              <a:t>SONET</a:t>
            </a:r>
            <a:r>
              <a:rPr lang="en-US" sz="2100" b="1" dirty="0" smtClean="0"/>
              <a:t>-BULL</a:t>
            </a:r>
          </a:p>
          <a:p>
            <a:pPr marL="0" indent="0">
              <a:lnSpc>
                <a:spcPct val="120000"/>
              </a:lnSpc>
              <a:buNone/>
            </a:pPr>
            <a:r>
              <a:rPr lang="el-GR" sz="2000" dirty="0" smtClean="0"/>
              <a:t>Μέλη</a:t>
            </a:r>
            <a:endParaRPr lang="en-US" sz="2000" dirty="0" smtClean="0"/>
          </a:p>
          <a:p>
            <a:pPr marL="0" indent="0">
              <a:lnSpc>
                <a:spcPct val="120000"/>
              </a:lnSpc>
              <a:buNone/>
            </a:pPr>
            <a:r>
              <a:rPr lang="el-GR" sz="2000" dirty="0" smtClean="0"/>
              <a:t>Εγγραφή</a:t>
            </a:r>
            <a:endParaRPr lang="en-US" sz="2000" dirty="0" smtClean="0"/>
          </a:p>
          <a:p>
            <a:pPr marL="0" indent="0">
              <a:lnSpc>
                <a:spcPct val="120000"/>
              </a:lnSpc>
              <a:buNone/>
            </a:pPr>
            <a:r>
              <a:rPr lang="el-GR" sz="2000" dirty="0" smtClean="0"/>
              <a:t>Σύνδεση</a:t>
            </a:r>
            <a:endParaRPr lang="en-US" sz="2000" dirty="0" smtClean="0"/>
          </a:p>
          <a:p>
            <a:pPr marL="0" indent="0">
              <a:lnSpc>
                <a:spcPct val="120000"/>
              </a:lnSpc>
              <a:buNone/>
            </a:pPr>
            <a:r>
              <a:rPr lang="el-GR" sz="2000" dirty="0" smtClean="0"/>
              <a:t>Το προφίλ μου</a:t>
            </a:r>
            <a:r>
              <a:rPr lang="en-US" sz="2000" dirty="0" smtClean="0"/>
              <a:t>/</a:t>
            </a:r>
            <a:r>
              <a:rPr lang="el-GR" sz="2000" dirty="0" smtClean="0"/>
              <a:t>ο λογαριασμός μου</a:t>
            </a:r>
            <a:endParaRPr lang="en-US" sz="2000" dirty="0" smtClean="0"/>
          </a:p>
          <a:p>
            <a:pPr marL="0" indent="0">
              <a:lnSpc>
                <a:spcPct val="120000"/>
              </a:lnSpc>
              <a:buNone/>
            </a:pPr>
            <a:r>
              <a:rPr lang="el-GR" sz="2000" dirty="0" smtClean="0"/>
              <a:t>το</a:t>
            </a:r>
            <a:r>
              <a:rPr lang="en-US" sz="2000" dirty="0" smtClean="0"/>
              <a:t> social network</a:t>
            </a:r>
            <a:r>
              <a:rPr lang="el-GR" sz="2000" dirty="0" smtClean="0"/>
              <a:t> μου</a:t>
            </a:r>
            <a:endParaRPr lang="en-US" sz="2000" dirty="0" smtClean="0"/>
          </a:p>
          <a:p>
            <a:pPr marL="0" indent="0">
              <a:lnSpc>
                <a:spcPct val="120000"/>
              </a:lnSpc>
              <a:buNone/>
            </a:pPr>
            <a:r>
              <a:rPr lang="el-GR" sz="2000" dirty="0" smtClean="0"/>
              <a:t>Ομάδες</a:t>
            </a:r>
            <a:endParaRPr lang="en-US" sz="2000" dirty="0" smtClean="0"/>
          </a:p>
          <a:p>
            <a:pPr marL="0" indent="0">
              <a:lnSpc>
                <a:spcPct val="120000"/>
              </a:lnSpc>
              <a:buNone/>
            </a:pPr>
            <a:r>
              <a:rPr lang="el-GR" sz="2000" dirty="0" smtClean="0"/>
              <a:t>Μαθησιακά Αντικείμενα</a:t>
            </a:r>
            <a:r>
              <a:rPr lang="en-US" sz="2000" dirty="0" smtClean="0"/>
              <a:t> </a:t>
            </a:r>
            <a:r>
              <a:rPr lang="en-US" sz="2000" dirty="0" smtClean="0">
                <a:sym typeface="Wingdings" pitchFamily="2" charset="2"/>
              </a:rPr>
              <a:t>(</a:t>
            </a:r>
            <a:r>
              <a:rPr lang="el-GR" sz="2000" dirty="0" smtClean="0"/>
              <a:t>Φόρουμ</a:t>
            </a:r>
            <a:r>
              <a:rPr lang="en-US" sz="2000" dirty="0" smtClean="0"/>
              <a:t>, Wiki, </a:t>
            </a:r>
            <a:r>
              <a:rPr lang="el-GR" sz="2000" dirty="0" smtClean="0"/>
              <a:t>Αποθετήριο</a:t>
            </a:r>
            <a:r>
              <a:rPr lang="en-US" sz="2000" dirty="0" smtClean="0"/>
              <a:t>, </a:t>
            </a:r>
            <a:r>
              <a:rPr lang="el-GR" sz="2000" dirty="0" smtClean="0"/>
              <a:t>Μελέτη Περίπτωσης</a:t>
            </a:r>
            <a:r>
              <a:rPr lang="en-US" sz="2000" dirty="0" smtClean="0"/>
              <a:t>, </a:t>
            </a:r>
            <a:r>
              <a:rPr lang="el-GR" sz="2000" dirty="0" smtClean="0"/>
              <a:t>Επεισόδιο Εκφοβισμού</a:t>
            </a:r>
            <a:r>
              <a:rPr lang="en-US" sz="2000" dirty="0" smtClean="0"/>
              <a:t>, </a:t>
            </a:r>
            <a:r>
              <a:rPr lang="el-GR" sz="2000" dirty="0" smtClean="0"/>
              <a:t>Εκπαιδευτική Δραστηριότητα</a:t>
            </a:r>
            <a:r>
              <a:rPr lang="en-US" sz="2000" dirty="0" smtClean="0"/>
              <a:t>, </a:t>
            </a:r>
            <a:r>
              <a:rPr lang="el-GR" sz="2000" dirty="0" smtClean="0"/>
              <a:t>Έρευνα</a:t>
            </a:r>
            <a:r>
              <a:rPr lang="en-US" sz="2000" dirty="0" smtClean="0"/>
              <a:t>, </a:t>
            </a:r>
            <a:r>
              <a:rPr lang="el-GR" sz="2000" dirty="0" smtClean="0"/>
              <a:t>Πολιτική </a:t>
            </a:r>
            <a:r>
              <a:rPr lang="el-GR" sz="2000" dirty="0" err="1" smtClean="0"/>
              <a:t>αντι</a:t>
            </a:r>
            <a:r>
              <a:rPr lang="el-GR" sz="2000" dirty="0" smtClean="0"/>
              <a:t>-εκφοβισμού</a:t>
            </a:r>
            <a:r>
              <a:rPr lang="en-US" sz="2000" dirty="0" smtClean="0"/>
              <a:t> )</a:t>
            </a:r>
          </a:p>
          <a:p>
            <a:pPr marL="0" indent="0">
              <a:lnSpc>
                <a:spcPct val="120000"/>
              </a:lnSpc>
              <a:buNone/>
            </a:pPr>
            <a:r>
              <a:rPr lang="el-GR" sz="2000" dirty="0" smtClean="0"/>
              <a:t>Περιήγηση Μαθησιακών αντικειμένων</a:t>
            </a:r>
            <a:endParaRPr lang="en-US" sz="2000" dirty="0" smtClean="0"/>
          </a:p>
          <a:p>
            <a:pPr marL="0" indent="0">
              <a:lnSpc>
                <a:spcPct val="120000"/>
              </a:lnSpc>
              <a:buNone/>
            </a:pPr>
            <a:r>
              <a:rPr lang="el-GR" sz="2000" dirty="0" smtClean="0"/>
              <a:t>το</a:t>
            </a:r>
            <a:r>
              <a:rPr lang="en-US" sz="2000" dirty="0" smtClean="0"/>
              <a:t> Dashboard</a:t>
            </a:r>
            <a:r>
              <a:rPr lang="el-GR" sz="2000" dirty="0" smtClean="0"/>
              <a:t> μου</a:t>
            </a:r>
            <a:endParaRPr lang="en-US" sz="2000" dirty="0" smtClean="0"/>
          </a:p>
          <a:p>
            <a:pPr marL="0" indent="0">
              <a:lnSpc>
                <a:spcPct val="120000"/>
              </a:lnSpc>
              <a:buNone/>
            </a:pPr>
            <a:r>
              <a:rPr lang="el-GR" sz="2000" dirty="0" smtClean="0"/>
              <a:t>Τεστ</a:t>
            </a:r>
            <a:endParaRPr lang="en-US" sz="2000" dirty="0" smtClean="0"/>
          </a:p>
          <a:p>
            <a:pPr marL="0" indent="0">
              <a:lnSpc>
                <a:spcPct val="120000"/>
              </a:lnSpc>
              <a:buNone/>
            </a:pPr>
            <a:r>
              <a:rPr lang="el-GR" sz="2000" dirty="0" smtClean="0"/>
              <a:t>Απόρρητο</a:t>
            </a:r>
            <a:r>
              <a:rPr lang="en-US" sz="2000" dirty="0" smtClean="0"/>
              <a:t> &amp; </a:t>
            </a:r>
            <a:r>
              <a:rPr lang="el-GR" sz="2000" dirty="0" smtClean="0"/>
              <a:t>Ανωνυμία Δεδομένων</a:t>
            </a:r>
            <a:endParaRPr lang="en-US" sz="20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400" dirty="0" smtClean="0"/>
          </a:p>
          <a:p>
            <a:pPr marL="0" indent="0">
              <a:lnSpc>
                <a:spcPct val="170000"/>
              </a:lnSpc>
              <a:buNone/>
            </a:pPr>
            <a:endParaRPr lang="en-US" sz="1600" dirty="0" smtClean="0"/>
          </a:p>
          <a:p>
            <a:pPr marL="0" indent="0">
              <a:lnSpc>
                <a:spcPct val="170000"/>
              </a:lnSpc>
              <a:buNone/>
            </a:pPr>
            <a:endParaRPr lang="en-US" sz="1800" dirty="0" smtClean="0"/>
          </a:p>
          <a:p>
            <a:pPr marL="0" indent="0">
              <a:lnSpc>
                <a:spcPct val="170000"/>
              </a:lnSpc>
              <a:buNone/>
            </a:pPr>
            <a:endParaRPr lang="en-US" sz="1800" dirty="0" smtClean="0"/>
          </a:p>
          <a:p>
            <a:pPr marL="0" indent="0">
              <a:lnSpc>
                <a:spcPct val="170000"/>
              </a:lnSpc>
              <a:buNone/>
            </a:pPr>
            <a:endParaRPr lang="en-US" sz="1800" dirty="0" smtClean="0"/>
          </a:p>
          <a:p>
            <a:pPr marL="0" indent="0">
              <a:lnSpc>
                <a:spcPct val="170000"/>
              </a:lnSpc>
              <a:buNone/>
            </a:pPr>
            <a:endParaRPr lang="en-US" sz="1800" dirty="0" smtClean="0"/>
          </a:p>
          <a:p>
            <a:endParaRPr lang="en-US" sz="1800" dirty="0"/>
          </a:p>
        </p:txBody>
      </p:sp>
    </p:spTree>
    <p:extLst>
      <p:ext uri="{BB962C8B-B14F-4D97-AF65-F5344CB8AC3E}">
        <p14:creationId xmlns="" xmlns:p14="http://schemas.microsoft.com/office/powerpoint/2010/main" val="2580858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Επεισόδιο  Εκφοβισμού (</a:t>
            </a:r>
            <a:r>
              <a:rPr lang="en-US" sz="3200" b="1" dirty="0" smtClean="0"/>
              <a:t>Bullying</a:t>
            </a:r>
            <a:r>
              <a:rPr lang="el-GR" sz="3200" b="1" dirty="0" smtClean="0"/>
              <a:t>)</a:t>
            </a:r>
            <a:r>
              <a:rPr lang="en-US" sz="3200" b="1" cap="small" dirty="0" smtClean="0"/>
              <a:t>(2/2)</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16570" t="16729" r="15347" b="11530"/>
          <a:stretch/>
        </p:blipFill>
        <p:spPr bwMode="auto">
          <a:xfrm>
            <a:off x="2281325" y="850834"/>
            <a:ext cx="4559656" cy="5473523"/>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216133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Εκπαιδευτική Δραστηριότητα </a:t>
            </a:r>
            <a:endParaRPr lang="el-GR" sz="3200" dirty="0"/>
          </a:p>
        </p:txBody>
      </p:sp>
      <p:sp>
        <p:nvSpPr>
          <p:cNvPr id="3" name="Content Placeholder 2"/>
          <p:cNvSpPr>
            <a:spLocks noGrp="1"/>
          </p:cNvSpPr>
          <p:nvPr>
            <p:ph idx="1"/>
          </p:nvPr>
        </p:nvSpPr>
        <p:spPr>
          <a:xfrm>
            <a:off x="611560" y="1598220"/>
            <a:ext cx="8075239" cy="3558972"/>
          </a:xfrm>
        </p:spPr>
        <p:txBody>
          <a:bodyPr>
            <a:normAutofit fontScale="85000" lnSpcReduction="20000"/>
          </a:bodyPr>
          <a:lstStyle/>
          <a:p>
            <a:pPr marL="0">
              <a:buNone/>
            </a:pPr>
            <a:r>
              <a:rPr lang="el-GR" sz="1600" dirty="0" smtClean="0"/>
              <a:t>Αντικατοπτρίζει την κατανόηση και εμβάθυνση ενός θεωρητικού αντικειμένου και την ίδια στιγμή δείχνει την ικανότητα του χρήστη να μεταδώσει αυτή τη γνώση σε άλλους, κυρίως στους μαθητές.</a:t>
            </a:r>
          </a:p>
          <a:p>
            <a:pPr marL="0">
              <a:buNone/>
            </a:pPr>
            <a:r>
              <a:rPr lang="el-GR" sz="1600" dirty="0" smtClean="0"/>
              <a:t/>
            </a:r>
            <a:br>
              <a:rPr lang="el-GR" sz="1600" dirty="0" smtClean="0"/>
            </a:br>
            <a:r>
              <a:rPr lang="el-GR" sz="1600" dirty="0" smtClean="0"/>
              <a:t>Η εκπαιδευτική δραστηριότητα αναφέρεται κυρίως σε χρήστες που είναι εκπαιδευτικοί, διευθυντές σχολείων κλπ, και δίνει την ευκαιρία σε όποιον θέλει να προγραμματίσει και να εφαρμόσει μια εκπαιδευτική δραστηριότητα στην τάξη και να αξιολογήσει τα αποτελέσματά της.</a:t>
            </a:r>
          </a:p>
          <a:p>
            <a:pPr marL="0">
              <a:buNone/>
            </a:pPr>
            <a:r>
              <a:rPr lang="el-GR" sz="1600" dirty="0" smtClean="0"/>
              <a:t/>
            </a:r>
            <a:br>
              <a:rPr lang="el-GR" sz="1600" dirty="0" smtClean="0"/>
            </a:br>
            <a:r>
              <a:rPr lang="el-GR" sz="1600" dirty="0" smtClean="0"/>
              <a:t>Η δράση στοχεύει στη διδασκαλία στην τάξη σχετικά με τον εκφοβισμό (τι είναι αυτό; πώς μπορείτε να προστατεύσετε τον εαυτό σας; Τι θέλουν οι άλλοι να κάνουν για σένα;), αλλά δεν είναι μόνο  μια παραδοσιακή μέθοδος μάθησης. Η δραστηριότητα αυτή έχει ως στόχο να αυξήσει τη δημιουργικότητα των εκπαιδευτικών και να εξερευνήσουν τις μεθόδους διδασκαλίας μέσα από διάφορα υλικά (όπως ταινίες, βιβλίο, παιχνίδι ρόλων κλπ).</a:t>
            </a:r>
          </a:p>
          <a:p>
            <a:pPr marL="0">
              <a:buNone/>
            </a:pPr>
            <a:r>
              <a:rPr lang="el-GR" sz="1600" dirty="0" smtClean="0"/>
              <a:t/>
            </a:r>
            <a:br>
              <a:rPr lang="el-GR" sz="1600" dirty="0" smtClean="0"/>
            </a:br>
            <a:r>
              <a:rPr lang="el-GR" sz="1600" dirty="0" smtClean="0"/>
              <a:t>Οι Εκπαιδευτικές Δραστηριότητες θα υλοποιηθούν μέσω της χρήσης φόρμας με προκαθορισμένα πεδία. Η φόρμα αυτή θα είναι διαθέσιμη  στο τμήμα της πλατφόρμας με τίτλο. «Εκπαιδευτική Δραστηριότητα".</a:t>
            </a:r>
          </a:p>
          <a:p>
            <a:pPr marL="0">
              <a:buNone/>
            </a:pPr>
            <a:r>
              <a:rPr lang="el-GR" sz="1600" dirty="0" smtClean="0"/>
              <a:t/>
            </a:r>
            <a:br>
              <a:rPr lang="el-GR" sz="1600" dirty="0" smtClean="0"/>
            </a:br>
            <a:r>
              <a:rPr lang="el-GR" sz="1600" dirty="0" smtClean="0"/>
              <a:t>Στο τέλος των εκπαιδευτικών δραστηριοτήτων οι καθηγητές  θα πρέπει να αξιολογούν τα ευρήματά τους και να παρουσιάζουν τα αποτελέσματα στους συναδέλφους τους, οι οποίο θα έχουν τη δυνατότητα  να αξιολογούν και να ανατροφοδοτούν τον συγγραφέα.</a:t>
            </a:r>
            <a:endParaRPr lang="el-GR"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25682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Έρευνα</a:t>
            </a:r>
            <a:endParaRPr lang="en-US" sz="3200" b="1" dirty="0"/>
          </a:p>
        </p:txBody>
      </p:sp>
      <p:sp>
        <p:nvSpPr>
          <p:cNvPr id="3" name="Content Placeholder 2"/>
          <p:cNvSpPr>
            <a:spLocks noGrp="1"/>
          </p:cNvSpPr>
          <p:nvPr>
            <p:ph idx="1"/>
          </p:nvPr>
        </p:nvSpPr>
        <p:spPr>
          <a:xfrm>
            <a:off x="683568" y="1598220"/>
            <a:ext cx="7848871" cy="3558972"/>
          </a:xfrm>
        </p:spPr>
        <p:txBody>
          <a:bodyPr>
            <a:normAutofit/>
          </a:bodyPr>
          <a:lstStyle/>
          <a:p>
            <a:pPr marL="0">
              <a:buNone/>
            </a:pPr>
            <a:r>
              <a:rPr lang="el-GR" sz="1600" dirty="0" smtClean="0"/>
              <a:t>Αυτό το Μαθησιακό Αντικείμενο θα υλοποιηθεί με τη χρήση του "</a:t>
            </a:r>
            <a:r>
              <a:rPr lang="el-GR" sz="1600" dirty="0" err="1" smtClean="0"/>
              <a:t>Google</a:t>
            </a:r>
            <a:r>
              <a:rPr lang="el-GR" sz="1600" dirty="0" smtClean="0"/>
              <a:t> </a:t>
            </a:r>
            <a:r>
              <a:rPr lang="en-US" sz="1600" dirty="0" smtClean="0"/>
              <a:t>forms</a:t>
            </a:r>
            <a:r>
              <a:rPr lang="el-GR" sz="1600" dirty="0" smtClean="0"/>
              <a:t>" οι οποίες θα τροποποιηθούν και θα προσαρμοστούν έτσι ώστε να εξυπηρετούν το σκοπό του Μαθησιακού Αντικειμένου. Ειδικότερα, οι χρήστες θα έχουν τη δυνατότητα να δημιουργήσουν τα δικά τους ερωτηματολόγια και να τα μοιραστούν με τους υπόλοιπους χρήστες.</a:t>
            </a:r>
            <a:br>
              <a:rPr lang="el-GR" sz="1600" dirty="0" smtClean="0"/>
            </a:br>
            <a:r>
              <a:rPr lang="el-GR" sz="1600" dirty="0" smtClean="0"/>
              <a:t>Επιπλέον, αν ο χρήστης θέλει να επεξεργαστεί τα παραγόμενα αποτελέσματα της έρευνας, θα είναι σε θέση να αναρτήσει τα αποτελέσματα του " </a:t>
            </a:r>
            <a:r>
              <a:rPr lang="el-GR" sz="1600" dirty="0" err="1" smtClean="0"/>
              <a:t>Google</a:t>
            </a:r>
            <a:r>
              <a:rPr lang="el-GR" sz="1600" dirty="0" smtClean="0"/>
              <a:t> </a:t>
            </a:r>
            <a:r>
              <a:rPr lang="en-US" sz="1600" dirty="0" smtClean="0"/>
              <a:t>forms</a:t>
            </a:r>
            <a:r>
              <a:rPr lang="el-GR" sz="1600" dirty="0" smtClean="0"/>
              <a:t>» (σε ένα γράφημα κλπ) και θα μπορεί να δημιουργήσει μια ομάδα στην οποία θα μπορεί να συζητήσει τα αποτελέσματα της έρευνας με άλλους χρήστες της πλατφόρμας. Τα παραγόμενα αποτελέσματα της συζήτησης της ομάδας μπορούν να αναπτυχθούν περαιτέρω με τη χρήση του εργαλείου </a:t>
            </a:r>
            <a:r>
              <a:rPr lang="el-GR" sz="1600" dirty="0" err="1" smtClean="0"/>
              <a:t>Blog</a:t>
            </a:r>
            <a:r>
              <a:rPr lang="el-GR" sz="1600" dirty="0" smtClean="0"/>
              <a:t> (για τη δημοσίευση των ευρημάτων της έρευνας)</a:t>
            </a:r>
          </a:p>
          <a:p>
            <a:pPr marL="0" indent="0" algn="just">
              <a:buNone/>
            </a:pPr>
            <a:endParaRPr lang="en-US" sz="1600" dirty="0"/>
          </a:p>
          <a:p>
            <a:pPr marL="0" indent="0" algn="just">
              <a:buNone/>
            </a:pPr>
            <a:r>
              <a:rPr lang="en-US" sz="1600" dirty="0" smtClean="0"/>
              <a:t>Google </a:t>
            </a:r>
            <a:r>
              <a:rPr lang="en-US" sz="1600" dirty="0"/>
              <a:t>Forms </a:t>
            </a:r>
            <a:r>
              <a:rPr lang="el-GR" sz="1600" dirty="0" smtClean="0"/>
              <a:t>εργαλείο</a:t>
            </a:r>
            <a:r>
              <a:rPr lang="en-US" sz="1600" dirty="0" smtClean="0"/>
              <a:t> </a:t>
            </a:r>
            <a:r>
              <a:rPr lang="en-US" sz="1600" dirty="0"/>
              <a:t>(</a:t>
            </a:r>
            <a:r>
              <a:rPr lang="en-US" sz="1600" u="sng" dirty="0">
                <a:hlinkClick r:id="rId2"/>
              </a:rPr>
              <a:t>https://www.google.com/forms/about/</a:t>
            </a:r>
            <a:r>
              <a:rPr lang="en-US" sz="1600" dirty="0"/>
              <a:t> , </a:t>
            </a:r>
            <a:r>
              <a:rPr lang="en-US" sz="1600" u="sng" dirty="0">
                <a:hlinkClick r:id="rId3"/>
              </a:rPr>
              <a:t>HELP</a:t>
            </a:r>
            <a:r>
              <a:rPr lang="en-US" sz="1600" dirty="0"/>
              <a:t>).</a:t>
            </a:r>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623770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Πολιτική Αντί-εκφοβισμού</a:t>
            </a:r>
            <a:br>
              <a:rPr lang="el-GR" sz="3200" b="1" dirty="0" smtClean="0"/>
            </a:br>
            <a:endParaRPr lang="en-US" sz="3200" b="1" dirty="0"/>
          </a:p>
        </p:txBody>
      </p:sp>
      <p:sp>
        <p:nvSpPr>
          <p:cNvPr id="3" name="Content Placeholder 2"/>
          <p:cNvSpPr>
            <a:spLocks noGrp="1"/>
          </p:cNvSpPr>
          <p:nvPr>
            <p:ph idx="1"/>
          </p:nvPr>
        </p:nvSpPr>
        <p:spPr>
          <a:xfrm>
            <a:off x="683568" y="1598220"/>
            <a:ext cx="7848871" cy="3558972"/>
          </a:xfrm>
        </p:spPr>
        <p:txBody>
          <a:bodyPr>
            <a:normAutofit/>
          </a:bodyPr>
          <a:lstStyle/>
          <a:p>
            <a:pPr marL="0">
              <a:buNone/>
            </a:pPr>
            <a:r>
              <a:rPr lang="el-GR" sz="1600" dirty="0" smtClean="0"/>
              <a:t>Η φόρμα αυτή θα είναι διαθέσιμη  στο τμήμα της πλατφόρμας με τίτλο</a:t>
            </a:r>
            <a:r>
              <a:rPr lang="en-US" sz="1600" dirty="0" smtClean="0"/>
              <a:t>“</a:t>
            </a:r>
            <a:r>
              <a:rPr lang="el-GR" sz="1600" dirty="0" smtClean="0"/>
              <a:t>Πολιτική Αντί-εκφοβισμού</a:t>
            </a:r>
            <a:r>
              <a:rPr lang="en-US" sz="1600" dirty="0" smtClean="0"/>
              <a:t>”. </a:t>
            </a:r>
            <a:r>
              <a:rPr lang="el-GR" sz="1600" dirty="0" smtClean="0"/>
              <a:t>Στην ενότητα αυτή θα υπάρξει ένα παράδειγμα Πολιτικής</a:t>
            </a:r>
          </a:p>
          <a:p>
            <a:pPr marL="0">
              <a:buNone/>
            </a:pPr>
            <a:r>
              <a:rPr lang="el-GR" sz="1600" dirty="0" smtClean="0"/>
              <a:t>Ο χρήστης πρέπει να λαμβάνει υπόψη του το παράδειγμα και στη συνέχεια να  συμπληρώστε τη φόρμα (η φόρμα εκκρεμεί)</a:t>
            </a:r>
          </a:p>
          <a:p>
            <a:pPr marL="0">
              <a:buNone/>
            </a:pPr>
            <a:r>
              <a:rPr lang="el-GR" sz="1600" dirty="0" smtClean="0"/>
              <a:t/>
            </a:r>
            <a:br>
              <a:rPr lang="el-GR" sz="1600" dirty="0" smtClean="0"/>
            </a:br>
            <a:r>
              <a:rPr lang="el-GR" sz="1600" dirty="0" smtClean="0"/>
              <a:t>Σε ένα δεύτερο στάδιο, εάν το επιθυμεί ο χρήστης, και σαν μέρος ενός περαιτέρω Αντικειμένου Μάθησης, τα αποτελέσματα των ερευνών θα μπορούσαν να συνδυαστούν από τους εκπαιδευόμενους και να δημιουργήσουν κοινές δραστηριότητες και ένα ευρύτερο κομμάτι της έρευνας / γνώσης. αυτό περιλαμβάνει τη συμμετοχή ενός αριθμού εκπαιδευομένων  που θα συγκρίνουν και θα αντιπαραθέτουν τα αποτελέσματα και θα δημιουργούν τμήματα της έρευνας και παρατηρήσεις επί αυτών</a:t>
            </a:r>
          </a:p>
          <a:p>
            <a:pPr marL="0">
              <a:buNone/>
            </a:pPr>
            <a:r>
              <a:rPr lang="el-GR" sz="1600" dirty="0" smtClean="0"/>
              <a:t> </a:t>
            </a:r>
            <a:endParaRPr lang="el-GR" sz="16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623770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Περιήγηση Εκπαιδευτικών Αντικειμένων</a:t>
            </a:r>
            <a:endParaRPr lang="en-US" sz="3200" b="1" cap="small" dirty="0"/>
          </a:p>
        </p:txBody>
      </p:sp>
      <p:sp>
        <p:nvSpPr>
          <p:cNvPr id="3" name="Content Placeholder 2"/>
          <p:cNvSpPr>
            <a:spLocks noGrp="1"/>
          </p:cNvSpPr>
          <p:nvPr>
            <p:ph idx="1"/>
          </p:nvPr>
        </p:nvSpPr>
        <p:spPr>
          <a:xfrm>
            <a:off x="6444208" y="3933056"/>
            <a:ext cx="2016224" cy="1584176"/>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pPr marL="0" algn="just">
              <a:buNone/>
            </a:pPr>
            <a:r>
              <a:rPr lang="el-GR" sz="5600" dirty="0" smtClean="0"/>
              <a:t>Ο χρήστης θα έχει την δυνατότητα να περιηγηθεί στα </a:t>
            </a:r>
            <a:r>
              <a:rPr lang="el-GR" sz="5600" dirty="0" smtClean="0"/>
              <a:t>αναρτημένα </a:t>
            </a:r>
            <a:r>
              <a:rPr lang="el-GR" sz="5600" dirty="0" smtClean="0"/>
              <a:t>Μαθησιακά Αντικείμενα από  ορισμένες προκαθορισμένες κατηγορίες</a:t>
            </a:r>
          </a:p>
          <a:p>
            <a:pPr marL="0" algn="just">
              <a:buNone/>
            </a:pPr>
            <a:r>
              <a:rPr lang="el-GR" sz="4300" dirty="0" smtClean="0"/>
              <a:t> </a:t>
            </a:r>
          </a:p>
          <a:p>
            <a:pPr marL="0" indent="0" algn="just">
              <a:buNone/>
            </a:pPr>
            <a:r>
              <a:rPr lang="en-US" sz="1400" dirty="0" smtClean="0"/>
              <a:t>.</a:t>
            </a:r>
            <a:endParaRPr lang="en-US" sz="14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l="4292" t="19859" r="31578" b="33539"/>
          <a:stretch/>
        </p:blipFill>
        <p:spPr bwMode="auto">
          <a:xfrm>
            <a:off x="611560" y="1340768"/>
            <a:ext cx="5604396" cy="396044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38565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Το Ταμπλό μου </a:t>
            </a:r>
            <a:r>
              <a:rPr lang="en-US" sz="3200" b="1" cap="small" dirty="0" smtClean="0"/>
              <a:t>(1/2</a:t>
            </a:r>
            <a:r>
              <a:rPr lang="en-US" sz="3200" b="1" cap="small" dirty="0" smtClean="0"/>
              <a:t>)</a:t>
            </a:r>
            <a:endParaRPr lang="en-US" sz="3200" b="1" cap="small" dirty="0"/>
          </a:p>
        </p:txBody>
      </p:sp>
      <p:sp>
        <p:nvSpPr>
          <p:cNvPr id="3" name="Content Placeholder 2"/>
          <p:cNvSpPr>
            <a:spLocks noGrp="1"/>
          </p:cNvSpPr>
          <p:nvPr>
            <p:ph idx="1"/>
          </p:nvPr>
        </p:nvSpPr>
        <p:spPr>
          <a:xfrm>
            <a:off x="1403648" y="3933056"/>
            <a:ext cx="6624736" cy="14401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a:bodyPr>
          <a:lstStyle/>
          <a:p>
            <a:pPr marL="0" algn="just">
              <a:buNone/>
            </a:pPr>
            <a:r>
              <a:rPr lang="el-GR" sz="1400" dirty="0" smtClean="0"/>
              <a:t>Αυτό είναι ένας τμήμα όπου ο κάθε χρήστης μπορεί να δει τα Μαθησιακά Αντικείμενα που έχει αναρτήσει (επεισόδια εκφοβισμού, Μελέτες Περίπτωσης, Εκπαιδευτικές Δραστηριότητες) και θα έχει τη δυνατότητα να  τις επεξεργαστεί ή να τις διαγράψει.</a:t>
            </a:r>
            <a:br>
              <a:rPr lang="el-GR" sz="1400" dirty="0" smtClean="0"/>
            </a:br>
            <a:r>
              <a:rPr lang="el-GR" sz="1400" dirty="0" smtClean="0"/>
              <a:t/>
            </a:r>
            <a:br>
              <a:rPr lang="el-GR" sz="1400" dirty="0" smtClean="0"/>
            </a:br>
            <a:r>
              <a:rPr lang="el-GR" sz="1400" dirty="0" smtClean="0"/>
              <a:t>Αυτά τα κουμπιά θα είναι επίσης διαθέσιμα στην Αρχική Σελίδα, στην δυνατότητα Περιήγησης, στην  Αναζήτηση κ.λπ. :</a:t>
            </a:r>
          </a:p>
          <a:p>
            <a:pPr marL="0" indent="0" algn="just">
              <a:buNone/>
            </a:pPr>
            <a:endParaRPr lang="en-US" sz="1400"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17771" t="32154" r="17926" b="23692"/>
          <a:stretch/>
        </p:blipFill>
        <p:spPr bwMode="auto">
          <a:xfrm>
            <a:off x="1000086" y="794023"/>
            <a:ext cx="7143827" cy="273630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285056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Το Ταμπλό μου</a:t>
            </a:r>
            <a:r>
              <a:rPr lang="en-US" sz="3200" b="1" cap="small" dirty="0" smtClean="0"/>
              <a:t>(2/2</a:t>
            </a:r>
            <a:r>
              <a:rPr lang="en-US" sz="3200" b="1" cap="small" dirty="0" smtClean="0"/>
              <a:t>)</a:t>
            </a:r>
            <a:endParaRPr lang="en-US" sz="3200" b="1" cap="small"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2" cstate="print">
            <a:extLst>
              <a:ext uri="{28A0092B-C50C-407E-A947-70E740481C1C}">
                <a14:useLocalDpi xmlns="" xmlns:a14="http://schemas.microsoft.com/office/drawing/2010/main" val="0"/>
              </a:ext>
            </a:extLst>
          </a:blip>
          <a:srcRect t="14397" b="24035"/>
          <a:stretch/>
        </p:blipFill>
        <p:spPr bwMode="auto">
          <a:xfrm>
            <a:off x="1222600" y="921303"/>
            <a:ext cx="6698800" cy="5709103"/>
          </a:xfrm>
          <a:prstGeom prst="rect">
            <a:avLst/>
          </a:prstGeom>
          <a:ln>
            <a:noFill/>
          </a:ln>
          <a:extLst>
            <a:ext uri="{53640926-AAD7-44D8-BBD7-CCE9431645EC}">
              <a14:shadowObscured xmlns="" xmlns:a14="http://schemas.microsoft.com/office/drawing/2010/main"/>
            </a:ext>
          </a:extLst>
        </p:spPr>
      </p:pic>
      <p:sp>
        <p:nvSpPr>
          <p:cNvPr id="8" name="Oval 7"/>
          <p:cNvSpPr/>
          <p:nvPr/>
        </p:nvSpPr>
        <p:spPr>
          <a:xfrm>
            <a:off x="1331640" y="710689"/>
            <a:ext cx="1008112" cy="936104"/>
          </a:xfrm>
          <a:prstGeom prst="ellipse">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Arrow Connector 9"/>
          <p:cNvCxnSpPr/>
          <p:nvPr/>
        </p:nvCxnSpPr>
        <p:spPr>
          <a:xfrm flipV="1">
            <a:off x="1115616" y="1340768"/>
            <a:ext cx="504056" cy="64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329949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Τεστ</a:t>
            </a:r>
            <a:endParaRPr lang="en-US" sz="3200" b="1"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043608" y="1268760"/>
            <a:ext cx="6840760" cy="2862322"/>
          </a:xfrm>
          <a:prstGeom prst="rect">
            <a:avLst/>
          </a:prstGeom>
          <a:noFill/>
        </p:spPr>
        <p:txBody>
          <a:bodyPr wrap="square" rtlCol="0">
            <a:spAutoFit/>
          </a:bodyPr>
          <a:lstStyle/>
          <a:p>
            <a:r>
              <a:rPr lang="el-GR" dirty="0" smtClean="0"/>
              <a:t>Τα ακόλουθα ερωτηματολόγια ΑΞΙΟΛΟΓΗΣΗΣ για τους χρήστες που θα πραγματοποιηθούν αφού μελετηθεί το αντίστοιχο υλικό, θα είναι διαθέσιμα μέσω της πλατφόρμας</a:t>
            </a:r>
            <a:r>
              <a:rPr lang="el-GR" dirty="0" smtClean="0"/>
              <a:t>:</a:t>
            </a:r>
          </a:p>
          <a:p>
            <a:endParaRPr lang="el-GR" dirty="0" smtClean="0"/>
          </a:p>
          <a:p>
            <a:pPr lvl="1">
              <a:buFont typeface="Arial" pitchFamily="34" charset="0"/>
              <a:buChar char="•"/>
            </a:pPr>
            <a:r>
              <a:rPr lang="el-GR" dirty="0" smtClean="0"/>
              <a:t>Ερωτήσεις πολλαπλής επιλογής - Ενότητα </a:t>
            </a:r>
            <a:r>
              <a:rPr lang="el-GR" dirty="0" smtClean="0"/>
              <a:t>Εκπαιδευτές</a:t>
            </a:r>
          </a:p>
          <a:p>
            <a:pPr lvl="1">
              <a:buFont typeface="Arial" pitchFamily="34" charset="0"/>
              <a:buChar char="•"/>
            </a:pPr>
            <a:r>
              <a:rPr lang="el-GR" dirty="0" smtClean="0"/>
              <a:t>Ερωτήσεις </a:t>
            </a:r>
            <a:r>
              <a:rPr lang="el-GR" dirty="0" smtClean="0"/>
              <a:t>πολλαπλής επιλογής - Ενότητα Γενική</a:t>
            </a:r>
          </a:p>
          <a:p>
            <a:r>
              <a:rPr lang="el-GR" dirty="0" smtClean="0"/>
              <a:t/>
            </a:r>
            <a:br>
              <a:rPr lang="el-GR" dirty="0" smtClean="0"/>
            </a:br>
            <a:r>
              <a:rPr lang="el-GR" dirty="0" smtClean="0"/>
              <a:t/>
            </a:r>
            <a:br>
              <a:rPr lang="el-GR" dirty="0" smtClean="0"/>
            </a:br>
            <a:r>
              <a:rPr lang="el-GR" dirty="0" smtClean="0"/>
              <a:t>Ο χρήστης μετά τη λήψη του τεστ θα είναι σε θέση να δει άμεσα τα αποτελέσματα και να  τα λάβει τα μέσω e-</a:t>
            </a:r>
            <a:r>
              <a:rPr lang="el-GR" dirty="0" err="1" smtClean="0"/>
              <a:t>mail</a:t>
            </a:r>
            <a:r>
              <a:rPr lang="el-GR" dirty="0" smtClean="0"/>
              <a:t>.</a:t>
            </a:r>
            <a:endParaRPr lang="el-GR" dirty="0"/>
          </a:p>
        </p:txBody>
      </p:sp>
    </p:spTree>
    <p:extLst>
      <p:ext uri="{BB962C8B-B14F-4D97-AF65-F5344CB8AC3E}">
        <p14:creationId xmlns="" xmlns:p14="http://schemas.microsoft.com/office/powerpoint/2010/main" val="963391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3200" b="1" dirty="0" smtClean="0"/>
              <a:t>Προστασία και Ανωνυμία Δεδομένων </a:t>
            </a:r>
            <a:endParaRPr lang="el-GR" sz="3200" b="1" dirty="0"/>
          </a:p>
        </p:txBody>
      </p:sp>
      <p:sp>
        <p:nvSpPr>
          <p:cNvPr id="5"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043608" y="1196752"/>
            <a:ext cx="6840760" cy="3970318"/>
          </a:xfrm>
          <a:prstGeom prst="rect">
            <a:avLst/>
          </a:prstGeom>
          <a:noFill/>
        </p:spPr>
        <p:txBody>
          <a:bodyPr wrap="square" rtlCol="0">
            <a:spAutoFit/>
          </a:bodyPr>
          <a:lstStyle/>
          <a:p>
            <a:pPr algn="just"/>
            <a:r>
              <a:rPr lang="el-GR" dirty="0" smtClean="0"/>
              <a:t>Δεδομένου ότι το έργο ασχολείται με το ευαίσθητο θέμα του σχολικού εκφοβισμού και πραγματεύεται  πραγματικές καταστάσεις ο Βασικός κανόνας  που διέπει το έργο είναι η ανωνυμία του εμπλεκόμενου προσώπου, ιδίως του ανήλικου.</a:t>
            </a:r>
          </a:p>
          <a:p>
            <a:r>
              <a:rPr lang="el-GR" dirty="0" smtClean="0"/>
              <a:t/>
            </a:r>
            <a:br>
              <a:rPr lang="el-GR" dirty="0" smtClean="0"/>
            </a:br>
            <a:r>
              <a:rPr lang="el-GR" b="1" i="1" dirty="0" smtClean="0"/>
              <a:t>Όλα τα άτομα θα πρέπει να αναφέρονται είτε με τα αρχικά τους ή με ψευδώνυμα</a:t>
            </a:r>
            <a:r>
              <a:rPr lang="el-GR" dirty="0" smtClean="0"/>
              <a:t/>
            </a:r>
            <a:br>
              <a:rPr lang="el-GR" dirty="0" smtClean="0"/>
            </a:br>
            <a:r>
              <a:rPr lang="el-GR" dirty="0" smtClean="0"/>
              <a:t>  </a:t>
            </a:r>
            <a:br>
              <a:rPr lang="el-GR" dirty="0" smtClean="0"/>
            </a:br>
            <a:r>
              <a:rPr lang="el-GR" dirty="0" smtClean="0"/>
              <a:t>Επιπλέον, οι κανόνες καλής συμπεριφοράς μεταξύ των χρηστών (πολιτική αντιμετώπισης  προσβλητικών σχόλιων, κλπ) θα προσδιορίζεται και θα περιλαμβάνεται στους Όρους χρήσης (</a:t>
            </a:r>
            <a:r>
              <a:rPr lang="el-GR" dirty="0" err="1" smtClean="0"/>
              <a:t>TOU</a:t>
            </a:r>
            <a:r>
              <a:rPr lang="el-GR" dirty="0" smtClean="0"/>
              <a:t>), που θα διέπουν  τα μέλη της πλατφόρμας</a:t>
            </a:r>
          </a:p>
          <a:p>
            <a:endParaRPr lang="el-GR" dirty="0" smtClean="0"/>
          </a:p>
          <a:p>
            <a:r>
              <a:rPr lang="en-US" dirty="0" smtClean="0"/>
              <a:t> </a:t>
            </a:r>
            <a:endParaRPr lang="el-GR" dirty="0"/>
          </a:p>
        </p:txBody>
      </p:sp>
    </p:spTree>
    <p:extLst>
      <p:ext uri="{BB962C8B-B14F-4D97-AF65-F5344CB8AC3E}">
        <p14:creationId xmlns="" xmlns:p14="http://schemas.microsoft.com/office/powerpoint/2010/main" val="96339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a:t>
            </a:r>
            <a:r>
              <a:rPr lang="el-GR" b="1" dirty="0" smtClean="0"/>
              <a:t>Εισαγωγή</a:t>
            </a:r>
            <a:endParaRPr lang="en-US" b="1" dirty="0"/>
          </a:p>
        </p:txBody>
      </p:sp>
      <p:sp>
        <p:nvSpPr>
          <p:cNvPr id="4" name="Content Placeholder 3"/>
          <p:cNvSpPr>
            <a:spLocks noGrp="1"/>
          </p:cNvSpPr>
          <p:nvPr>
            <p:ph idx="1"/>
          </p:nvPr>
        </p:nvSpPr>
        <p:spPr/>
        <p:txBody>
          <a:bodyPr>
            <a:normAutofit lnSpcReduction="10000"/>
          </a:bodyPr>
          <a:lstStyle/>
          <a:p>
            <a:pPr marL="0" indent="0" algn="just">
              <a:lnSpc>
                <a:spcPct val="150000"/>
              </a:lnSpc>
              <a:buNone/>
            </a:pPr>
            <a:r>
              <a:rPr lang="el-GR" sz="1800" dirty="0" smtClean="0"/>
              <a:t>Το έργο </a:t>
            </a:r>
            <a:r>
              <a:rPr lang="en-US" sz="1800" dirty="0" err="1" smtClean="0"/>
              <a:t>SONETBULL</a:t>
            </a:r>
            <a:r>
              <a:rPr lang="en-US" sz="1800" dirty="0" smtClean="0"/>
              <a:t> </a:t>
            </a:r>
            <a:r>
              <a:rPr lang="el-GR" sz="1800" dirty="0" smtClean="0"/>
              <a:t>στοχεύει στη δημιουργία μιας πλατφόρμας μέσω της οποίας τα μέλη της σχολικής κοινότητας, θα εκπαιδευτούν  και θα εκπαιδεύσουν άλλους στις μεθόδους, στις στρατηγικές αντιμετώπισης του  σχολικού εκφοβισμού. Ειδικότερα, οι χρήστες θα έχουν πρόσβαση σε διαπιστευμένο εκπαιδευτικό υλικό, και θα είναι σε θέση να δημιουργήσουν  μαθησιακά αντικείμενα και υλικό που θα είναι διαθέσιμα σε άλλους χρήστες για σχολιασμό, συζήτηση ή συμβολή και εμπλουτισμό αυτών</a:t>
            </a:r>
          </a:p>
          <a:p>
            <a:pPr marL="0" indent="0" algn="just">
              <a:lnSpc>
                <a:spcPct val="150000"/>
              </a:lnSpc>
              <a:buNone/>
            </a:pPr>
            <a:r>
              <a:rPr lang="en-US" sz="1800" dirty="0" smtClean="0"/>
              <a:t>. </a:t>
            </a:r>
            <a:endParaRPr lang="en-US" sz="1600" dirty="0" smtClean="0"/>
          </a:p>
          <a:p>
            <a:pPr marL="0" indent="0" algn="just">
              <a:lnSpc>
                <a:spcPct val="150000"/>
              </a:lnSpc>
              <a:buNone/>
            </a:pPr>
            <a:endParaRPr lang="el-GR" sz="1600" dirty="0" smtClean="0"/>
          </a:p>
          <a:p>
            <a:pPr>
              <a:buNone/>
            </a:pPr>
            <a:r>
              <a:rPr lang="el-GR" sz="1800" dirty="0" smtClean="0"/>
              <a:t>Για την πραγματοποίηση αυτής της λειτουργίας της πλατφόρμας, το έργο σκοπεύει να συνδυάσει τις σύγχρονες παιδαγωγικές προσεγγίσεις της ηλεκτρονικής μάθησης και της  ομότιμης μάθησης οι οποίες είναι κατάλληλες για ενήλικες εκπαιδευόμενους </a:t>
            </a:r>
            <a:endParaRPr lang="el-GR" sz="1800" dirty="0"/>
          </a:p>
        </p:txBody>
      </p:sp>
      <p:sp>
        <p:nvSpPr>
          <p:cNvPr id="2" name="Slide Number Placeholder 1"/>
          <p:cNvSpPr>
            <a:spLocks noGrp="1"/>
          </p:cNvSpPr>
          <p:nvPr>
            <p:ph type="sldNum" sz="quarter" idx="12"/>
          </p:nvPr>
        </p:nvSpPr>
        <p:spPr/>
        <p:txBody>
          <a:bodyPr/>
          <a:lstStyle/>
          <a:p>
            <a:fld id="{F70DACD7-332A-44EA-827A-B60878E4E8DF}" type="slidenum">
              <a:rPr lang="el-GR" smtClean="0"/>
              <a:pPr/>
              <a:t>3</a:t>
            </a:fld>
            <a:endParaRPr lang="el-GR"/>
          </a:p>
        </p:txBody>
      </p:sp>
    </p:spTree>
    <p:extLst>
      <p:ext uri="{BB962C8B-B14F-4D97-AF65-F5344CB8AC3E}">
        <p14:creationId xmlns="" xmlns:p14="http://schemas.microsoft.com/office/powerpoint/2010/main" val="3159894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smtClean="0"/>
              <a:t>2. Πλατφόρμα </a:t>
            </a:r>
            <a:r>
              <a:rPr lang="en-US" b="1" dirty="0" err="1" smtClean="0"/>
              <a:t>SONET</a:t>
            </a:r>
            <a:r>
              <a:rPr lang="en-US" b="1" dirty="0" smtClean="0"/>
              <a:t>-BULL</a:t>
            </a:r>
            <a:endParaRPr lang="en-US" dirty="0"/>
          </a:p>
        </p:txBody>
      </p:sp>
    </p:spTree>
    <p:extLst>
      <p:ext uri="{BB962C8B-B14F-4D97-AF65-F5344CB8AC3E}">
        <p14:creationId xmlns="" xmlns:p14="http://schemas.microsoft.com/office/powerpoint/2010/main" val="211586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Εισαγωγή της </a:t>
            </a:r>
            <a:r>
              <a:rPr lang="el-GR" b="1" dirty="0" err="1" smtClean="0"/>
              <a:t>πλατφορμα</a:t>
            </a:r>
            <a:r>
              <a:rPr lang="el-GR" b="1" dirty="0" smtClean="0"/>
              <a:t> </a:t>
            </a:r>
            <a:r>
              <a:rPr lang="en-US" b="1" dirty="0" err="1" smtClean="0"/>
              <a:t>SONET</a:t>
            </a:r>
            <a:r>
              <a:rPr lang="en-US" b="1" dirty="0" smtClean="0"/>
              <a:t>-BULL </a:t>
            </a:r>
            <a:r>
              <a:rPr lang="en-US" b="1" dirty="0"/>
              <a:t>Platform </a:t>
            </a:r>
            <a:r>
              <a:rPr lang="el-GR" b="1" dirty="0" smtClean="0"/>
              <a:t>για μέλη</a:t>
            </a:r>
            <a:r>
              <a:rPr lang="en-US" dirty="0" smtClean="0"/>
              <a:t>.</a:t>
            </a:r>
            <a:endParaRPr lang="en-US" dirty="0"/>
          </a:p>
        </p:txBody>
      </p:sp>
      <p:sp>
        <p:nvSpPr>
          <p:cNvPr id="3" name="Content Placeholder 2"/>
          <p:cNvSpPr>
            <a:spLocks noGrp="1"/>
          </p:cNvSpPr>
          <p:nvPr>
            <p:ph idx="1"/>
          </p:nvPr>
        </p:nvSpPr>
        <p:spPr>
          <a:xfrm>
            <a:off x="457200" y="1600201"/>
            <a:ext cx="8229600" cy="532656"/>
          </a:xfrm>
        </p:spPr>
        <p:txBody>
          <a:bodyPr>
            <a:normAutofit/>
          </a:bodyPr>
          <a:lstStyle/>
          <a:p>
            <a:pPr marL="0" indent="0" algn="just">
              <a:lnSpc>
                <a:spcPct val="150000"/>
              </a:lnSpc>
              <a:buNone/>
            </a:pPr>
            <a:r>
              <a:rPr lang="el-GR" sz="1800" dirty="0" smtClean="0"/>
              <a:t>Αρχική Σελίδα</a:t>
            </a:r>
            <a:endParaRPr lang="en-US" sz="1800" dirty="0" smtClean="0"/>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1979712" y="1628800"/>
            <a:ext cx="5274310" cy="4925060"/>
          </a:xfrm>
          <a:prstGeom prst="rect">
            <a:avLst/>
          </a:prstGeom>
        </p:spPr>
      </p:pic>
    </p:spTree>
    <p:extLst>
      <p:ext uri="{BB962C8B-B14F-4D97-AF65-F5344CB8AC3E}">
        <p14:creationId xmlns="" xmlns:p14="http://schemas.microsoft.com/office/powerpoint/2010/main" val="288127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28113"/>
            <a:ext cx="4618856" cy="4392488"/>
          </a:xfrm>
        </p:spPr>
        <p:txBody>
          <a:bodyPr>
            <a:normAutofit/>
          </a:bodyPr>
          <a:lstStyle/>
          <a:p>
            <a:r>
              <a:rPr lang="el-GR" sz="1800" dirty="0" smtClean="0"/>
              <a:t>Η σελίδα εγγραφή  περιέχει τη φόρμα εγγραφής μέσω τις οποίας  οι χρήστες μπορούν να εγγραφούν στην πλατφόρμα </a:t>
            </a:r>
            <a:r>
              <a:rPr lang="en-US" sz="1800" dirty="0" err="1" smtClean="0"/>
              <a:t>SONETBULL</a:t>
            </a:r>
            <a:r>
              <a:rPr lang="el-GR" sz="1800" dirty="0" smtClean="0"/>
              <a:t>. Η φόρμα εγγραφής περιλαμβάνει τα ακόλουθα πεδία: Όνομα χρήστη, Όνομα,  Επώνυμο, Φύλο, Σχολείο ή  οργανισμό, Είδος Λογαριασμού, Όνομα χρήστη, διεύθυνση ηλεκτρονικού ταχυδρομείου, Κωδικό πρόσβασης (με ενεργοποιημένη την  επιβεβαίωση κωδικού).</a:t>
            </a:r>
            <a:endParaRPr lang="el-GR" sz="1800" dirty="0"/>
          </a:p>
        </p:txBody>
      </p:sp>
      <p:sp>
        <p:nvSpPr>
          <p:cNvPr id="4" name="Title 1"/>
          <p:cNvSpPr>
            <a:spLocks noGrp="1"/>
          </p:cNvSpPr>
          <p:nvPr>
            <p:ph type="title"/>
          </p:nvPr>
        </p:nvSpPr>
        <p:spPr>
          <a:xfrm>
            <a:off x="457200" y="274638"/>
            <a:ext cx="8229600" cy="1143000"/>
          </a:xfrm>
        </p:spPr>
        <p:txBody>
          <a:bodyPr/>
          <a:lstStyle/>
          <a:p>
            <a:r>
              <a:rPr lang="el-GR" dirty="0" smtClean="0"/>
              <a:t>Εγγραφή</a:t>
            </a:r>
            <a:endParaRPr lang="en-US" dirty="0"/>
          </a:p>
        </p:txBody>
      </p:sp>
      <p:pic>
        <p:nvPicPr>
          <p:cNvPr id="5" name="Picture 4"/>
          <p:cNvPicPr/>
          <p:nvPr/>
        </p:nvPicPr>
        <p:blipFill rotWithShape="1">
          <a:blip r:embed="rId2" cstate="print">
            <a:extLst>
              <a:ext uri="{28A0092B-C50C-407E-A947-70E740481C1C}">
                <a14:useLocalDpi xmlns="" xmlns:a14="http://schemas.microsoft.com/office/drawing/2010/main" val="0"/>
              </a:ext>
            </a:extLst>
          </a:blip>
          <a:srcRect l="12798" t="22929" r="41003" b="17795"/>
          <a:stretch/>
        </p:blipFill>
        <p:spPr>
          <a:xfrm>
            <a:off x="5292080" y="1196753"/>
            <a:ext cx="2867490" cy="4855210"/>
          </a:xfrm>
          <a:prstGeom prst="rect">
            <a:avLst/>
          </a:prstGeom>
        </p:spPr>
      </p:pic>
    </p:spTree>
    <p:extLst>
      <p:ext uri="{BB962C8B-B14F-4D97-AF65-F5344CB8AC3E}">
        <p14:creationId xmlns="" xmlns:p14="http://schemas.microsoft.com/office/powerpoint/2010/main" val="26642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ΒΗΜΑΤΑ ΕΓΓΡΑΦΗΣ</a:t>
            </a:r>
            <a:endParaRPr lang="el-GR" dirty="0"/>
          </a:p>
        </p:txBody>
      </p:sp>
      <p:sp>
        <p:nvSpPr>
          <p:cNvPr id="3" name="Content Placeholder 2"/>
          <p:cNvSpPr>
            <a:spLocks noGrp="1"/>
          </p:cNvSpPr>
          <p:nvPr>
            <p:ph idx="1"/>
          </p:nvPr>
        </p:nvSpPr>
        <p:spPr/>
        <p:txBody>
          <a:bodyPr>
            <a:normAutofit fontScale="92500" lnSpcReduction="10000"/>
          </a:bodyPr>
          <a:lstStyle/>
          <a:p>
            <a:pPr>
              <a:buFont typeface="+mj-lt"/>
              <a:buAutoNum type="arabicPeriod"/>
            </a:pPr>
            <a:r>
              <a:rPr lang="el-GR" sz="1800" dirty="0" smtClean="0"/>
              <a:t>Κάντε κλικ στο κουμπί "Εγγραφή" στην Αρχική σελίδα.</a:t>
            </a:r>
          </a:p>
          <a:p>
            <a:pPr>
              <a:buFont typeface="+mj-lt"/>
              <a:buAutoNum type="arabicPeriod"/>
            </a:pPr>
            <a:r>
              <a:rPr lang="el-GR" sz="1800" dirty="0" smtClean="0"/>
              <a:t>Συμπληρώστε τη φόρμα.</a:t>
            </a:r>
          </a:p>
          <a:p>
            <a:pPr>
              <a:buFont typeface="+mj-lt"/>
              <a:buAutoNum type="arabicPeriod"/>
            </a:pPr>
            <a:r>
              <a:rPr lang="el-GR" sz="1800" dirty="0" smtClean="0"/>
              <a:t>Κάντε κλικ στο κουμπί "Εγγραφή" στο κάτω μέρος της φόρμας.</a:t>
            </a:r>
          </a:p>
          <a:p>
            <a:pPr>
              <a:buFont typeface="+mj-lt"/>
              <a:buAutoNum type="arabicPeriod"/>
            </a:pPr>
            <a:r>
              <a:rPr lang="el-GR" sz="1800" dirty="0" smtClean="0"/>
              <a:t>Ελέγξτε τα </a:t>
            </a:r>
            <a:r>
              <a:rPr lang="en-US" sz="1800" dirty="0" smtClean="0"/>
              <a:t>mails </a:t>
            </a:r>
            <a:r>
              <a:rPr lang="el-GR" sz="1800" dirty="0" smtClean="0"/>
              <a:t>σας για το  </a:t>
            </a:r>
            <a:r>
              <a:rPr lang="el-GR" sz="1800" dirty="0" err="1" smtClean="0"/>
              <a:t>email</a:t>
            </a:r>
            <a:r>
              <a:rPr lang="el-GR" sz="1800" dirty="0" smtClean="0"/>
              <a:t> « Ενεργοποίηση του λογαριασμού σας! Έχετε δημιουργήσει με επιτυχία το λογαριασμό σας». Για να αρχίσετε να χρησιμοποιείτε την πλατφόρμα </a:t>
            </a:r>
            <a:r>
              <a:rPr lang="en-US" sz="1800" dirty="0" err="1" smtClean="0"/>
              <a:t>SONETBULL</a:t>
            </a:r>
            <a:r>
              <a:rPr lang="en-US" sz="1800" dirty="0" smtClean="0"/>
              <a:t> </a:t>
            </a:r>
            <a:r>
              <a:rPr lang="el-GR" sz="1800" dirty="0" smtClean="0"/>
              <a:t>θα χρειαστεί να ενεργοποιήσετε το λογαριασμό σας μέσω του </a:t>
            </a:r>
            <a:r>
              <a:rPr lang="el-GR" sz="1800" dirty="0" err="1" smtClean="0"/>
              <a:t>email</a:t>
            </a:r>
            <a:r>
              <a:rPr lang="el-GR" sz="1800" dirty="0" smtClean="0"/>
              <a:t> που μόλις αποστάλθηκε  στη διεύθυνσή σας.</a:t>
            </a:r>
          </a:p>
          <a:p>
            <a:pPr>
              <a:buFont typeface="+mj-lt"/>
              <a:buAutoNum type="arabicPeriod"/>
            </a:pPr>
            <a:r>
              <a:rPr lang="el-GR" sz="1800" dirty="0" smtClean="0"/>
              <a:t>Περιμένετε για ένα λεπτό, αν δεν μπορείτε να δείτε το </a:t>
            </a:r>
            <a:r>
              <a:rPr lang="el-GR" sz="1800" dirty="0" err="1" smtClean="0"/>
              <a:t>email</a:t>
            </a:r>
            <a:r>
              <a:rPr lang="el-GR" sz="1800" dirty="0" smtClean="0"/>
              <a:t> για να ενεργοποιήσετε το λογαριασμό σας. Αν το </a:t>
            </a:r>
            <a:r>
              <a:rPr lang="el-GR" sz="1800" dirty="0" err="1" smtClean="0"/>
              <a:t>email</a:t>
            </a:r>
            <a:r>
              <a:rPr lang="el-GR" sz="1800" dirty="0" smtClean="0"/>
              <a:t> ενεργοποίησης δεν εμφανίζεται στο </a:t>
            </a:r>
            <a:r>
              <a:rPr lang="el-GR" sz="1800" dirty="0" err="1" smtClean="0"/>
              <a:t>inbox</a:t>
            </a:r>
            <a:r>
              <a:rPr lang="el-GR" sz="1800" dirty="0" smtClean="0"/>
              <a:t> σας, ελέγξτε τον φάκελο "</a:t>
            </a:r>
            <a:r>
              <a:rPr lang="el-GR" sz="1800" dirty="0" err="1" smtClean="0"/>
              <a:t>Spam</a:t>
            </a:r>
            <a:r>
              <a:rPr lang="el-GR" sz="1800" dirty="0" smtClean="0"/>
              <a:t>" .</a:t>
            </a:r>
          </a:p>
          <a:p>
            <a:pPr>
              <a:buFont typeface="+mj-lt"/>
              <a:buAutoNum type="arabicPeriod"/>
            </a:pPr>
            <a:r>
              <a:rPr lang="el-GR" sz="1800" dirty="0" smtClean="0"/>
              <a:t>Κάντε κλικ στο σύνδεσμο ενεργοποίησης στο e-</a:t>
            </a:r>
            <a:r>
              <a:rPr lang="el-GR" sz="1800" dirty="0" err="1" smtClean="0"/>
              <a:t>mail</a:t>
            </a:r>
            <a:r>
              <a:rPr lang="el-GR" sz="1800" dirty="0" smtClean="0"/>
              <a:t>. Αυτό θα σας φέρει στην αρχική σελίδα της πλατφόρμας.</a:t>
            </a:r>
          </a:p>
          <a:p>
            <a:pPr>
              <a:buFont typeface="+mj-lt"/>
              <a:buAutoNum type="arabicPeriod"/>
            </a:pPr>
            <a:r>
              <a:rPr lang="el-GR" sz="1800" dirty="0" smtClean="0"/>
              <a:t>Συμπληρώστε  τα υπόλοιπα στοιχεία του προφίλ σας- σε περίπτωση που έχετε συμπληρώσει μόνο τα πεδία με την ένδειξη "απαιτείται" κατά την εγγραφή σας- μέσω της σελίδας "Το προφίλ μου". Ή,  μπορείτε να πλοηγηθείτε στην σελίδα "</a:t>
            </a:r>
            <a:r>
              <a:rPr lang="el-GR" sz="1800" dirty="0" err="1" smtClean="0"/>
              <a:t>My</a:t>
            </a:r>
            <a:r>
              <a:rPr lang="el-GR" sz="1800" dirty="0" smtClean="0"/>
              <a:t> </a:t>
            </a:r>
            <a:r>
              <a:rPr lang="el-GR" sz="1800" dirty="0" err="1" smtClean="0"/>
              <a:t>Social</a:t>
            </a:r>
            <a:r>
              <a:rPr lang="el-GR" sz="1800" dirty="0" smtClean="0"/>
              <a:t> </a:t>
            </a:r>
            <a:r>
              <a:rPr lang="el-GR" sz="1800" dirty="0" err="1" smtClean="0"/>
              <a:t>Network</a:t>
            </a:r>
            <a:r>
              <a:rPr lang="el-GR" sz="1800" dirty="0" smtClean="0"/>
              <a:t>".</a:t>
            </a:r>
          </a:p>
          <a:p>
            <a:pPr>
              <a:buNone/>
            </a:pPr>
            <a:endParaRPr lang="el-GR" sz="1800" dirty="0"/>
          </a:p>
        </p:txBody>
      </p:sp>
      <p:pic>
        <p:nvPicPr>
          <p:cNvPr id="4" name="Picture 3"/>
          <p:cNvPicPr/>
          <p:nvPr/>
        </p:nvPicPr>
        <p:blipFill>
          <a:blip r:embed="rId2" cstate="print">
            <a:extLst>
              <a:ext uri="{28A0092B-C50C-407E-A947-70E740481C1C}">
                <a14:useLocalDpi xmlns="" xmlns:a14="http://schemas.microsoft.com/office/drawing/2010/main" val="0"/>
              </a:ext>
            </a:extLst>
          </a:blip>
          <a:stretch>
            <a:fillRect/>
          </a:stretch>
        </p:blipFill>
        <p:spPr>
          <a:xfrm>
            <a:off x="5597867" y="5207201"/>
            <a:ext cx="360040" cy="302824"/>
          </a:xfrm>
          <a:prstGeom prst="rect">
            <a:avLst/>
          </a:prstGeom>
        </p:spPr>
      </p:pic>
    </p:spTree>
    <p:extLst>
      <p:ext uri="{BB962C8B-B14F-4D97-AF65-F5344CB8AC3E}">
        <p14:creationId xmlns="" xmlns:p14="http://schemas.microsoft.com/office/powerpoint/2010/main" val="385159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nSpc>
                <a:spcPct val="120000"/>
              </a:lnSpc>
            </a:pPr>
            <a:r>
              <a:rPr lang="el-GR" b="1" dirty="0" smtClean="0"/>
              <a:t>Σύνδεση</a:t>
            </a:r>
            <a:endParaRPr lang="en-US" b="1" dirty="0" smtClean="0"/>
          </a:p>
        </p:txBody>
      </p:sp>
      <p:sp>
        <p:nvSpPr>
          <p:cNvPr id="3" name="Content Placeholder 2"/>
          <p:cNvSpPr>
            <a:spLocks noGrp="1"/>
          </p:cNvSpPr>
          <p:nvPr>
            <p:ph idx="1"/>
          </p:nvPr>
        </p:nvSpPr>
        <p:spPr>
          <a:xfrm>
            <a:off x="4860032" y="1268760"/>
            <a:ext cx="3826768" cy="1805687"/>
          </a:xfrm>
        </p:spPr>
        <p:txBody>
          <a:bodyPr>
            <a:normAutofit fontScale="92500" lnSpcReduction="20000"/>
          </a:bodyPr>
          <a:lstStyle/>
          <a:p>
            <a:pPr algn="just">
              <a:buNone/>
            </a:pPr>
            <a:r>
              <a:rPr lang="el-GR" sz="1800" dirty="0" smtClean="0"/>
              <a:t>Η σελίδα </a:t>
            </a:r>
            <a:r>
              <a:rPr lang="en-US" sz="1800" dirty="0" smtClean="0"/>
              <a:t>login </a:t>
            </a:r>
            <a:r>
              <a:rPr lang="el-GR" sz="1800" dirty="0" smtClean="0"/>
              <a:t>περιέχει τη φόρμα σύνδεσης και είναι η σελίδα που  οι χρήστες μπορούν να συνδεθούν στην πλατφόρμα </a:t>
            </a:r>
            <a:r>
              <a:rPr lang="en-US" sz="1800" dirty="0" err="1" smtClean="0"/>
              <a:t>SONETBULL</a:t>
            </a:r>
            <a:r>
              <a:rPr lang="el-GR" sz="1800" dirty="0" smtClean="0"/>
              <a:t>. Η φόρμα </a:t>
            </a:r>
            <a:r>
              <a:rPr lang="en-US" sz="1800" dirty="0" smtClean="0"/>
              <a:t>login  </a:t>
            </a:r>
            <a:r>
              <a:rPr lang="el-GR" sz="1800" dirty="0" smtClean="0"/>
              <a:t>περιλαμβάνει τα πεδία: όνομα χρήστη ή </a:t>
            </a:r>
            <a:r>
              <a:rPr lang="el-GR" sz="1800" dirty="0" err="1" smtClean="0"/>
              <a:t>email</a:t>
            </a:r>
            <a:r>
              <a:rPr lang="el-GR" sz="1800" dirty="0" smtClean="0"/>
              <a:t> και τον κωδικό με δυνατότητα επαναφοράς κωδικού πρόσβασης.</a:t>
            </a:r>
            <a:endParaRPr lang="el-GR" sz="1800" dirty="0"/>
          </a:p>
        </p:txBody>
      </p:sp>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323528" y="1196752"/>
            <a:ext cx="4429125" cy="3755390"/>
          </a:xfrm>
          <a:prstGeom prst="rect">
            <a:avLst/>
          </a:prstGeom>
        </p:spPr>
      </p:pic>
      <p:pic>
        <p:nvPicPr>
          <p:cNvPr id="6" name="Picture 5"/>
          <p:cNvPicPr/>
          <p:nvPr/>
        </p:nvPicPr>
        <p:blipFill rotWithShape="1">
          <a:blip r:embed="rId3" cstate="print">
            <a:extLst>
              <a:ext uri="{28A0092B-C50C-407E-A947-70E740481C1C}">
                <a14:useLocalDpi xmlns="" xmlns:a14="http://schemas.microsoft.com/office/drawing/2010/main" val="0"/>
              </a:ext>
            </a:extLst>
          </a:blip>
          <a:srcRect t="17391" r="36491" b="65007"/>
          <a:stretch/>
        </p:blipFill>
        <p:spPr bwMode="auto">
          <a:xfrm>
            <a:off x="5220072" y="3771131"/>
            <a:ext cx="3347720" cy="1195070"/>
          </a:xfrm>
          <a:prstGeom prst="rect">
            <a:avLst/>
          </a:prstGeom>
          <a:ln>
            <a:noFill/>
          </a:ln>
          <a:effectLst>
            <a:outerShdw blurRad="190500" algn="tl" rotWithShape="0">
              <a:srgbClr val="000000">
                <a:alpha val="70000"/>
              </a:srgbClr>
            </a:outerShdw>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51374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Το Προφίλ μου</a:t>
            </a:r>
            <a:r>
              <a:rPr lang="en-US" b="1" dirty="0" smtClean="0"/>
              <a:t>/</a:t>
            </a:r>
            <a:r>
              <a:rPr lang="el-GR" b="1" dirty="0" smtClean="0"/>
              <a:t>Ο Λογαριασμός μου</a:t>
            </a:r>
            <a:r>
              <a:rPr lang="en-US" b="1" cap="small" dirty="0"/>
              <a:t/>
            </a:r>
            <a:br>
              <a:rPr lang="en-US" b="1" cap="small" dirty="0"/>
            </a:br>
            <a:endParaRPr lang="en-US" b="1" cap="small" dirty="0"/>
          </a:p>
        </p:txBody>
      </p:sp>
      <p:sp>
        <p:nvSpPr>
          <p:cNvPr id="3" name="Content Placeholder 2"/>
          <p:cNvSpPr>
            <a:spLocks noGrp="1"/>
          </p:cNvSpPr>
          <p:nvPr>
            <p:ph idx="1"/>
          </p:nvPr>
        </p:nvSpPr>
        <p:spPr>
          <a:xfrm>
            <a:off x="4860032" y="1628800"/>
            <a:ext cx="3826768" cy="1805687"/>
          </a:xfrm>
        </p:spPr>
        <p:txBody>
          <a:bodyPr>
            <a:normAutofit fontScale="85000" lnSpcReduction="10000"/>
          </a:bodyPr>
          <a:lstStyle/>
          <a:p>
            <a:pPr marL="0" indent="0">
              <a:buNone/>
            </a:pPr>
            <a:r>
              <a:rPr lang="el-GR" sz="1800" dirty="0" smtClean="0">
                <a:solidFill>
                  <a:schemeClr val="tx1">
                    <a:lumMod val="95000"/>
                    <a:lumOff val="5000"/>
                  </a:schemeClr>
                </a:solidFill>
              </a:rPr>
              <a:t>Η σελίδα "Το προφίλ μου" είναι η σελίδα που εμφανίζει το προφίλ του κάθε χρήστη και περιέχει πληροφορίες για κάθε χρήστη</a:t>
            </a:r>
            <a:r>
              <a:rPr lang="en-US" sz="1800" dirty="0" smtClean="0">
                <a:solidFill>
                  <a:schemeClr val="tx1">
                    <a:lumMod val="95000"/>
                    <a:lumOff val="5000"/>
                  </a:schemeClr>
                </a:solidFill>
              </a:rPr>
              <a:t>. </a:t>
            </a:r>
          </a:p>
          <a:p>
            <a:pPr marL="0" indent="0">
              <a:buNone/>
            </a:pPr>
            <a:endParaRPr lang="en-US" sz="1800" dirty="0"/>
          </a:p>
          <a:p>
            <a:pPr marL="0" indent="0">
              <a:buNone/>
            </a:pPr>
            <a:r>
              <a:rPr lang="el-GR" sz="1800" dirty="0" smtClean="0">
                <a:solidFill>
                  <a:schemeClr val="tx1">
                    <a:lumMod val="95000"/>
                    <a:lumOff val="5000"/>
                  </a:schemeClr>
                </a:solidFill>
              </a:rPr>
              <a:t>"Ο λογαριασμός μου" είναι μια ξεχωριστή σελίδα που περιέχει τις ρυθμίσεις του λογαριασμού για κάθε χρήστη</a:t>
            </a:r>
            <a:r>
              <a:rPr lang="el-GR" sz="1600" dirty="0" smtClean="0">
                <a:solidFill>
                  <a:schemeClr val="tx1">
                    <a:lumMod val="95000"/>
                    <a:lumOff val="5000"/>
                  </a:schemeClr>
                </a:solidFill>
              </a:rPr>
              <a:t>.</a:t>
            </a:r>
            <a:endParaRPr lang="en-US" sz="1600" dirty="0">
              <a:solidFill>
                <a:schemeClr val="tx1">
                  <a:lumMod val="95000"/>
                  <a:lumOff val="5000"/>
                </a:schemeClr>
              </a:solidFill>
            </a:endParaRPr>
          </a:p>
        </p:txBody>
      </p:sp>
      <p:pic>
        <p:nvPicPr>
          <p:cNvPr id="7" name="Picture 6"/>
          <p:cNvPicPr/>
          <p:nvPr/>
        </p:nvPicPr>
        <p:blipFill rotWithShape="1">
          <a:blip r:embed="rId2" cstate="print">
            <a:extLst>
              <a:ext uri="{28A0092B-C50C-407E-A947-70E740481C1C}">
                <a14:useLocalDpi xmlns="" xmlns:a14="http://schemas.microsoft.com/office/drawing/2010/main" val="0"/>
              </a:ext>
            </a:extLst>
          </a:blip>
          <a:srcRect l="3836" t="17974" r="35203" b="15194"/>
          <a:stretch/>
        </p:blipFill>
        <p:spPr bwMode="auto">
          <a:xfrm>
            <a:off x="467544" y="1268760"/>
            <a:ext cx="4334276" cy="4801230"/>
          </a:xfrm>
          <a:prstGeom prst="rect">
            <a:avLst/>
          </a:prstGeom>
          <a:ln>
            <a:noFill/>
          </a:ln>
          <a:extLst>
            <a:ext uri="{53640926-AAD7-44D8-BBD7-CCE9431645EC}">
              <a14:shadowObscured xmlns="" xmlns:a14="http://schemas.microsoft.com/office/drawing/2010/main"/>
            </a:ext>
          </a:extLst>
        </p:spPr>
      </p:pic>
      <p:pic>
        <p:nvPicPr>
          <p:cNvPr id="8" name="Picture 7"/>
          <p:cNvPicPr/>
          <p:nvPr/>
        </p:nvPicPr>
        <p:blipFill rotWithShape="1">
          <a:blip r:embed="rId3" cstate="print">
            <a:extLst>
              <a:ext uri="{28A0092B-C50C-407E-A947-70E740481C1C}">
                <a14:useLocalDpi xmlns="" xmlns:a14="http://schemas.microsoft.com/office/drawing/2010/main" val="0"/>
              </a:ext>
            </a:extLst>
          </a:blip>
          <a:srcRect t="14581" r="40289" b="49849"/>
          <a:stretch/>
        </p:blipFill>
        <p:spPr bwMode="auto">
          <a:xfrm>
            <a:off x="5076056" y="3640032"/>
            <a:ext cx="3147695" cy="182372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1531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TotalTime>
  <Words>1403</Words>
  <Application>Microsoft Office PowerPoint</Application>
  <PresentationFormat>Προβολή στην οθόνη (4:3)</PresentationFormat>
  <Paragraphs>129</Paragraphs>
  <Slides>28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Office Theme</vt:lpstr>
      <vt:lpstr>Διαφάνεια 1</vt:lpstr>
      <vt:lpstr>Περιεχόμενα </vt:lpstr>
      <vt:lpstr>1. Εισαγωγή</vt:lpstr>
      <vt:lpstr>2. Πλατφόρμα SONET-BULL</vt:lpstr>
      <vt:lpstr>Εισαγωγή της πλατφορμα SONET-BULL Platform για μέλη.</vt:lpstr>
      <vt:lpstr>Εγγραφή</vt:lpstr>
      <vt:lpstr>ΒΗΜΑΤΑ ΕΓΓΡΑΦΗΣ</vt:lpstr>
      <vt:lpstr>Σύνδεση</vt:lpstr>
      <vt:lpstr>Το Προφίλ μου/Ο Λογαριασμός μου </vt:lpstr>
      <vt:lpstr>Το Social Network μου</vt:lpstr>
      <vt:lpstr>Το Social Network μου → Προσωπικά</vt:lpstr>
      <vt:lpstr>Ομάδες</vt:lpstr>
      <vt:lpstr> Το Social Network μου →  Προσωπικά  → Αποστολή προσκλήσεων  </vt:lpstr>
      <vt:lpstr>Φορουμ</vt:lpstr>
      <vt:lpstr>Wiki </vt:lpstr>
      <vt:lpstr> Αποθετήριο </vt:lpstr>
      <vt:lpstr>Μελέτες περίπτωσης (1/2)</vt:lpstr>
      <vt:lpstr>Μελέτες περίπτωσης(2/2)</vt:lpstr>
      <vt:lpstr>   Επεισόδιο  Εκφοβισμού (Bullying) (1/2)   </vt:lpstr>
      <vt:lpstr>Επεισόδιο  Εκφοβισμού (Bullying)(2/2)</vt:lpstr>
      <vt:lpstr>Εκπαιδευτική Δραστηριότητα </vt:lpstr>
      <vt:lpstr>Έρευνα</vt:lpstr>
      <vt:lpstr>Πολιτική Αντί-εκφοβισμού </vt:lpstr>
      <vt:lpstr>Περιήγηση Εκπαιδευτικών Αντικειμένων</vt:lpstr>
      <vt:lpstr>Το Ταμπλό μου (1/2)</vt:lpstr>
      <vt:lpstr>Το Ταμπλό μου(2/2)</vt:lpstr>
      <vt:lpstr>Τεστ</vt:lpstr>
      <vt:lpstr>Προστασία και Ανωνυμία Δεδομένων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BOBIRAS</dc:creator>
  <cp:lastModifiedBy>Katerina</cp:lastModifiedBy>
  <cp:revision>141</cp:revision>
  <dcterms:created xsi:type="dcterms:W3CDTF">2015-07-16T08:22:36Z</dcterms:created>
  <dcterms:modified xsi:type="dcterms:W3CDTF">2015-10-14T12:53:39Z</dcterms:modified>
</cp:coreProperties>
</file>