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60" r:id="rId3"/>
    <p:sldId id="258" r:id="rId4"/>
    <p:sldId id="262" r:id="rId5"/>
    <p:sldId id="263" r:id="rId6"/>
    <p:sldId id="264" r:id="rId7"/>
    <p:sldId id="265" r:id="rId8"/>
    <p:sldId id="281" r:id="rId9"/>
    <p:sldId id="282" r:id="rId10"/>
    <p:sldId id="284" r:id="rId11"/>
    <p:sldId id="283" r:id="rId12"/>
    <p:sldId id="285" r:id="rId13"/>
    <p:sldId id="286" r:id="rId14"/>
    <p:sldId id="287" r:id="rId15"/>
    <p:sldId id="288" r:id="rId16"/>
    <p:sldId id="289" r:id="rId17"/>
    <p:sldId id="290" r:id="rId18"/>
    <p:sldId id="291" r:id="rId19"/>
    <p:sldId id="293" r:id="rId20"/>
    <p:sldId id="292" r:id="rId21"/>
    <p:sldId id="294" r:id="rId22"/>
    <p:sldId id="295" r:id="rId23"/>
    <p:sldId id="300" r:id="rId24"/>
    <p:sldId id="296" r:id="rId25"/>
    <p:sldId id="297" r:id="rId26"/>
    <p:sldId id="298" r:id="rId27"/>
    <p:sldId id="299" r:id="rId28"/>
    <p:sldId id="30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1734" y="-18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E23D1-01B6-413A-9E67-E21702317C27}" type="datetimeFigureOut">
              <a:rPr lang="en-US" smtClean="0"/>
              <a:pPr/>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C8F6E-EBAE-46FD-8821-DC221BCD3F76}" type="slidenum">
              <a:rPr lang="en-US" smtClean="0"/>
              <a:pPr/>
              <a:t>‹#›</a:t>
            </a:fld>
            <a:endParaRPr lang="en-US"/>
          </a:p>
        </p:txBody>
      </p:sp>
    </p:spTree>
    <p:extLst>
      <p:ext uri="{BB962C8B-B14F-4D97-AF65-F5344CB8AC3E}">
        <p14:creationId xmlns="" xmlns:p14="http://schemas.microsoft.com/office/powerpoint/2010/main" val="79752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8" name="7 - Θέση αριθμού διαφάνειας"/>
          <p:cNvSpPr>
            <a:spLocks noGrp="1"/>
          </p:cNvSpPr>
          <p:nvPr>
            <p:ph type="sldNum" sz="quarter" idx="10"/>
          </p:nvPr>
        </p:nvSpPr>
        <p:spPr/>
        <p:txBody>
          <a:bodyPr/>
          <a:lstStyle/>
          <a:p>
            <a:fld id="{B2747CE2-572C-4D35-94FC-6F146D584546}" type="slidenum">
              <a:rPr lang="el-GR" smtClean="0"/>
              <a:pPr/>
              <a:t>1</a:t>
            </a:fld>
            <a:endParaRPr lang="el-GR"/>
          </a:p>
        </p:txBody>
      </p:sp>
    </p:spTree>
    <p:extLst>
      <p:ext uri="{BB962C8B-B14F-4D97-AF65-F5344CB8AC3E}">
        <p14:creationId xmlns="" xmlns:p14="http://schemas.microsoft.com/office/powerpoint/2010/main" val="15276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smtClean="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B2747CE2-572C-4D35-94FC-6F146D584546}" type="slidenum">
              <a:rPr lang="el-GR" smtClean="0"/>
              <a:pPr/>
              <a:t>3</a:t>
            </a:fld>
            <a:endParaRPr lang="el-GR"/>
          </a:p>
        </p:txBody>
      </p:sp>
    </p:spTree>
    <p:extLst>
      <p:ext uri="{BB962C8B-B14F-4D97-AF65-F5344CB8AC3E}">
        <p14:creationId xmlns="" xmlns:p14="http://schemas.microsoft.com/office/powerpoint/2010/main" val="250217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7BEF53-ADCB-4CD6-8C4A-D7AAF3631FCC}"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409608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BEF53-ADCB-4CD6-8C4A-D7AAF3631FCC}"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192260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BEF53-ADCB-4CD6-8C4A-D7AAF3631FCC}"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294027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BEF53-ADCB-4CD6-8C4A-D7AAF3631FCC}"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167737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BEF53-ADCB-4CD6-8C4A-D7AAF3631FCC}"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126116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7BEF53-ADCB-4CD6-8C4A-D7AAF3631FCC}"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261292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7BEF53-ADCB-4CD6-8C4A-D7AAF3631FCC}" type="datetimeFigureOut">
              <a:rPr lang="en-US" smtClean="0"/>
              <a:pPr/>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347439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7BEF53-ADCB-4CD6-8C4A-D7AAF3631FCC}" type="datetimeFigureOut">
              <a:rPr lang="en-US" smtClean="0"/>
              <a:pPr/>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230572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BEF53-ADCB-4CD6-8C4A-D7AAF3631FCC}" type="datetimeFigureOut">
              <a:rPr lang="en-US" smtClean="0"/>
              <a:pPr/>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74682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BEF53-ADCB-4CD6-8C4A-D7AAF3631FCC}"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1315939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BEF53-ADCB-4CD6-8C4A-D7AAF3631FCC}"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122892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BEF53-ADCB-4CD6-8C4A-D7AAF3631FCC}" type="datetimeFigureOut">
              <a:rPr lang="en-US" smtClean="0"/>
              <a:pPr/>
              <a:t>9/3/2015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2516420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mercime.files.wordpress.com/2013/05/privategroup-groupd-01.pn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upport.google.com/docs?hl=el&amp;p=about_forms" TargetMode="External"/><Relationship Id="rId2" Type="http://schemas.openxmlformats.org/officeDocument/2006/relationships/hyperlink" Target="https://www.google.com/forms/abou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ppt01.jpg"/>
          <p:cNvPicPr>
            <a:picLocks noChangeAspect="1"/>
          </p:cNvPicPr>
          <p:nvPr/>
        </p:nvPicPr>
        <p:blipFill>
          <a:blip r:embed="rId3" cstate="print"/>
          <a:stretch>
            <a:fillRect/>
          </a:stretch>
        </p:blipFill>
        <p:spPr>
          <a:xfrm>
            <a:off x="508" y="0"/>
            <a:ext cx="9142984" cy="6858000"/>
          </a:xfrm>
          <a:prstGeom prst="rect">
            <a:avLst/>
          </a:prstGeom>
        </p:spPr>
      </p:pic>
      <p:sp>
        <p:nvSpPr>
          <p:cNvPr id="2" name="TextBox 1"/>
          <p:cNvSpPr txBox="1"/>
          <p:nvPr/>
        </p:nvSpPr>
        <p:spPr>
          <a:xfrm>
            <a:off x="1043608" y="5661248"/>
            <a:ext cx="7776864" cy="369332"/>
          </a:xfrm>
          <a:prstGeom prst="rect">
            <a:avLst/>
          </a:prstGeom>
          <a:noFill/>
        </p:spPr>
        <p:txBody>
          <a:bodyPr wrap="square" rtlCol="0">
            <a:spAutoFit/>
          </a:bodyPr>
          <a:lstStyle/>
          <a:p>
            <a:pPr algn="ctr"/>
            <a:r>
              <a:rPr lang="en-US" dirty="0" smtClean="0"/>
              <a:t>Authors: </a:t>
            </a:r>
            <a:r>
              <a:rPr lang="en-IE" dirty="0" smtClean="0"/>
              <a:t>Eleni Preza &amp; Catherine  </a:t>
            </a:r>
            <a:r>
              <a:rPr lang="en-IE" dirty="0" err="1" smtClean="0"/>
              <a:t>Christodoulopoulou</a:t>
            </a:r>
            <a:r>
              <a:rPr lang="en-IE" dirty="0" smtClean="0"/>
              <a:t> CTI</a:t>
            </a:r>
          </a:p>
        </p:txBody>
      </p:sp>
      <p:sp>
        <p:nvSpPr>
          <p:cNvPr id="4" name="TextBox 3"/>
          <p:cNvSpPr txBox="1"/>
          <p:nvPr/>
        </p:nvSpPr>
        <p:spPr>
          <a:xfrm>
            <a:off x="1799692" y="3390181"/>
            <a:ext cx="5544616" cy="584775"/>
          </a:xfrm>
          <a:prstGeom prst="rect">
            <a:avLst/>
          </a:prstGeom>
          <a:noFill/>
        </p:spPr>
        <p:txBody>
          <a:bodyPr wrap="square" rtlCol="0">
            <a:spAutoFit/>
          </a:bodyPr>
          <a:lstStyle/>
          <a:p>
            <a:pPr algn="ctr"/>
            <a:r>
              <a:rPr lang="en-US" sz="3200" dirty="0" smtClean="0">
                <a:solidFill>
                  <a:schemeClr val="bg1"/>
                </a:solidFill>
                <a:latin typeface="Bookman Old Style" panose="02050604050505020204" pitchFamily="18" charset="0"/>
              </a:rPr>
              <a:t>Training Material</a:t>
            </a:r>
            <a:endParaRPr lang="en-IE" sz="3200" dirty="0">
              <a:solidFill>
                <a:schemeClr val="bg1"/>
              </a:solidFill>
              <a:latin typeface="Bookman Old Style" panose="02050604050505020204" pitchFamily="18" charset="0"/>
            </a:endParaRPr>
          </a:p>
        </p:txBody>
      </p:sp>
    </p:spTree>
    <p:extLst>
      <p:ext uri="{BB962C8B-B14F-4D97-AF65-F5344CB8AC3E}">
        <p14:creationId xmlns="" xmlns:p14="http://schemas.microsoft.com/office/powerpoint/2010/main" val="2019266392"/>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7725544" cy="1072992"/>
          </a:xfrm>
        </p:spPr>
        <p:txBody>
          <a:bodyPr>
            <a:normAutofit/>
          </a:bodyPr>
          <a:lstStyle/>
          <a:p>
            <a:r>
              <a:rPr lang="en-US" b="1" cap="small" dirty="0"/>
              <a:t>My Social Network </a:t>
            </a:r>
          </a:p>
        </p:txBody>
      </p:sp>
      <p:sp>
        <p:nvSpPr>
          <p:cNvPr id="3" name="Content Placeholder 2"/>
          <p:cNvSpPr>
            <a:spLocks noGrp="1"/>
          </p:cNvSpPr>
          <p:nvPr>
            <p:ph idx="1"/>
          </p:nvPr>
        </p:nvSpPr>
        <p:spPr>
          <a:xfrm>
            <a:off x="4860032" y="1628800"/>
            <a:ext cx="2232248" cy="1805687"/>
          </a:xfrm>
        </p:spPr>
        <p:txBody>
          <a:bodyPr>
            <a:normAutofit/>
          </a:bodyPr>
          <a:lstStyle/>
          <a:p>
            <a:pPr marL="0" indent="0" algn="just">
              <a:buNone/>
            </a:pPr>
            <a:r>
              <a:rPr lang="en-US" sz="1800" dirty="0"/>
              <a:t>Here the user can see the activity of all the users in the SONET-BULL platform.</a:t>
            </a:r>
          </a:p>
        </p:txBody>
      </p:sp>
      <p:pic>
        <p:nvPicPr>
          <p:cNvPr id="6" name="Picture 5"/>
          <p:cNvPicPr/>
          <p:nvPr/>
        </p:nvPicPr>
        <p:blipFill rotWithShape="1">
          <a:blip r:embed="rId2" cstate="print">
            <a:extLst>
              <a:ext uri="{28A0092B-C50C-407E-A947-70E740481C1C}">
                <a14:useLocalDpi xmlns="" xmlns:a14="http://schemas.microsoft.com/office/drawing/2010/main" val="0"/>
              </a:ext>
            </a:extLst>
          </a:blip>
          <a:srcRect l="3165" t="7579" r="27349" b="43603"/>
          <a:stretch/>
        </p:blipFill>
        <p:spPr bwMode="auto">
          <a:xfrm>
            <a:off x="1331640" y="1052735"/>
            <a:ext cx="3154666" cy="5672901"/>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19812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small" dirty="0"/>
              <a:t>My Social Network</a:t>
            </a:r>
            <a:r>
              <a:rPr lang="el-GR" b="1" cap="small" dirty="0"/>
              <a:t> → Personal</a:t>
            </a:r>
            <a:endParaRPr lang="en-US" b="1" cap="small" dirty="0"/>
          </a:p>
        </p:txBody>
      </p:sp>
      <p:sp>
        <p:nvSpPr>
          <p:cNvPr id="3" name="Content Placeholder 2"/>
          <p:cNvSpPr>
            <a:spLocks noGrp="1"/>
          </p:cNvSpPr>
          <p:nvPr>
            <p:ph idx="1"/>
          </p:nvPr>
        </p:nvSpPr>
        <p:spPr>
          <a:xfrm>
            <a:off x="4860032" y="1628800"/>
            <a:ext cx="3826768" cy="4245782"/>
          </a:xfrm>
        </p:spPr>
        <p:txBody>
          <a:bodyPr>
            <a:normAutofit fontScale="92500"/>
          </a:bodyPr>
          <a:lstStyle/>
          <a:p>
            <a:pPr marL="0" indent="0">
              <a:buNone/>
            </a:pPr>
            <a:r>
              <a:rPr lang="en-US" sz="1800" dirty="0"/>
              <a:t>This page is the record of all the users activities throughout the site listed in chronological order. </a:t>
            </a:r>
            <a:r>
              <a:rPr lang="el-GR" sz="1800" dirty="0"/>
              <a:t>If you’re logged in, there’s a status update box before the activity stream where you can post what’s on your mind</a:t>
            </a:r>
            <a:r>
              <a:rPr lang="el-GR" sz="1800" dirty="0" smtClean="0"/>
              <a:t>.</a:t>
            </a:r>
            <a:endParaRPr lang="en-US" sz="1800" dirty="0" smtClean="0"/>
          </a:p>
          <a:p>
            <a:pPr marL="0" indent="0">
              <a:buNone/>
            </a:pPr>
            <a:endParaRPr lang="en-US" sz="1800" dirty="0"/>
          </a:p>
          <a:p>
            <a:pPr marL="0" indent="0">
              <a:buNone/>
            </a:pPr>
            <a:r>
              <a:rPr lang="en-US" sz="1800" i="1" dirty="0"/>
              <a:t>Users can Access this page by clicking on the name or profile picture of their account while in “My Social </a:t>
            </a:r>
            <a:r>
              <a:rPr lang="en-US" sz="1800" i="1" dirty="0" smtClean="0"/>
              <a:t>Network”.</a:t>
            </a:r>
          </a:p>
          <a:p>
            <a:pPr marL="0" indent="0">
              <a:buNone/>
            </a:pPr>
            <a:endParaRPr lang="en-US" sz="1800" dirty="0"/>
          </a:p>
          <a:p>
            <a:pPr marL="0" indent="0" fontAlgn="base">
              <a:buNone/>
            </a:pPr>
            <a:r>
              <a:rPr lang="en-US" sz="1800" dirty="0" smtClean="0"/>
              <a:t>For more Details on each tabs functionalities (Notifications, Messages, Groups, Forums, Send Invites, Repository e.t.c.) see the Manual.</a:t>
            </a:r>
            <a:endParaRPr lang="en-US" sz="1800" dirty="0"/>
          </a:p>
        </p:txBody>
      </p:sp>
      <p:pic>
        <p:nvPicPr>
          <p:cNvPr id="6" name="Picture 5"/>
          <p:cNvPicPr/>
          <p:nvPr/>
        </p:nvPicPr>
        <p:blipFill rotWithShape="1">
          <a:blip r:embed="rId2" cstate="print">
            <a:extLst>
              <a:ext uri="{28A0092B-C50C-407E-A947-70E740481C1C}">
                <a14:useLocalDpi xmlns="" xmlns:a14="http://schemas.microsoft.com/office/drawing/2010/main" val="0"/>
              </a:ext>
            </a:extLst>
          </a:blip>
          <a:srcRect t="715" b="69199"/>
          <a:stretch/>
        </p:blipFill>
        <p:spPr bwMode="auto">
          <a:xfrm>
            <a:off x="971600" y="1509203"/>
            <a:ext cx="3938676" cy="4365379"/>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10839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small" dirty="0" smtClean="0"/>
              <a:t>Groups</a:t>
            </a:r>
            <a:endParaRPr lang="en-US" b="1" cap="small" dirty="0"/>
          </a:p>
        </p:txBody>
      </p:sp>
      <p:sp>
        <p:nvSpPr>
          <p:cNvPr id="3" name="Content Placeholder 2"/>
          <p:cNvSpPr>
            <a:spLocks noGrp="1"/>
          </p:cNvSpPr>
          <p:nvPr>
            <p:ph idx="1"/>
          </p:nvPr>
        </p:nvSpPr>
        <p:spPr>
          <a:xfrm>
            <a:off x="4889114" y="2636912"/>
            <a:ext cx="3797686" cy="3456384"/>
          </a:xfrm>
        </p:spPr>
        <p:txBody>
          <a:bodyPr>
            <a:normAutofit fontScale="92500" lnSpcReduction="10000"/>
          </a:bodyPr>
          <a:lstStyle/>
          <a:p>
            <a:pPr marL="0" lvl="0" indent="0" algn="just" fontAlgn="base">
              <a:spcBef>
                <a:spcPct val="0"/>
              </a:spcBef>
              <a:spcAft>
                <a:spcPct val="0"/>
              </a:spcAft>
              <a:buNone/>
            </a:pPr>
            <a:r>
              <a:rPr lang="en-US" sz="1500" dirty="0">
                <a:solidFill>
                  <a:srgbClr val="234170"/>
                </a:solidFill>
                <a:latin typeface="Calibri" pitchFamily="34" charset="0"/>
                <a:ea typeface="Times New Roman" pitchFamily="18" charset="0"/>
                <a:cs typeface="Times New Roman" pitchFamily="18" charset="0"/>
              </a:rPr>
              <a:t>My Social Network  →  Personal  → </a:t>
            </a:r>
            <a:endParaRPr lang="en-US" sz="1500" dirty="0" smtClean="0">
              <a:solidFill>
                <a:srgbClr val="234170"/>
              </a:solidFill>
              <a:latin typeface="Calibri" pitchFamily="34" charset="0"/>
              <a:ea typeface="Times New Roman" pitchFamily="18" charset="0"/>
              <a:cs typeface="Times New Roman" pitchFamily="18" charset="0"/>
            </a:endParaRPr>
          </a:p>
          <a:p>
            <a:pPr marL="0" lvl="0" indent="0" algn="just" fontAlgn="base">
              <a:spcBef>
                <a:spcPct val="0"/>
              </a:spcBef>
              <a:spcAft>
                <a:spcPct val="0"/>
              </a:spcAft>
              <a:buNone/>
            </a:pPr>
            <a:r>
              <a:rPr lang="en-US" sz="1500" dirty="0" smtClean="0">
                <a:solidFill>
                  <a:srgbClr val="234170"/>
                </a:solidFill>
                <a:latin typeface="Calibri" pitchFamily="34" charset="0"/>
                <a:ea typeface="Times New Roman" pitchFamily="18" charset="0"/>
                <a:cs typeface="Times New Roman" pitchFamily="18" charset="0"/>
              </a:rPr>
              <a:t>Groups </a:t>
            </a:r>
            <a:r>
              <a:rPr lang="en-US" sz="1500" dirty="0">
                <a:solidFill>
                  <a:srgbClr val="234170"/>
                </a:solidFill>
                <a:latin typeface="Calibri" pitchFamily="34" charset="0"/>
                <a:ea typeface="Times New Roman" pitchFamily="18" charset="0"/>
                <a:cs typeface="Times New Roman" pitchFamily="18" charset="0"/>
              </a:rPr>
              <a:t>→ </a:t>
            </a:r>
            <a:r>
              <a:rPr lang="en-US" sz="1500" dirty="0" smtClean="0">
                <a:solidFill>
                  <a:srgbClr val="234170"/>
                </a:solidFill>
                <a:latin typeface="Calibri" pitchFamily="34" charset="0"/>
                <a:ea typeface="Times New Roman" pitchFamily="18" charset="0"/>
                <a:cs typeface="Times New Roman" pitchFamily="18" charset="0"/>
              </a:rPr>
              <a:t>Memberships</a:t>
            </a:r>
          </a:p>
          <a:p>
            <a:pPr marL="0" lvl="0" indent="0" algn="just" eaLnBrk="0" fontAlgn="base" hangingPunct="0">
              <a:spcBef>
                <a:spcPct val="0"/>
              </a:spcBef>
              <a:spcAft>
                <a:spcPct val="0"/>
              </a:spcAft>
              <a:buNone/>
            </a:pPr>
            <a:r>
              <a:rPr lang="en-US" sz="1800" i="1" dirty="0" smtClean="0">
                <a:solidFill>
                  <a:srgbClr val="234170"/>
                </a:solidFill>
                <a:latin typeface="Calibri" pitchFamily="34" charset="0"/>
                <a:ea typeface="Times New Roman" pitchFamily="18" charset="0"/>
                <a:cs typeface="Times New Roman" pitchFamily="18" charset="0"/>
              </a:rPr>
              <a:t>How </a:t>
            </a:r>
            <a:r>
              <a:rPr lang="en-US" sz="1800" i="1" dirty="0">
                <a:solidFill>
                  <a:srgbClr val="234170"/>
                </a:solidFill>
                <a:latin typeface="Calibri" pitchFamily="34" charset="0"/>
                <a:ea typeface="Times New Roman" pitchFamily="18" charset="0"/>
                <a:cs typeface="Times New Roman" pitchFamily="18" charset="0"/>
              </a:rPr>
              <a:t>To Join a Private Group</a:t>
            </a:r>
            <a:endParaRPr lang="el-GR" sz="1800" i="1" dirty="0">
              <a:solidFill>
                <a:srgbClr val="234170"/>
              </a:solidFill>
              <a:latin typeface="Calibri" pitchFamily="34" charset="0"/>
              <a:ea typeface="Times New Roman" pitchFamily="18" charset="0"/>
              <a:cs typeface="Times New Roman" pitchFamily="18" charset="0"/>
            </a:endParaRPr>
          </a:p>
          <a:p>
            <a:pPr algn="just" eaLnBrk="0" fontAlgn="base" hangingPunct="0">
              <a:spcBef>
                <a:spcPct val="0"/>
              </a:spcBef>
              <a:spcAft>
                <a:spcPct val="0"/>
              </a:spcAft>
            </a:pPr>
            <a:r>
              <a:rPr lang="en-US" sz="1800" dirty="0"/>
              <a:t> In your site’s Group Directory page, click on the “Request Membership” button of the Private Group you want to join.</a:t>
            </a:r>
          </a:p>
          <a:p>
            <a:pPr algn="just" eaLnBrk="0" fontAlgn="base" hangingPunct="0">
              <a:spcBef>
                <a:spcPct val="0"/>
              </a:spcBef>
              <a:spcAft>
                <a:spcPct val="0"/>
              </a:spcAft>
            </a:pPr>
            <a:r>
              <a:rPr lang="en-US" sz="1800" dirty="0"/>
              <a:t>You’ll see the “Request Membership” text in button change to “Membership Requested”.</a:t>
            </a:r>
          </a:p>
          <a:p>
            <a:pPr algn="just" eaLnBrk="0" fontAlgn="base" hangingPunct="0">
              <a:spcBef>
                <a:spcPct val="0"/>
              </a:spcBef>
              <a:spcAft>
                <a:spcPct val="0"/>
              </a:spcAft>
            </a:pPr>
            <a:r>
              <a:rPr lang="en-US" sz="1800" dirty="0"/>
              <a:t> Your request to join the group is sent to the Private Group’s Admin</a:t>
            </a:r>
            <a:r>
              <a:rPr lang="en-US" sz="1800" dirty="0" smtClean="0"/>
              <a:t>.</a:t>
            </a:r>
          </a:p>
          <a:p>
            <a:pPr marL="0" indent="0" algn="just" eaLnBrk="0" fontAlgn="base" hangingPunct="0">
              <a:spcBef>
                <a:spcPct val="0"/>
              </a:spcBef>
              <a:spcAft>
                <a:spcPct val="0"/>
              </a:spcAft>
              <a:buNone/>
            </a:pPr>
            <a:r>
              <a:rPr lang="en-US" sz="1800" i="1" dirty="0" smtClean="0"/>
              <a:t>For more information on Groups see the Manual.</a:t>
            </a:r>
            <a:endParaRPr lang="en-US" sz="1800" i="1" dirty="0"/>
          </a:p>
          <a:p>
            <a:pPr algn="just" eaLnBrk="0" fontAlgn="base" hangingPunct="0">
              <a:spcBef>
                <a:spcPct val="0"/>
              </a:spcBef>
              <a:spcAft>
                <a:spcPct val="0"/>
              </a:spcAft>
            </a:pPr>
            <a:endParaRPr lang="en-US" sz="1800" dirty="0" smtClean="0">
              <a:solidFill>
                <a:srgbClr val="5A5A5A"/>
              </a:solidFill>
              <a:latin typeface="Cambria" pitchFamily="18" charset="0"/>
              <a:ea typeface="Times New Roman" pitchFamily="18" charset="0"/>
              <a:cs typeface="Times New Roman" pitchFamily="18" charset="0"/>
            </a:endParaRPr>
          </a:p>
          <a:p>
            <a:pPr algn="just" eaLnBrk="0" fontAlgn="base" hangingPunct="0">
              <a:spcBef>
                <a:spcPct val="0"/>
              </a:spcBef>
              <a:spcAft>
                <a:spcPct val="0"/>
              </a:spcAft>
            </a:pPr>
            <a:endParaRPr lang="en-US" sz="800" dirty="0" smtClean="0">
              <a:latin typeface="Arial" pitchFamily="34" charset="0"/>
              <a:cs typeface="Arial" pitchFamily="34" charset="0"/>
            </a:endParaRPr>
          </a:p>
          <a:p>
            <a:pPr marL="0" lvl="0" indent="0" algn="just" eaLnBrk="0" fontAlgn="base" hangingPunct="0">
              <a:spcBef>
                <a:spcPct val="0"/>
              </a:spcBef>
              <a:spcAft>
                <a:spcPct val="0"/>
              </a:spcAft>
              <a:buNone/>
            </a:pPr>
            <a:endParaRPr lang="en-US" sz="2800" dirty="0">
              <a:latin typeface="Arial" pitchFamily="34" charset="0"/>
              <a:cs typeface="Arial" pitchFamily="34" charset="0"/>
            </a:endParaRPr>
          </a:p>
        </p:txBody>
      </p:sp>
      <p:pic>
        <p:nvPicPr>
          <p:cNvPr id="1025" name="Picture 162" descr="Description: Click on image to enlarg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72" y="1363424"/>
            <a:ext cx="2801888" cy="125384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p:cNvPicPr/>
          <p:nvPr/>
        </p:nvPicPr>
        <p:blipFill rotWithShape="1">
          <a:blip r:embed="rId4" cstate="print">
            <a:extLst>
              <a:ext uri="{28A0092B-C50C-407E-A947-70E740481C1C}">
                <a14:useLocalDpi xmlns="" xmlns:a14="http://schemas.microsoft.com/office/drawing/2010/main" val="0"/>
              </a:ext>
            </a:extLst>
          </a:blip>
          <a:srcRect l="3691" t="20922" r="31073" b="13683"/>
          <a:stretch/>
        </p:blipFill>
        <p:spPr bwMode="auto">
          <a:xfrm>
            <a:off x="496626" y="1598220"/>
            <a:ext cx="4392488" cy="4028407"/>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765630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a:t>My Social Network  →  Personal  → Send Invites</a:t>
            </a:r>
            <a:br>
              <a:rPr lang="en-US" sz="3200" b="1" cap="small" dirty="0"/>
            </a:br>
            <a:endParaRPr lang="en-US" sz="3200" b="1" cap="small" dirty="0"/>
          </a:p>
        </p:txBody>
      </p:sp>
      <p:sp>
        <p:nvSpPr>
          <p:cNvPr id="3" name="Content Placeholder 2"/>
          <p:cNvSpPr>
            <a:spLocks noGrp="1"/>
          </p:cNvSpPr>
          <p:nvPr>
            <p:ph idx="1"/>
          </p:nvPr>
        </p:nvSpPr>
        <p:spPr>
          <a:xfrm>
            <a:off x="4572000" y="1598220"/>
            <a:ext cx="4114800" cy="1830780"/>
          </a:xfrm>
        </p:spPr>
        <p:txBody>
          <a:bodyPr>
            <a:normAutofit/>
          </a:bodyPr>
          <a:lstStyle/>
          <a:p>
            <a:pPr marL="0" indent="0" algn="just">
              <a:buNone/>
            </a:pPr>
            <a:r>
              <a:rPr lang="en-US" sz="1600" dirty="0"/>
              <a:t>The SONET-BULL platform has the ability, for logged in users to Send Invites to non-Members of the platform in order to join. </a:t>
            </a:r>
            <a:endParaRPr lang="en-US" sz="1600" dirty="0" smtClean="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p:nvPr/>
        </p:nvPicPr>
        <p:blipFill rotWithShape="1">
          <a:blip r:embed="rId2" cstate="print">
            <a:extLst>
              <a:ext uri="{28A0092B-C50C-407E-A947-70E740481C1C}">
                <a14:useLocalDpi xmlns="" xmlns:a14="http://schemas.microsoft.com/office/drawing/2010/main" val="0"/>
              </a:ext>
            </a:extLst>
          </a:blip>
          <a:srcRect l="7747" t="18978" r="34500" b="16907"/>
          <a:stretch/>
        </p:blipFill>
        <p:spPr bwMode="auto">
          <a:xfrm>
            <a:off x="1187624" y="815500"/>
            <a:ext cx="3045040" cy="5557421"/>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214190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a:t>Forums</a:t>
            </a:r>
          </a:p>
        </p:txBody>
      </p:sp>
      <p:sp>
        <p:nvSpPr>
          <p:cNvPr id="3" name="Content Placeholder 2"/>
          <p:cNvSpPr>
            <a:spLocks noGrp="1"/>
          </p:cNvSpPr>
          <p:nvPr>
            <p:ph idx="1"/>
          </p:nvPr>
        </p:nvSpPr>
        <p:spPr>
          <a:xfrm>
            <a:off x="5611926" y="1598220"/>
            <a:ext cx="3074874" cy="3630980"/>
          </a:xfrm>
        </p:spPr>
        <p:txBody>
          <a:bodyPr>
            <a:normAutofit fontScale="85000" lnSpcReduction="20000"/>
          </a:bodyPr>
          <a:lstStyle/>
          <a:p>
            <a:pPr marL="0" indent="0" algn="just">
              <a:buNone/>
            </a:pPr>
            <a:r>
              <a:rPr lang="en-US" sz="1600" dirty="0" smtClean="0"/>
              <a:t>Users have the ability to be a part of the SONET-BULL platforms predefined forums by creating Topics. A Forum gives the opportunity to users to learn by choosing a specific Learners Group to which to pose the question (e.g. Teachers, Parents, School Directors etc.). Through Forum discussion users can put into practice the knowledge gained at the training, both in regards to the theoretical background and via peer learning.</a:t>
            </a:r>
          </a:p>
          <a:p>
            <a:pPr marL="0" indent="0" algn="just">
              <a:buNone/>
            </a:pPr>
            <a:r>
              <a:rPr lang="en-US" sz="1600" dirty="0" smtClean="0"/>
              <a:t>This </a:t>
            </a:r>
            <a:r>
              <a:rPr lang="en-US" sz="1600" dirty="0"/>
              <a:t>tool will be found in a devoted section of the platform entitled “Forum”.</a:t>
            </a:r>
          </a:p>
          <a:p>
            <a:pPr marL="0" indent="0" algn="just">
              <a:buNone/>
            </a:pPr>
            <a:endParaRPr lang="en-US" sz="1600" i="1" dirty="0" smtClean="0"/>
          </a:p>
          <a:p>
            <a:pPr marL="0" indent="0" algn="just">
              <a:buNone/>
            </a:pPr>
            <a:r>
              <a:rPr lang="en-US" sz="1600" i="1" dirty="0" smtClean="0"/>
              <a:t>For </a:t>
            </a:r>
            <a:r>
              <a:rPr lang="en-US" sz="1600" i="1" dirty="0"/>
              <a:t>more information on forums see the manual.</a:t>
            </a:r>
          </a:p>
          <a:p>
            <a:pPr marL="0" indent="0" algn="just">
              <a:buNone/>
            </a:pPr>
            <a:endParaRPr lang="en-US" sz="16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rotWithShape="1">
          <a:blip r:embed="rId2" cstate="print">
            <a:extLst>
              <a:ext uri="{28A0092B-C50C-407E-A947-70E740481C1C}">
                <a14:useLocalDpi xmlns="" xmlns:a14="http://schemas.microsoft.com/office/drawing/2010/main" val="0"/>
              </a:ext>
            </a:extLst>
          </a:blip>
          <a:srcRect t="21418" r="30815" b="17298"/>
          <a:stretch/>
        </p:blipFill>
        <p:spPr bwMode="auto">
          <a:xfrm>
            <a:off x="467544" y="1544218"/>
            <a:ext cx="5144382" cy="3816424"/>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462061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a:t>Wiki</a:t>
            </a:r>
            <a:br>
              <a:rPr lang="en-US" sz="3200" b="1" cap="small" dirty="0"/>
            </a:br>
            <a:endParaRPr lang="en-US" sz="3200" b="1" cap="small" dirty="0"/>
          </a:p>
        </p:txBody>
      </p:sp>
      <p:sp>
        <p:nvSpPr>
          <p:cNvPr id="3" name="Content Placeholder 2"/>
          <p:cNvSpPr>
            <a:spLocks noGrp="1"/>
          </p:cNvSpPr>
          <p:nvPr>
            <p:ph idx="1"/>
          </p:nvPr>
        </p:nvSpPr>
        <p:spPr>
          <a:xfrm>
            <a:off x="5869696" y="1598220"/>
            <a:ext cx="2817103" cy="3558972"/>
          </a:xfrm>
        </p:spPr>
        <p:txBody>
          <a:bodyPr>
            <a:normAutofit/>
          </a:bodyPr>
          <a:lstStyle/>
          <a:p>
            <a:pPr marL="0" indent="0" algn="just">
              <a:buNone/>
            </a:pPr>
            <a:r>
              <a:rPr lang="en-US" sz="1600" dirty="0"/>
              <a:t>The users will have the capability to create/upload documents in order to describe bullying terms etc.</a:t>
            </a:r>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p:nvPr/>
        </p:nvPicPr>
        <p:blipFill rotWithShape="1">
          <a:blip r:embed="rId2" cstate="print">
            <a:extLst>
              <a:ext uri="{28A0092B-C50C-407E-A947-70E740481C1C}">
                <a14:useLocalDpi xmlns="" xmlns:a14="http://schemas.microsoft.com/office/drawing/2010/main" val="0"/>
              </a:ext>
            </a:extLst>
          </a:blip>
          <a:srcRect l="4477" t="18230" r="31529" b="27676"/>
          <a:stretch/>
        </p:blipFill>
        <p:spPr bwMode="auto">
          <a:xfrm>
            <a:off x="611560" y="1268760"/>
            <a:ext cx="5258137" cy="4248472"/>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47499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smtClean="0"/>
              <a:t/>
            </a:r>
            <a:br>
              <a:rPr lang="en-US" sz="3200" b="1" cap="small" dirty="0" smtClean="0"/>
            </a:br>
            <a:r>
              <a:rPr lang="en-US" sz="3200" b="1" cap="small" dirty="0" smtClean="0"/>
              <a:t>repository</a:t>
            </a:r>
            <a:r>
              <a:rPr lang="en-US" sz="3200" b="1" cap="small" dirty="0"/>
              <a:t/>
            </a:r>
            <a:br>
              <a:rPr lang="en-US" sz="3200" b="1" cap="small" dirty="0"/>
            </a:br>
            <a:r>
              <a:rPr lang="en-US" sz="3200" b="1" cap="small" dirty="0"/>
              <a:t/>
            </a:r>
            <a:br>
              <a:rPr lang="en-US" sz="3200" b="1" cap="small" dirty="0"/>
            </a:br>
            <a:endParaRPr lang="en-US" sz="3200" b="1" cap="small" dirty="0"/>
          </a:p>
        </p:txBody>
      </p:sp>
      <p:sp>
        <p:nvSpPr>
          <p:cNvPr id="3" name="Content Placeholder 2"/>
          <p:cNvSpPr>
            <a:spLocks noGrp="1"/>
          </p:cNvSpPr>
          <p:nvPr>
            <p:ph idx="1"/>
          </p:nvPr>
        </p:nvSpPr>
        <p:spPr>
          <a:xfrm>
            <a:off x="6321364" y="1598220"/>
            <a:ext cx="2365435" cy="3558972"/>
          </a:xfrm>
        </p:spPr>
        <p:txBody>
          <a:bodyPr>
            <a:normAutofit/>
          </a:bodyPr>
          <a:lstStyle/>
          <a:p>
            <a:pPr marL="0" indent="0" algn="just">
              <a:buNone/>
            </a:pPr>
            <a:r>
              <a:rPr lang="en-US" sz="1600" dirty="0"/>
              <a:t>Repository serves as an online File Viewer and Manager. All the Uploaded Files are clustered in one page named “Repository”. Its File will have its corresponding tags and will belong in certain Categories.</a:t>
            </a:r>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rotWithShape="1">
          <a:blip r:embed="rId2" cstate="print">
            <a:extLst>
              <a:ext uri="{28A0092B-C50C-407E-A947-70E740481C1C}">
                <a14:useLocalDpi xmlns="" xmlns:a14="http://schemas.microsoft.com/office/drawing/2010/main" val="0"/>
              </a:ext>
            </a:extLst>
          </a:blip>
          <a:srcRect l="4724" t="18319" r="32322" b="43401"/>
          <a:stretch/>
        </p:blipFill>
        <p:spPr bwMode="auto">
          <a:xfrm>
            <a:off x="251520" y="1340768"/>
            <a:ext cx="6069844" cy="3526899"/>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919474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a:t>Case Studies (1/2</a:t>
            </a:r>
            <a:r>
              <a:rPr lang="en-US" sz="3200" b="1" cap="small" dirty="0" smtClean="0"/>
              <a:t>)</a:t>
            </a:r>
            <a:endParaRPr lang="en-US" sz="3200" b="1" cap="small" dirty="0"/>
          </a:p>
        </p:txBody>
      </p:sp>
      <p:sp>
        <p:nvSpPr>
          <p:cNvPr id="3" name="Content Placeholder 2"/>
          <p:cNvSpPr>
            <a:spLocks noGrp="1"/>
          </p:cNvSpPr>
          <p:nvPr>
            <p:ph idx="1"/>
          </p:nvPr>
        </p:nvSpPr>
        <p:spPr>
          <a:xfrm>
            <a:off x="611560" y="1598220"/>
            <a:ext cx="8075239" cy="3558972"/>
          </a:xfrm>
        </p:spPr>
        <p:txBody>
          <a:bodyPr>
            <a:normAutofit fontScale="92500" lnSpcReduction="20000"/>
          </a:bodyPr>
          <a:lstStyle/>
          <a:p>
            <a:pPr marL="0" indent="0">
              <a:buNone/>
            </a:pPr>
            <a:r>
              <a:rPr lang="en-US" sz="1600" dirty="0"/>
              <a:t>Case studies are typical examples of the kind of knowledge/learning that the project is addressing. It is important for every core/end user to know how to report a case and how to narrate the story in a meaningful way to others.  </a:t>
            </a:r>
            <a:endParaRPr lang="en-US" sz="1600" dirty="0" smtClean="0"/>
          </a:p>
          <a:p>
            <a:pPr marL="0" indent="0">
              <a:buNone/>
            </a:pPr>
            <a:endParaRPr lang="en-US" sz="1600" dirty="0"/>
          </a:p>
          <a:p>
            <a:pPr marL="0" indent="0">
              <a:buNone/>
            </a:pPr>
            <a:r>
              <a:rPr lang="en-US" sz="1600" dirty="0"/>
              <a:t>The reporter of the case may be either one of the actors (teacher, parent, school director) or a member of the wider school community. The reporting of cases should abide by the ethics of reporting without revealing children’s names or school address. As a distinguishing element we use the domain categorization (School, To &amp; From School, Home, Other Places). </a:t>
            </a:r>
            <a:endParaRPr lang="en-US" sz="1600" dirty="0" smtClean="0"/>
          </a:p>
          <a:p>
            <a:pPr marL="0" indent="0">
              <a:buNone/>
            </a:pPr>
            <a:endParaRPr lang="en-US" sz="1600" dirty="0" smtClean="0"/>
          </a:p>
          <a:p>
            <a:pPr marL="0" indent="0">
              <a:buNone/>
            </a:pPr>
            <a:r>
              <a:rPr lang="en-US" sz="1600" dirty="0" smtClean="0"/>
              <a:t>Case Studies will </a:t>
            </a:r>
            <a:r>
              <a:rPr lang="en-US" sz="1600" dirty="0"/>
              <a:t>be implemented through the usage of a form with predefined fields. This form will be found in a devoted section of the platform entitled “Case Studies”. In this section there will be pre-uploaded case studies (as arisen from O1) serving as examples. The author/ user will have the opportunity to create his/her own case study by filling the predefined fields. </a:t>
            </a:r>
            <a:endParaRPr lang="en-US" sz="1600" dirty="0" smtClean="0"/>
          </a:p>
          <a:p>
            <a:pPr marL="0" indent="0">
              <a:buNone/>
            </a:pPr>
            <a:r>
              <a:rPr lang="en-US" sz="1600" dirty="0" smtClean="0"/>
              <a:t> </a:t>
            </a:r>
            <a:endParaRPr lang="en-US" sz="1600" dirty="0"/>
          </a:p>
          <a:p>
            <a:pPr marL="0" indent="0">
              <a:buNone/>
            </a:pPr>
            <a:r>
              <a:rPr lang="en-US" sz="1600" dirty="0"/>
              <a:t>Finally, he/ she can pose questions to future readers/commenters (e.g. “How do you think the school director should have reacted?”). See part of the CASE STUDY form below:</a:t>
            </a:r>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970381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a:t>Case Studies (2/2</a:t>
            </a:r>
            <a:r>
              <a:rPr lang="en-US" sz="3200" b="1" cap="small" dirty="0" smtClean="0"/>
              <a:t>)</a:t>
            </a:r>
            <a:endParaRPr lang="en-US" sz="3200" b="1" cap="small"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p:nvPr/>
        </p:nvPicPr>
        <p:blipFill rotWithShape="1">
          <a:blip r:embed="rId2" cstate="print">
            <a:extLst>
              <a:ext uri="{28A0092B-C50C-407E-A947-70E740481C1C}">
                <a14:useLocalDpi xmlns="" xmlns:a14="http://schemas.microsoft.com/office/drawing/2010/main" val="0"/>
              </a:ext>
            </a:extLst>
          </a:blip>
          <a:srcRect l="15247" t="6335" r="17515" b="68395"/>
          <a:stretch/>
        </p:blipFill>
        <p:spPr bwMode="auto">
          <a:xfrm>
            <a:off x="2090504" y="1003669"/>
            <a:ext cx="4962992" cy="5565808"/>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055006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smtClean="0"/>
              <a:t/>
            </a:r>
            <a:br>
              <a:rPr lang="en-US" sz="3200" b="1" cap="small" dirty="0" smtClean="0"/>
            </a:br>
            <a:r>
              <a:rPr lang="en-US" sz="3200" b="1" cap="small" dirty="0" smtClean="0"/>
              <a:t/>
            </a:r>
            <a:br>
              <a:rPr lang="en-US" sz="3200" b="1" cap="small" dirty="0" smtClean="0"/>
            </a:br>
            <a:r>
              <a:rPr lang="en-US" sz="3200" b="1" cap="small" dirty="0"/>
              <a:t/>
            </a:r>
            <a:br>
              <a:rPr lang="en-US" sz="3200" b="1" cap="small" dirty="0"/>
            </a:br>
            <a:r>
              <a:rPr lang="en-US" sz="3200" b="1" cap="small" dirty="0"/>
              <a:t>Bullying </a:t>
            </a:r>
            <a:r>
              <a:rPr lang="en-US" sz="3200" b="1" cap="small" dirty="0" smtClean="0"/>
              <a:t>Episode (1/2)</a:t>
            </a:r>
            <a:r>
              <a:rPr lang="en-US" sz="3200" b="1" cap="small" dirty="0"/>
              <a:t/>
            </a:r>
            <a:br>
              <a:rPr lang="en-US" sz="3200" b="1" cap="small" dirty="0"/>
            </a:br>
            <a:r>
              <a:rPr lang="en-US" sz="3200" b="1" cap="small" dirty="0"/>
              <a:t/>
            </a:r>
            <a:br>
              <a:rPr lang="en-US" sz="3200" b="1" cap="small" dirty="0"/>
            </a:br>
            <a:r>
              <a:rPr lang="en-US" sz="3200" b="1" cap="small" dirty="0"/>
              <a:t/>
            </a:r>
            <a:br>
              <a:rPr lang="en-US" sz="3200" b="1" cap="small" dirty="0"/>
            </a:br>
            <a:endParaRPr lang="en-US" sz="3200" b="1" cap="small" dirty="0"/>
          </a:p>
        </p:txBody>
      </p:sp>
      <p:sp>
        <p:nvSpPr>
          <p:cNvPr id="3" name="Content Placeholder 2"/>
          <p:cNvSpPr>
            <a:spLocks noGrp="1"/>
          </p:cNvSpPr>
          <p:nvPr>
            <p:ph idx="1"/>
          </p:nvPr>
        </p:nvSpPr>
        <p:spPr>
          <a:xfrm>
            <a:off x="611560" y="1598220"/>
            <a:ext cx="8075239" cy="3558972"/>
          </a:xfrm>
        </p:spPr>
        <p:txBody>
          <a:bodyPr>
            <a:normAutofit/>
          </a:bodyPr>
          <a:lstStyle/>
          <a:p>
            <a:pPr marL="0" indent="0" algn="just">
              <a:buNone/>
            </a:pPr>
            <a:r>
              <a:rPr lang="en-US" sz="1600" dirty="0"/>
              <a:t>Many teachers/ parents are witnessing bullying episodes in everyday life, in which they do not know how to interfere. With this type of Learning Object the user describes a Bullying Episode to other users. The episode could be real or hypothetical. The aim of this short description of a bullying episode is to be share (by the author) or to be highlighted (by other users) the most suitable technique of dealing with bullying.  </a:t>
            </a:r>
            <a:endParaRPr lang="en-US" sz="1600" dirty="0" smtClean="0"/>
          </a:p>
          <a:p>
            <a:pPr marL="0" indent="0" algn="just">
              <a:buNone/>
            </a:pPr>
            <a:endParaRPr lang="en-US" sz="1600" dirty="0"/>
          </a:p>
          <a:p>
            <a:pPr marL="0" indent="0" algn="just">
              <a:buNone/>
            </a:pPr>
            <a:r>
              <a:rPr lang="en-US" sz="1600" dirty="0" smtClean="0"/>
              <a:t>Bullying Episodes will </a:t>
            </a:r>
            <a:r>
              <a:rPr lang="en-US" sz="1600" dirty="0"/>
              <a:t>be implemented through the usage of a form with predefined fields. This form will be found in a devoted section of the platform entitled “Bullying Episodes”. The form will be shorter and simpler that the one of Case study </a:t>
            </a:r>
            <a:endParaRPr lang="en-US" sz="1600" dirty="0" smtClean="0"/>
          </a:p>
          <a:p>
            <a:pPr marL="0" indent="0" algn="just">
              <a:buNone/>
            </a:pPr>
            <a:endParaRPr lang="en-US" sz="1600" dirty="0"/>
          </a:p>
          <a:p>
            <a:pPr marL="0" indent="0" algn="just">
              <a:buNone/>
            </a:pPr>
            <a:r>
              <a:rPr lang="en-US" sz="1600" dirty="0"/>
              <a:t>See the Bullying Episode form below:</a:t>
            </a:r>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587689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Contents </a:t>
            </a:r>
            <a:endParaRPr lang="en-US" dirty="0"/>
          </a:p>
        </p:txBody>
      </p:sp>
      <p:sp>
        <p:nvSpPr>
          <p:cNvPr id="3" name="Content Placeholder 2"/>
          <p:cNvSpPr>
            <a:spLocks noGrp="1"/>
          </p:cNvSpPr>
          <p:nvPr>
            <p:ph idx="1"/>
          </p:nvPr>
        </p:nvSpPr>
        <p:spPr>
          <a:xfrm>
            <a:off x="457200" y="980728"/>
            <a:ext cx="8229600" cy="5616624"/>
          </a:xfrm>
        </p:spPr>
        <p:txBody>
          <a:bodyPr>
            <a:normAutofit fontScale="92500" lnSpcReduction="10000"/>
          </a:bodyPr>
          <a:lstStyle/>
          <a:p>
            <a:pPr marL="0" indent="0">
              <a:lnSpc>
                <a:spcPct val="120000"/>
              </a:lnSpc>
              <a:buNone/>
            </a:pPr>
            <a:r>
              <a:rPr lang="en-US" sz="2100" b="1" dirty="0" smtClean="0"/>
              <a:t>1. Introduction </a:t>
            </a:r>
          </a:p>
          <a:p>
            <a:pPr marL="0" indent="0">
              <a:lnSpc>
                <a:spcPct val="120000"/>
              </a:lnSpc>
              <a:buNone/>
            </a:pPr>
            <a:r>
              <a:rPr lang="en-US" sz="2100" b="1" dirty="0" smtClean="0"/>
              <a:t>2. </a:t>
            </a:r>
            <a:r>
              <a:rPr lang="en-US" sz="2100" b="1" dirty="0" err="1" smtClean="0"/>
              <a:t>SONET</a:t>
            </a:r>
            <a:r>
              <a:rPr lang="en-US" sz="2100" b="1" dirty="0" smtClean="0"/>
              <a:t>-BULL Platform</a:t>
            </a:r>
          </a:p>
          <a:p>
            <a:pPr marL="0" indent="0">
              <a:lnSpc>
                <a:spcPct val="120000"/>
              </a:lnSpc>
              <a:buNone/>
            </a:pPr>
            <a:r>
              <a:rPr lang="en-US" sz="2000" dirty="0" smtClean="0"/>
              <a:t>Members</a:t>
            </a:r>
          </a:p>
          <a:p>
            <a:pPr marL="0" indent="0">
              <a:lnSpc>
                <a:spcPct val="120000"/>
              </a:lnSpc>
              <a:buNone/>
            </a:pPr>
            <a:r>
              <a:rPr lang="en-US" sz="2000" dirty="0" smtClean="0"/>
              <a:t>Registration</a:t>
            </a:r>
          </a:p>
          <a:p>
            <a:pPr marL="0" indent="0">
              <a:lnSpc>
                <a:spcPct val="120000"/>
              </a:lnSpc>
              <a:buNone/>
            </a:pPr>
            <a:r>
              <a:rPr lang="en-US" sz="2000" dirty="0" smtClean="0"/>
              <a:t>Login</a:t>
            </a:r>
          </a:p>
          <a:p>
            <a:pPr marL="0" indent="0">
              <a:lnSpc>
                <a:spcPct val="120000"/>
              </a:lnSpc>
              <a:buNone/>
            </a:pPr>
            <a:r>
              <a:rPr lang="en-US" sz="2000" dirty="0" smtClean="0"/>
              <a:t>My profile/my account</a:t>
            </a:r>
          </a:p>
          <a:p>
            <a:pPr marL="0" indent="0">
              <a:lnSpc>
                <a:spcPct val="120000"/>
              </a:lnSpc>
              <a:buNone/>
            </a:pPr>
            <a:r>
              <a:rPr lang="en-US" sz="2000" dirty="0" smtClean="0"/>
              <a:t>My social network</a:t>
            </a:r>
          </a:p>
          <a:p>
            <a:pPr marL="0" indent="0">
              <a:lnSpc>
                <a:spcPct val="120000"/>
              </a:lnSpc>
              <a:buNone/>
            </a:pPr>
            <a:r>
              <a:rPr lang="en-US" sz="2000" dirty="0" smtClean="0"/>
              <a:t>Groups</a:t>
            </a:r>
          </a:p>
          <a:p>
            <a:pPr marL="0" indent="0">
              <a:lnSpc>
                <a:spcPct val="120000"/>
              </a:lnSpc>
              <a:buNone/>
            </a:pPr>
            <a:r>
              <a:rPr lang="en-US" sz="2000" dirty="0" err="1" smtClean="0"/>
              <a:t>LO’s</a:t>
            </a:r>
            <a:r>
              <a:rPr lang="en-US" sz="2000" dirty="0" smtClean="0"/>
              <a:t> </a:t>
            </a:r>
            <a:r>
              <a:rPr lang="en-US" sz="2000" dirty="0" smtClean="0">
                <a:sym typeface="Wingdings" pitchFamily="2" charset="2"/>
              </a:rPr>
              <a:t>(</a:t>
            </a:r>
            <a:r>
              <a:rPr lang="en-US" sz="2000" dirty="0" smtClean="0"/>
              <a:t>Forum, Wiki, Repository, Case study, Bullying episode, Educational Activity, Survey, Anti-Bullying Policy )</a:t>
            </a:r>
          </a:p>
          <a:p>
            <a:pPr marL="0" indent="0">
              <a:lnSpc>
                <a:spcPct val="120000"/>
              </a:lnSpc>
              <a:buNone/>
            </a:pPr>
            <a:r>
              <a:rPr lang="en-US" sz="2000" dirty="0" smtClean="0"/>
              <a:t>Browsing </a:t>
            </a:r>
            <a:r>
              <a:rPr lang="en-US" sz="2000" dirty="0" err="1" smtClean="0"/>
              <a:t>LO’s</a:t>
            </a:r>
            <a:endParaRPr lang="en-US" sz="2000" dirty="0" smtClean="0"/>
          </a:p>
          <a:p>
            <a:pPr marL="0" indent="0">
              <a:lnSpc>
                <a:spcPct val="120000"/>
              </a:lnSpc>
              <a:buNone/>
            </a:pPr>
            <a:r>
              <a:rPr lang="en-US" sz="2000" dirty="0" smtClean="0"/>
              <a:t>My Dashboard</a:t>
            </a:r>
          </a:p>
          <a:p>
            <a:pPr marL="0" indent="0">
              <a:lnSpc>
                <a:spcPct val="120000"/>
              </a:lnSpc>
              <a:buNone/>
            </a:pPr>
            <a:r>
              <a:rPr lang="en-US" sz="2000" dirty="0" smtClean="0"/>
              <a:t>Tests</a:t>
            </a:r>
          </a:p>
          <a:p>
            <a:pPr marL="0" indent="0">
              <a:lnSpc>
                <a:spcPct val="120000"/>
              </a:lnSpc>
              <a:buNone/>
            </a:pPr>
            <a:r>
              <a:rPr lang="en-US" sz="2000" dirty="0" smtClean="0"/>
              <a:t>Privacy &amp; Anonymity of the Data</a:t>
            </a:r>
            <a:endParaRPr lang="en-US" sz="2000" dirty="0" smtClean="0"/>
          </a:p>
          <a:p>
            <a:pPr marL="0" indent="0">
              <a:lnSpc>
                <a:spcPct val="170000"/>
              </a:lnSpc>
              <a:buNone/>
            </a:pPr>
            <a:endParaRPr lang="en-US" sz="1400" dirty="0" smtClean="0"/>
          </a:p>
          <a:p>
            <a:pPr marL="0" indent="0">
              <a:lnSpc>
                <a:spcPct val="170000"/>
              </a:lnSpc>
              <a:buNone/>
            </a:pPr>
            <a:endParaRPr lang="en-US" sz="1400" dirty="0" smtClean="0"/>
          </a:p>
          <a:p>
            <a:pPr marL="0" indent="0">
              <a:lnSpc>
                <a:spcPct val="170000"/>
              </a:lnSpc>
              <a:buNone/>
            </a:pPr>
            <a:endParaRPr lang="en-US" sz="1400" dirty="0" smtClean="0"/>
          </a:p>
          <a:p>
            <a:pPr marL="0" indent="0">
              <a:lnSpc>
                <a:spcPct val="170000"/>
              </a:lnSpc>
              <a:buNone/>
            </a:pPr>
            <a:endParaRPr lang="en-US" sz="1400" dirty="0" smtClean="0"/>
          </a:p>
          <a:p>
            <a:pPr marL="0" indent="0">
              <a:lnSpc>
                <a:spcPct val="170000"/>
              </a:lnSpc>
              <a:buNone/>
            </a:pPr>
            <a:endParaRPr lang="en-US" sz="1400" dirty="0" smtClean="0"/>
          </a:p>
          <a:p>
            <a:pPr marL="0" indent="0">
              <a:lnSpc>
                <a:spcPct val="170000"/>
              </a:lnSpc>
              <a:buNone/>
            </a:pPr>
            <a:endParaRPr lang="en-US" sz="1600" dirty="0" smtClean="0"/>
          </a:p>
          <a:p>
            <a:pPr marL="0" indent="0">
              <a:lnSpc>
                <a:spcPct val="170000"/>
              </a:lnSpc>
              <a:buNone/>
            </a:pPr>
            <a:endParaRPr lang="en-US" sz="1800" dirty="0" smtClean="0"/>
          </a:p>
          <a:p>
            <a:pPr marL="0" indent="0">
              <a:lnSpc>
                <a:spcPct val="170000"/>
              </a:lnSpc>
              <a:buNone/>
            </a:pPr>
            <a:endParaRPr lang="en-US" sz="1800" dirty="0" smtClean="0"/>
          </a:p>
          <a:p>
            <a:pPr marL="0" indent="0">
              <a:lnSpc>
                <a:spcPct val="170000"/>
              </a:lnSpc>
              <a:buNone/>
            </a:pPr>
            <a:endParaRPr lang="en-US" sz="1800" dirty="0" smtClean="0"/>
          </a:p>
          <a:p>
            <a:pPr marL="0" indent="0">
              <a:lnSpc>
                <a:spcPct val="170000"/>
              </a:lnSpc>
              <a:buNone/>
            </a:pPr>
            <a:endParaRPr lang="en-US" sz="1800" dirty="0" smtClean="0"/>
          </a:p>
          <a:p>
            <a:endParaRPr lang="en-US" sz="1800" dirty="0"/>
          </a:p>
        </p:txBody>
      </p:sp>
    </p:spTree>
    <p:extLst>
      <p:ext uri="{BB962C8B-B14F-4D97-AF65-F5344CB8AC3E}">
        <p14:creationId xmlns="" xmlns:p14="http://schemas.microsoft.com/office/powerpoint/2010/main" val="2580858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a:t>Bullying </a:t>
            </a:r>
            <a:r>
              <a:rPr lang="en-US" sz="3200" b="1" cap="small" dirty="0" smtClean="0"/>
              <a:t>Episode (2/2)</a:t>
            </a:r>
            <a:endParaRPr lang="en-US" sz="3200" b="1" cap="small"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rotWithShape="1">
          <a:blip r:embed="rId2" cstate="print">
            <a:extLst>
              <a:ext uri="{28A0092B-C50C-407E-A947-70E740481C1C}">
                <a14:useLocalDpi xmlns="" xmlns:a14="http://schemas.microsoft.com/office/drawing/2010/main" val="0"/>
              </a:ext>
            </a:extLst>
          </a:blip>
          <a:srcRect l="16570" t="16729" r="15347" b="11530"/>
          <a:stretch/>
        </p:blipFill>
        <p:spPr bwMode="auto">
          <a:xfrm>
            <a:off x="2281325" y="850834"/>
            <a:ext cx="4559656" cy="5473523"/>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216133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a:t>Educational </a:t>
            </a:r>
            <a:r>
              <a:rPr lang="en-US" sz="3200" b="1" cap="small" dirty="0" smtClean="0"/>
              <a:t>Activity</a:t>
            </a:r>
            <a:endParaRPr lang="en-US" sz="3200" b="1" cap="small" dirty="0"/>
          </a:p>
        </p:txBody>
      </p:sp>
      <p:sp>
        <p:nvSpPr>
          <p:cNvPr id="3" name="Content Placeholder 2"/>
          <p:cNvSpPr>
            <a:spLocks noGrp="1"/>
          </p:cNvSpPr>
          <p:nvPr>
            <p:ph idx="1"/>
          </p:nvPr>
        </p:nvSpPr>
        <p:spPr>
          <a:xfrm>
            <a:off x="611560" y="1598220"/>
            <a:ext cx="8075239" cy="3558972"/>
          </a:xfrm>
        </p:spPr>
        <p:txBody>
          <a:bodyPr>
            <a:normAutofit fontScale="92500" lnSpcReduction="20000"/>
          </a:bodyPr>
          <a:lstStyle/>
          <a:p>
            <a:pPr marL="0" indent="0">
              <a:buNone/>
            </a:pPr>
            <a:r>
              <a:rPr lang="en-US" sz="1600" dirty="0"/>
              <a:t>Reflects the understanding and deepening at a theoretical subject and at the same time demonstrates user’s transmission skills of this knowledge to others especially to students. </a:t>
            </a:r>
          </a:p>
          <a:p>
            <a:pPr marL="0" indent="0">
              <a:buNone/>
            </a:pPr>
            <a:r>
              <a:rPr lang="en-US" sz="1600" dirty="0"/>
              <a:t>The educational activity refers mostly to users who are teachers, school directors etc., and give the opportunity for anyone who wants to schedule and implement an educational activity in the classroom and assess its results. </a:t>
            </a:r>
            <a:endParaRPr lang="en-US" sz="1600" dirty="0" smtClean="0"/>
          </a:p>
          <a:p>
            <a:pPr marL="0" indent="0">
              <a:buNone/>
            </a:pPr>
            <a:endParaRPr lang="en-US" sz="1600" dirty="0"/>
          </a:p>
          <a:p>
            <a:pPr marL="0" indent="0">
              <a:buNone/>
            </a:pPr>
            <a:r>
              <a:rPr lang="en-US" sz="1600" dirty="0"/>
              <a:t>The activity aims at teaching in the classroom about bullying (what is it? how you can protect yourself? What others want to do for you?), but not only the traditional method of learning. This activity aims to raise teachers’ creativity and explore the teaching methods through various materials (such as movies, book, role playing etc.). </a:t>
            </a:r>
            <a:endParaRPr lang="en-US" sz="1600" dirty="0" smtClean="0"/>
          </a:p>
          <a:p>
            <a:pPr marL="0" indent="0">
              <a:buNone/>
            </a:pPr>
            <a:endParaRPr lang="en-US" sz="1600" dirty="0"/>
          </a:p>
          <a:p>
            <a:pPr marL="0" indent="0">
              <a:buNone/>
            </a:pPr>
            <a:r>
              <a:rPr lang="en-US" sz="1600" dirty="0" smtClean="0"/>
              <a:t>Educational Activities will </a:t>
            </a:r>
            <a:r>
              <a:rPr lang="en-US" sz="1600" dirty="0"/>
              <a:t>be implemented through the usage of a form with predefined fields. This form will be found in a devoted section of the platform entitled “Educational Activity”. </a:t>
            </a:r>
            <a:endParaRPr lang="en-US" sz="1600" dirty="0" smtClean="0"/>
          </a:p>
          <a:p>
            <a:pPr marL="0" indent="0">
              <a:buNone/>
            </a:pPr>
            <a:endParaRPr lang="en-US" sz="1600" dirty="0"/>
          </a:p>
          <a:p>
            <a:pPr marL="0" indent="0">
              <a:buNone/>
            </a:pPr>
            <a:r>
              <a:rPr lang="en-US" sz="1600" dirty="0"/>
              <a:t>At the end of the activity teachers should assess their findings and should present the results to the others peers, after which other users have to assess and give feedback to the author.</a:t>
            </a:r>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256829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a:t>Survey </a:t>
            </a:r>
          </a:p>
        </p:txBody>
      </p:sp>
      <p:sp>
        <p:nvSpPr>
          <p:cNvPr id="3" name="Content Placeholder 2"/>
          <p:cNvSpPr>
            <a:spLocks noGrp="1"/>
          </p:cNvSpPr>
          <p:nvPr>
            <p:ph idx="1"/>
          </p:nvPr>
        </p:nvSpPr>
        <p:spPr>
          <a:xfrm>
            <a:off x="683568" y="1598220"/>
            <a:ext cx="7848871" cy="3558972"/>
          </a:xfrm>
        </p:spPr>
        <p:txBody>
          <a:bodyPr>
            <a:normAutofit/>
          </a:bodyPr>
          <a:lstStyle/>
          <a:p>
            <a:pPr marL="0" indent="0">
              <a:buNone/>
            </a:pPr>
            <a:r>
              <a:rPr lang="en-US" sz="1600" dirty="0"/>
              <a:t>This LO will be implemented through the usage of “Google Forms” modified and customized so as to serve the purpose of the LO. In particular, users will be able to create their own questionnaires and share them with the rest of the users</a:t>
            </a:r>
            <a:r>
              <a:rPr lang="en-US" sz="1600" dirty="0" smtClean="0"/>
              <a:t>.</a:t>
            </a:r>
          </a:p>
          <a:p>
            <a:pPr marL="0" indent="0">
              <a:buNone/>
            </a:pPr>
            <a:endParaRPr lang="en-US" sz="1600" dirty="0"/>
          </a:p>
          <a:p>
            <a:pPr marL="0" indent="0">
              <a:buNone/>
            </a:pPr>
            <a:r>
              <a:rPr lang="en-US" sz="1600" dirty="0"/>
              <a:t>In addition, if the user wants to elaborate on the produced results of the survey, he/she will be able to upload the results provided by “Google Forms” (in a chart </a:t>
            </a:r>
            <a:r>
              <a:rPr lang="en-US" sz="1600" dirty="0" err="1"/>
              <a:t>etc</a:t>
            </a:r>
            <a:r>
              <a:rPr lang="en-US" sz="1600" dirty="0"/>
              <a:t>) and he/she can create a devoted group in where he/she can discuss the results with other platform users. The produced results of the group discussion can be further elaborated through the usage of the Blog tool (for the publication of the research findings)</a:t>
            </a:r>
          </a:p>
          <a:p>
            <a:pPr marL="0" indent="0" algn="just">
              <a:buNone/>
            </a:pPr>
            <a:endParaRPr lang="en-US" sz="1600" dirty="0"/>
          </a:p>
          <a:p>
            <a:pPr marL="0" indent="0" algn="just">
              <a:buNone/>
            </a:pPr>
            <a:r>
              <a:rPr lang="en-US" sz="1600" dirty="0" smtClean="0"/>
              <a:t>Google </a:t>
            </a:r>
            <a:r>
              <a:rPr lang="en-US" sz="1600" dirty="0"/>
              <a:t>Forms tool (</a:t>
            </a:r>
            <a:r>
              <a:rPr lang="en-US" sz="1600" u="sng" dirty="0">
                <a:hlinkClick r:id="rId2"/>
              </a:rPr>
              <a:t>https://www.google.com/forms/about/</a:t>
            </a:r>
            <a:r>
              <a:rPr lang="en-US" sz="1600" dirty="0"/>
              <a:t> , </a:t>
            </a:r>
            <a:r>
              <a:rPr lang="en-US" sz="1600" u="sng" dirty="0">
                <a:hlinkClick r:id="rId3"/>
              </a:rPr>
              <a:t>HELP</a:t>
            </a:r>
            <a:r>
              <a:rPr lang="en-US" sz="1600" dirty="0"/>
              <a:t>).</a:t>
            </a:r>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623770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smtClean="0"/>
              <a:t>Anti-bullying policy </a:t>
            </a:r>
            <a:r>
              <a:rPr lang="el-GR" sz="3200" b="1" cap="small" dirty="0" smtClean="0"/>
              <a:t/>
            </a:r>
            <a:br>
              <a:rPr lang="el-GR" sz="3200" b="1" cap="small" dirty="0" smtClean="0"/>
            </a:br>
            <a:endParaRPr lang="en-US" sz="3200" b="1" cap="small" dirty="0"/>
          </a:p>
        </p:txBody>
      </p:sp>
      <p:sp>
        <p:nvSpPr>
          <p:cNvPr id="3" name="Content Placeholder 2"/>
          <p:cNvSpPr>
            <a:spLocks noGrp="1"/>
          </p:cNvSpPr>
          <p:nvPr>
            <p:ph idx="1"/>
          </p:nvPr>
        </p:nvSpPr>
        <p:spPr>
          <a:xfrm>
            <a:off x="683568" y="1598220"/>
            <a:ext cx="7848871" cy="3558972"/>
          </a:xfrm>
        </p:spPr>
        <p:txBody>
          <a:bodyPr>
            <a:normAutofit/>
          </a:bodyPr>
          <a:lstStyle/>
          <a:p>
            <a:pPr marL="0" indent="0" algn="just">
              <a:buNone/>
            </a:pPr>
            <a:r>
              <a:rPr lang="en-US" sz="1600" dirty="0" smtClean="0"/>
              <a:t>This form will be found in a devoted section of the platform entitled “Anti bullying policy”. In this section there will be a pre-uploaded sample serving as an example. </a:t>
            </a:r>
          </a:p>
          <a:p>
            <a:pPr marL="0" indent="0" algn="just">
              <a:buNone/>
            </a:pPr>
            <a:endParaRPr lang="el-GR" sz="1600" dirty="0" smtClean="0"/>
          </a:p>
          <a:p>
            <a:pPr marL="0" indent="0" algn="just">
              <a:buNone/>
            </a:pPr>
            <a:r>
              <a:rPr lang="en-US" sz="1600" dirty="0" smtClean="0"/>
              <a:t>The user has to take the sample into consideration and then fill the form (the fields of the form will be formulated based on the pending sample) </a:t>
            </a:r>
          </a:p>
          <a:p>
            <a:pPr marL="0" indent="0" algn="just">
              <a:buNone/>
            </a:pPr>
            <a:endParaRPr lang="el-GR" sz="1600" dirty="0" smtClean="0"/>
          </a:p>
          <a:p>
            <a:pPr marL="0" indent="0" algn="just">
              <a:buNone/>
            </a:pPr>
            <a:r>
              <a:rPr lang="en-US" sz="1600" dirty="0" smtClean="0"/>
              <a:t>As a second stage if they so wished, and as part of a further </a:t>
            </a:r>
            <a:r>
              <a:rPr lang="en-US" sz="1600" dirty="0" err="1" smtClean="0"/>
              <a:t>L.O.</a:t>
            </a:r>
            <a:r>
              <a:rPr lang="en-US" sz="1600" dirty="0" smtClean="0"/>
              <a:t>, the results of surveys could be combined by the learners to create community activity and a wider piece of research/knowledge. This part involves the participation of number of learners in comparing and contrasting the results and creating a piece of research and observations from this. </a:t>
            </a:r>
            <a:endParaRPr lang="el-GR" sz="16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623770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a:t>Browsing LOs</a:t>
            </a:r>
          </a:p>
        </p:txBody>
      </p:sp>
      <p:sp>
        <p:nvSpPr>
          <p:cNvPr id="3" name="Content Placeholder 2"/>
          <p:cNvSpPr>
            <a:spLocks noGrp="1"/>
          </p:cNvSpPr>
          <p:nvPr>
            <p:ph idx="1"/>
          </p:nvPr>
        </p:nvSpPr>
        <p:spPr>
          <a:xfrm>
            <a:off x="6444208" y="3933056"/>
            <a:ext cx="2016224" cy="1296144"/>
          </a:xfrm>
        </p:spPr>
        <p:style>
          <a:lnRef idx="2">
            <a:schemeClr val="accent6"/>
          </a:lnRef>
          <a:fillRef idx="1">
            <a:schemeClr val="lt1"/>
          </a:fillRef>
          <a:effectRef idx="0">
            <a:schemeClr val="accent6"/>
          </a:effectRef>
          <a:fontRef idx="minor">
            <a:schemeClr val="dk1"/>
          </a:fontRef>
        </p:style>
        <p:txBody>
          <a:bodyPr>
            <a:normAutofit/>
          </a:bodyPr>
          <a:lstStyle/>
          <a:p>
            <a:pPr marL="0" indent="0" algn="just">
              <a:buNone/>
            </a:pPr>
            <a:r>
              <a:rPr lang="en-US" sz="1400" dirty="0"/>
              <a:t>The user will have the ability to browse through the uploaded LOs by certain predefined Categories.</a:t>
            </a:r>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rotWithShape="1">
          <a:blip r:embed="rId2" cstate="print">
            <a:extLst>
              <a:ext uri="{28A0092B-C50C-407E-A947-70E740481C1C}">
                <a14:useLocalDpi xmlns="" xmlns:a14="http://schemas.microsoft.com/office/drawing/2010/main" val="0"/>
              </a:ext>
            </a:extLst>
          </a:blip>
          <a:srcRect l="4292" t="19859" r="31578" b="33539"/>
          <a:stretch/>
        </p:blipFill>
        <p:spPr bwMode="auto">
          <a:xfrm>
            <a:off x="611560" y="1340768"/>
            <a:ext cx="5604396" cy="3960440"/>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138565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a:t>My </a:t>
            </a:r>
            <a:r>
              <a:rPr lang="en-US" sz="3200" b="1" cap="small" dirty="0" smtClean="0"/>
              <a:t>Dashboard (1/2)</a:t>
            </a:r>
            <a:endParaRPr lang="en-US" sz="3200" b="1" cap="small" dirty="0"/>
          </a:p>
        </p:txBody>
      </p:sp>
      <p:sp>
        <p:nvSpPr>
          <p:cNvPr id="3" name="Content Placeholder 2"/>
          <p:cNvSpPr>
            <a:spLocks noGrp="1"/>
          </p:cNvSpPr>
          <p:nvPr>
            <p:ph idx="1"/>
          </p:nvPr>
        </p:nvSpPr>
        <p:spPr>
          <a:xfrm>
            <a:off x="1403648" y="3933056"/>
            <a:ext cx="6624736" cy="1440160"/>
          </a:xfrm>
          <a:ln>
            <a:solidFill>
              <a:schemeClr val="bg1"/>
            </a:solidFill>
          </a:ln>
        </p:spPr>
        <p:style>
          <a:lnRef idx="2">
            <a:schemeClr val="accent6"/>
          </a:lnRef>
          <a:fillRef idx="1">
            <a:schemeClr val="lt1"/>
          </a:fillRef>
          <a:effectRef idx="0">
            <a:schemeClr val="accent6"/>
          </a:effectRef>
          <a:fontRef idx="minor">
            <a:schemeClr val="dk1"/>
          </a:fontRef>
        </p:style>
        <p:txBody>
          <a:bodyPr>
            <a:normAutofit/>
          </a:bodyPr>
          <a:lstStyle/>
          <a:p>
            <a:pPr marL="0" indent="0" algn="just">
              <a:buNone/>
            </a:pPr>
            <a:r>
              <a:rPr lang="en-US" sz="1400" dirty="0"/>
              <a:t>This is a devoted section where each user can see his uploaded Los (Bullying Episodes, Case Studies, Educational Activities) with the abilities to edit or delete them</a:t>
            </a:r>
            <a:r>
              <a:rPr lang="en-US" sz="1400" dirty="0" smtClean="0"/>
              <a:t>.</a:t>
            </a:r>
          </a:p>
          <a:p>
            <a:pPr marL="0" indent="0" algn="just">
              <a:buNone/>
            </a:pPr>
            <a:endParaRPr lang="en-US" sz="1400" dirty="0"/>
          </a:p>
          <a:p>
            <a:pPr marL="0" indent="0" algn="just">
              <a:buNone/>
            </a:pPr>
            <a:r>
              <a:rPr lang="en-US" sz="1400" dirty="0"/>
              <a:t>These buttons will also be available through the single view of the </a:t>
            </a:r>
            <a:r>
              <a:rPr lang="en-US" sz="1400" dirty="0" smtClean="0"/>
              <a:t>LOs </a:t>
            </a:r>
            <a:r>
              <a:rPr lang="en-US" sz="1400" dirty="0"/>
              <a:t>from the Home Page, the Browsing Capability, Search e.t.c. :</a:t>
            </a:r>
          </a:p>
          <a:p>
            <a:pPr marL="0" indent="0" algn="just">
              <a:buNone/>
            </a:pPr>
            <a:endParaRPr lang="en-US" sz="14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p:nvPr/>
        </p:nvPicPr>
        <p:blipFill rotWithShape="1">
          <a:blip r:embed="rId2" cstate="print">
            <a:extLst>
              <a:ext uri="{28A0092B-C50C-407E-A947-70E740481C1C}">
                <a14:useLocalDpi xmlns="" xmlns:a14="http://schemas.microsoft.com/office/drawing/2010/main" val="0"/>
              </a:ext>
            </a:extLst>
          </a:blip>
          <a:srcRect l="17771" t="32154" r="17926" b="23692"/>
          <a:stretch/>
        </p:blipFill>
        <p:spPr bwMode="auto">
          <a:xfrm>
            <a:off x="1000086" y="794023"/>
            <a:ext cx="7143827" cy="2736304"/>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285056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a:t>My </a:t>
            </a:r>
            <a:r>
              <a:rPr lang="en-US" sz="3200" b="1" cap="small" dirty="0" smtClean="0"/>
              <a:t>Dashboard (2/2)</a:t>
            </a:r>
            <a:endParaRPr lang="en-US" sz="3200" b="1" cap="small"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rotWithShape="1">
          <a:blip r:embed="rId2" cstate="print">
            <a:extLst>
              <a:ext uri="{28A0092B-C50C-407E-A947-70E740481C1C}">
                <a14:useLocalDpi xmlns="" xmlns:a14="http://schemas.microsoft.com/office/drawing/2010/main" val="0"/>
              </a:ext>
            </a:extLst>
          </a:blip>
          <a:srcRect t="14397" b="24035"/>
          <a:stretch/>
        </p:blipFill>
        <p:spPr bwMode="auto">
          <a:xfrm>
            <a:off x="1222600" y="921303"/>
            <a:ext cx="6698800" cy="5709103"/>
          </a:xfrm>
          <a:prstGeom prst="rect">
            <a:avLst/>
          </a:prstGeom>
          <a:ln>
            <a:noFill/>
          </a:ln>
          <a:extLst>
            <a:ext uri="{53640926-AAD7-44D8-BBD7-CCE9431645EC}">
              <a14:shadowObscured xmlns="" xmlns:a14="http://schemas.microsoft.com/office/drawing/2010/main"/>
            </a:ext>
          </a:extLst>
        </p:spPr>
      </p:pic>
      <p:sp>
        <p:nvSpPr>
          <p:cNvPr id="8" name="Oval 7"/>
          <p:cNvSpPr/>
          <p:nvPr/>
        </p:nvSpPr>
        <p:spPr>
          <a:xfrm>
            <a:off x="1331640" y="710689"/>
            <a:ext cx="1008112" cy="936104"/>
          </a:xfrm>
          <a:prstGeom prst="ellipse">
            <a:avLst/>
          </a:prstGeom>
          <a:no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0" name="Straight Arrow Connector 9"/>
          <p:cNvCxnSpPr/>
          <p:nvPr/>
        </p:nvCxnSpPr>
        <p:spPr>
          <a:xfrm flipV="1">
            <a:off x="1115616" y="1340768"/>
            <a:ext cx="504056" cy="64807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 xmlns:p14="http://schemas.microsoft.com/office/powerpoint/2010/main" val="3299498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a:t>Tests</a:t>
            </a:r>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1043608" y="1268760"/>
            <a:ext cx="6840760" cy="2585323"/>
          </a:xfrm>
          <a:prstGeom prst="rect">
            <a:avLst/>
          </a:prstGeom>
          <a:noFill/>
        </p:spPr>
        <p:txBody>
          <a:bodyPr wrap="square" rtlCol="0">
            <a:spAutoFit/>
          </a:bodyPr>
          <a:lstStyle/>
          <a:p>
            <a:pPr algn="just"/>
            <a:r>
              <a:rPr lang="en-US" dirty="0"/>
              <a:t>The following </a:t>
            </a:r>
            <a:r>
              <a:rPr lang="en-US" dirty="0" smtClean="0"/>
              <a:t>ASSESMENT QUESTIONAIRES for </a:t>
            </a:r>
            <a:r>
              <a:rPr lang="en-US" dirty="0"/>
              <a:t>the users to take after they study the corresponding material, will be available through the platform</a:t>
            </a:r>
            <a:r>
              <a:rPr lang="en-US" dirty="0" smtClean="0"/>
              <a:t>:</a:t>
            </a:r>
          </a:p>
          <a:p>
            <a:pPr algn="just"/>
            <a:endParaRPr lang="en-US" dirty="0"/>
          </a:p>
          <a:p>
            <a:pPr marL="285750" lvl="0" indent="-285750" algn="just">
              <a:buFont typeface="Arial" pitchFamily="34" charset="0"/>
              <a:buChar char="•"/>
            </a:pPr>
            <a:r>
              <a:rPr lang="en-US" dirty="0"/>
              <a:t>Multiple Choice Questions – Trainers Module </a:t>
            </a:r>
          </a:p>
          <a:p>
            <a:pPr marL="285750" lvl="0" indent="-285750" algn="just">
              <a:buFont typeface="Arial" pitchFamily="34" charset="0"/>
              <a:buChar char="•"/>
            </a:pPr>
            <a:r>
              <a:rPr lang="en-IE" dirty="0"/>
              <a:t>Multiple Choice Questions – Universal Module</a:t>
            </a:r>
            <a:endParaRPr lang="en-US" dirty="0"/>
          </a:p>
          <a:p>
            <a:pPr algn="just"/>
            <a:r>
              <a:rPr lang="en-US" dirty="0"/>
              <a:t> </a:t>
            </a:r>
          </a:p>
          <a:p>
            <a:pPr algn="just"/>
            <a:r>
              <a:rPr lang="en-US" dirty="0"/>
              <a:t>The user after taking the test will be able to see the immediately results and receive the results by email.</a:t>
            </a:r>
          </a:p>
        </p:txBody>
      </p:sp>
    </p:spTree>
    <p:extLst>
      <p:ext uri="{BB962C8B-B14F-4D97-AF65-F5344CB8AC3E}">
        <p14:creationId xmlns="" xmlns:p14="http://schemas.microsoft.com/office/powerpoint/2010/main" val="963391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smtClean="0"/>
              <a:t>Privacy &amp; Anonymity of the data</a:t>
            </a:r>
            <a:endParaRPr lang="en-US" sz="3200" b="1" cap="small"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1043608" y="1268760"/>
            <a:ext cx="6840760" cy="3262432"/>
          </a:xfrm>
          <a:prstGeom prst="rect">
            <a:avLst/>
          </a:prstGeom>
          <a:noFill/>
        </p:spPr>
        <p:txBody>
          <a:bodyPr wrap="square" rtlCol="0">
            <a:spAutoFit/>
          </a:bodyPr>
          <a:lstStyle/>
          <a:p>
            <a:r>
              <a:rPr lang="en-US" dirty="0" smtClean="0"/>
              <a:t>Since the project deals with the sensitive issue of school bullying and exploits real life situation the principal rule is the anonymity of the involved person especially the minor</a:t>
            </a:r>
            <a:r>
              <a:rPr lang="en-US" dirty="0" smtClean="0"/>
              <a:t>.</a:t>
            </a:r>
          </a:p>
          <a:p>
            <a:endParaRPr lang="el-GR" dirty="0" smtClean="0"/>
          </a:p>
          <a:p>
            <a:r>
              <a:rPr lang="en-US" sz="2200" b="1" i="1" dirty="0" smtClean="0"/>
              <a:t>All persons will be mentioned either by their initials or by alliances.</a:t>
            </a:r>
            <a:endParaRPr lang="el-GR" sz="2200" dirty="0" smtClean="0"/>
          </a:p>
          <a:p>
            <a:r>
              <a:rPr lang="en-US" dirty="0" smtClean="0"/>
              <a:t> </a:t>
            </a:r>
            <a:endParaRPr lang="el-GR" dirty="0" smtClean="0"/>
          </a:p>
          <a:p>
            <a:r>
              <a:rPr lang="en-US" dirty="0" smtClean="0"/>
              <a:t>Furthermore the rules of proper behavior among users (police toward offensive comments, etc) will be determined and included in the Term of Use (</a:t>
            </a:r>
            <a:r>
              <a:rPr lang="en-US" dirty="0" err="1" smtClean="0"/>
              <a:t>TOU</a:t>
            </a:r>
            <a:r>
              <a:rPr lang="en-US" dirty="0" smtClean="0"/>
              <a:t>) that dominated the platform’s members </a:t>
            </a:r>
            <a:endParaRPr lang="el-GR" dirty="0" smtClean="0"/>
          </a:p>
          <a:p>
            <a:r>
              <a:rPr lang="en-US" dirty="0" smtClean="0"/>
              <a:t> </a:t>
            </a:r>
            <a:endParaRPr lang="el-GR" dirty="0"/>
          </a:p>
        </p:txBody>
      </p:sp>
    </p:spTree>
    <p:extLst>
      <p:ext uri="{BB962C8B-B14F-4D97-AF65-F5344CB8AC3E}">
        <p14:creationId xmlns="" xmlns:p14="http://schemas.microsoft.com/office/powerpoint/2010/main" val="963391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Introduction </a:t>
            </a:r>
            <a:endParaRPr lang="en-US" dirty="0"/>
          </a:p>
        </p:txBody>
      </p:sp>
      <p:sp>
        <p:nvSpPr>
          <p:cNvPr id="4" name="Content Placeholder 3"/>
          <p:cNvSpPr>
            <a:spLocks noGrp="1"/>
          </p:cNvSpPr>
          <p:nvPr>
            <p:ph idx="1"/>
          </p:nvPr>
        </p:nvSpPr>
        <p:spPr/>
        <p:txBody>
          <a:bodyPr>
            <a:normAutofit/>
          </a:bodyPr>
          <a:lstStyle/>
          <a:p>
            <a:pPr marL="0" indent="0" algn="just">
              <a:lnSpc>
                <a:spcPct val="150000"/>
              </a:lnSpc>
              <a:buNone/>
            </a:pPr>
            <a:r>
              <a:rPr lang="en-US" sz="1800" dirty="0" smtClean="0"/>
              <a:t>SONETBULL project aims at the creation of a platform through which members of school community will be trained and train others in methods, strategies dealing with bullying. In particular, users will have access to accredited training material, and will be able to create learning objects and artefacts that will be available to other users for  commenting, discussing or contributing on that. </a:t>
            </a:r>
          </a:p>
          <a:p>
            <a:pPr marL="0" indent="0" algn="just">
              <a:lnSpc>
                <a:spcPct val="150000"/>
              </a:lnSpc>
              <a:buNone/>
            </a:pPr>
            <a:endParaRPr lang="en-US" sz="1600" dirty="0" smtClean="0"/>
          </a:p>
          <a:p>
            <a:pPr marL="0" indent="0" algn="just">
              <a:lnSpc>
                <a:spcPct val="150000"/>
              </a:lnSpc>
              <a:buNone/>
            </a:pPr>
            <a:endParaRPr lang="el-GR" sz="1600" dirty="0" smtClean="0"/>
          </a:p>
          <a:p>
            <a:pPr marL="0" indent="0" algn="just">
              <a:lnSpc>
                <a:spcPct val="150000"/>
              </a:lnSpc>
              <a:buNone/>
            </a:pPr>
            <a:r>
              <a:rPr lang="en-US" sz="1800" dirty="0" smtClean="0"/>
              <a:t>To realize this platform’s function, </a:t>
            </a:r>
            <a:r>
              <a:rPr lang="en-GB" sz="1800" dirty="0"/>
              <a:t>the project intends to combine the modern pedagogical approaches of e-learning and </a:t>
            </a:r>
            <a:r>
              <a:rPr lang="en-GB" sz="1800" b="1" dirty="0"/>
              <a:t>peer </a:t>
            </a:r>
            <a:r>
              <a:rPr lang="en-GB" sz="1800" b="1" dirty="0" smtClean="0"/>
              <a:t>learning</a:t>
            </a:r>
            <a:r>
              <a:rPr lang="en-GB" sz="1800" dirty="0" smtClean="0"/>
              <a:t>, which are suitable for adult learners too. </a:t>
            </a:r>
            <a:endParaRPr lang="el-GR" sz="1800" b="1" dirty="0"/>
          </a:p>
        </p:txBody>
      </p:sp>
      <p:sp>
        <p:nvSpPr>
          <p:cNvPr id="2" name="Slide Number Placeholder 1"/>
          <p:cNvSpPr>
            <a:spLocks noGrp="1"/>
          </p:cNvSpPr>
          <p:nvPr>
            <p:ph type="sldNum" sz="quarter" idx="12"/>
          </p:nvPr>
        </p:nvSpPr>
        <p:spPr/>
        <p:txBody>
          <a:bodyPr/>
          <a:lstStyle/>
          <a:p>
            <a:fld id="{F70DACD7-332A-44EA-827A-B60878E4E8DF}" type="slidenum">
              <a:rPr lang="el-GR" smtClean="0"/>
              <a:pPr/>
              <a:t>3</a:t>
            </a:fld>
            <a:endParaRPr lang="el-GR"/>
          </a:p>
        </p:txBody>
      </p:sp>
    </p:spTree>
    <p:extLst>
      <p:ext uri="{BB962C8B-B14F-4D97-AF65-F5344CB8AC3E}">
        <p14:creationId xmlns="" xmlns:p14="http://schemas.microsoft.com/office/powerpoint/2010/main" val="3159894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b="1" dirty="0" smtClean="0"/>
              <a:t>2. </a:t>
            </a:r>
            <a:r>
              <a:rPr lang="en-US" b="1" dirty="0" smtClean="0"/>
              <a:t>SONET-BULL platform</a:t>
            </a:r>
            <a:endParaRPr lang="en-US" dirty="0"/>
          </a:p>
        </p:txBody>
      </p:sp>
    </p:spTree>
    <p:extLst>
      <p:ext uri="{BB962C8B-B14F-4D97-AF65-F5344CB8AC3E}">
        <p14:creationId xmlns="" xmlns:p14="http://schemas.microsoft.com/office/powerpoint/2010/main" val="2115860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introduction to SONET-BULL Platform for members.</a:t>
            </a:r>
          </a:p>
        </p:txBody>
      </p:sp>
      <p:sp>
        <p:nvSpPr>
          <p:cNvPr id="3" name="Content Placeholder 2"/>
          <p:cNvSpPr>
            <a:spLocks noGrp="1"/>
          </p:cNvSpPr>
          <p:nvPr>
            <p:ph idx="1"/>
          </p:nvPr>
        </p:nvSpPr>
        <p:spPr>
          <a:xfrm>
            <a:off x="457200" y="1600201"/>
            <a:ext cx="8229600" cy="532656"/>
          </a:xfrm>
        </p:spPr>
        <p:txBody>
          <a:bodyPr>
            <a:normAutofit/>
          </a:bodyPr>
          <a:lstStyle/>
          <a:p>
            <a:pPr marL="0" indent="0" algn="just">
              <a:lnSpc>
                <a:spcPct val="150000"/>
              </a:lnSpc>
              <a:buNone/>
            </a:pPr>
            <a:r>
              <a:rPr lang="en-US" sz="1800" dirty="0" smtClean="0"/>
              <a:t>Home Page</a:t>
            </a:r>
          </a:p>
        </p:txBody>
      </p:sp>
      <p:pic>
        <p:nvPicPr>
          <p:cNvPr id="4" name="Picture 3"/>
          <p:cNvPicPr/>
          <p:nvPr/>
        </p:nvPicPr>
        <p:blipFill>
          <a:blip r:embed="rId2" cstate="print">
            <a:extLst>
              <a:ext uri="{28A0092B-C50C-407E-A947-70E740481C1C}">
                <a14:useLocalDpi xmlns="" xmlns:a14="http://schemas.microsoft.com/office/drawing/2010/main" val="0"/>
              </a:ext>
            </a:extLst>
          </a:blip>
          <a:stretch>
            <a:fillRect/>
          </a:stretch>
        </p:blipFill>
        <p:spPr>
          <a:xfrm>
            <a:off x="1979712" y="1628800"/>
            <a:ext cx="5274310" cy="4925060"/>
          </a:xfrm>
          <a:prstGeom prst="rect">
            <a:avLst/>
          </a:prstGeom>
        </p:spPr>
      </p:pic>
    </p:spTree>
    <p:extLst>
      <p:ext uri="{BB962C8B-B14F-4D97-AF65-F5344CB8AC3E}">
        <p14:creationId xmlns="" xmlns:p14="http://schemas.microsoft.com/office/powerpoint/2010/main" val="2881277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28113"/>
            <a:ext cx="4618856" cy="4392488"/>
          </a:xfrm>
        </p:spPr>
        <p:txBody>
          <a:bodyPr>
            <a:normAutofit/>
          </a:bodyPr>
          <a:lstStyle/>
          <a:p>
            <a:pPr marL="0" indent="0" algn="just">
              <a:buNone/>
            </a:pPr>
            <a:r>
              <a:rPr lang="en-US" sz="1800" dirty="0" smtClean="0"/>
              <a:t>The </a:t>
            </a:r>
            <a:r>
              <a:rPr lang="en-US" sz="1800" dirty="0"/>
              <a:t>register page contains the registration form and is the users can register on the SONET-BULL platform. The registration form includes the following fields: username, first name, last name, Gender, Associated School or Organization, Account Type, username, e-mail address, password (with confirm password turned on). </a:t>
            </a:r>
          </a:p>
        </p:txBody>
      </p:sp>
      <p:sp>
        <p:nvSpPr>
          <p:cNvPr id="4" name="Title 1"/>
          <p:cNvSpPr>
            <a:spLocks noGrp="1"/>
          </p:cNvSpPr>
          <p:nvPr>
            <p:ph type="title"/>
          </p:nvPr>
        </p:nvSpPr>
        <p:spPr>
          <a:xfrm>
            <a:off x="457200" y="274638"/>
            <a:ext cx="8229600" cy="1143000"/>
          </a:xfrm>
        </p:spPr>
        <p:txBody>
          <a:bodyPr/>
          <a:lstStyle/>
          <a:p>
            <a:r>
              <a:rPr lang="el-GR" dirty="0"/>
              <a:t>Registration</a:t>
            </a:r>
            <a:endParaRPr lang="en-US" dirty="0"/>
          </a:p>
        </p:txBody>
      </p:sp>
      <p:pic>
        <p:nvPicPr>
          <p:cNvPr id="5" name="Picture 4"/>
          <p:cNvPicPr/>
          <p:nvPr/>
        </p:nvPicPr>
        <p:blipFill rotWithShape="1">
          <a:blip r:embed="rId2" cstate="print">
            <a:extLst>
              <a:ext uri="{28A0092B-C50C-407E-A947-70E740481C1C}">
                <a14:useLocalDpi xmlns="" xmlns:a14="http://schemas.microsoft.com/office/drawing/2010/main" val="0"/>
              </a:ext>
            </a:extLst>
          </a:blip>
          <a:srcRect l="12798" t="22929" r="41003" b="17795"/>
          <a:stretch/>
        </p:blipFill>
        <p:spPr>
          <a:xfrm>
            <a:off x="5292080" y="1196753"/>
            <a:ext cx="2867490" cy="4855210"/>
          </a:xfrm>
          <a:prstGeom prst="rect">
            <a:avLst/>
          </a:prstGeom>
        </p:spPr>
      </p:pic>
    </p:spTree>
    <p:extLst>
      <p:ext uri="{BB962C8B-B14F-4D97-AF65-F5344CB8AC3E}">
        <p14:creationId xmlns="" xmlns:p14="http://schemas.microsoft.com/office/powerpoint/2010/main" val="26642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small" dirty="0"/>
              <a:t>s</a:t>
            </a:r>
            <a:r>
              <a:rPr lang="en-US" b="1" cap="small" dirty="0" smtClean="0"/>
              <a:t>teps of registration</a:t>
            </a:r>
            <a:endParaRPr lang="en-US" b="1" cap="small" dirty="0"/>
          </a:p>
        </p:txBody>
      </p:sp>
      <p:sp>
        <p:nvSpPr>
          <p:cNvPr id="3" name="Content Placeholder 2"/>
          <p:cNvSpPr>
            <a:spLocks noGrp="1"/>
          </p:cNvSpPr>
          <p:nvPr>
            <p:ph idx="1"/>
          </p:nvPr>
        </p:nvSpPr>
        <p:spPr/>
        <p:txBody>
          <a:bodyPr>
            <a:normAutofit/>
          </a:bodyPr>
          <a:lstStyle/>
          <a:p>
            <a:pPr lvl="0">
              <a:buFont typeface="+mj-lt"/>
              <a:buAutoNum type="arabicPeriod"/>
            </a:pPr>
            <a:r>
              <a:rPr lang="en-US" sz="1800" dirty="0"/>
              <a:t>Click on the “Register” button on the Home Page. </a:t>
            </a:r>
          </a:p>
          <a:p>
            <a:pPr lvl="0">
              <a:buFont typeface="+mj-lt"/>
              <a:buAutoNum type="arabicPeriod"/>
            </a:pPr>
            <a:r>
              <a:rPr lang="en-US" sz="1800" dirty="0"/>
              <a:t>Fill in the form. </a:t>
            </a:r>
          </a:p>
          <a:p>
            <a:pPr lvl="0">
              <a:buFont typeface="+mj-lt"/>
              <a:buAutoNum type="arabicPeriod"/>
            </a:pPr>
            <a:r>
              <a:rPr lang="en-US" sz="1800" dirty="0"/>
              <a:t>Click on the “Register” button at the bottom of the form.</a:t>
            </a:r>
          </a:p>
          <a:p>
            <a:pPr lvl="0">
              <a:buFont typeface="+mj-lt"/>
              <a:buAutoNum type="arabicPeriod"/>
            </a:pPr>
            <a:r>
              <a:rPr lang="en-US" sz="1800" dirty="0"/>
              <a:t>Check Your Email To Activate Your Account! You have successfully created your account. To begin using the SONET-BULL platform you will need to activate your account via the email we have just sent to your address.</a:t>
            </a:r>
          </a:p>
          <a:p>
            <a:pPr lvl="0">
              <a:buFont typeface="+mj-lt"/>
              <a:buAutoNum type="arabicPeriod"/>
            </a:pPr>
            <a:r>
              <a:rPr lang="en-US" sz="1800" dirty="0"/>
              <a:t>Wait for a minute or so if you don’t see the email to activate your account. If the activation email doesn’t show up in your inbox, check your “Spam” folder just in case it was redirected by your email client.</a:t>
            </a:r>
          </a:p>
          <a:p>
            <a:pPr lvl="0">
              <a:buFont typeface="+mj-lt"/>
              <a:buAutoNum type="arabicPeriod"/>
            </a:pPr>
            <a:r>
              <a:rPr lang="en-US" sz="1800" dirty="0"/>
              <a:t>Click on the activation link in the email. This will bring you to the homepage of the site.</a:t>
            </a:r>
          </a:p>
          <a:p>
            <a:pPr lvl="0">
              <a:buFont typeface="+mj-lt"/>
              <a:buAutoNum type="arabicPeriod"/>
            </a:pPr>
            <a:r>
              <a:rPr lang="en-US" sz="1800" dirty="0"/>
              <a:t>Fill up the rest of your profile information if you only completed the “required” fields during registration, via the “My Profile” </a:t>
            </a:r>
            <a:r>
              <a:rPr lang="en-US" sz="1800" dirty="0" smtClean="0"/>
              <a:t>page       . </a:t>
            </a:r>
            <a:r>
              <a:rPr lang="en-US" sz="1800" dirty="0"/>
              <a:t>Or, begin exploring “My Social Network”, Groups you can join and many more.</a:t>
            </a:r>
          </a:p>
        </p:txBody>
      </p:sp>
      <p:pic>
        <p:nvPicPr>
          <p:cNvPr id="4" name="Picture 3"/>
          <p:cNvPicPr/>
          <p:nvPr/>
        </p:nvPicPr>
        <p:blipFill>
          <a:blip r:embed="rId2" cstate="print">
            <a:extLst>
              <a:ext uri="{28A0092B-C50C-407E-A947-70E740481C1C}">
                <a14:useLocalDpi xmlns="" xmlns:a14="http://schemas.microsoft.com/office/drawing/2010/main" val="0"/>
              </a:ext>
            </a:extLst>
          </a:blip>
          <a:stretch>
            <a:fillRect/>
          </a:stretch>
        </p:blipFill>
        <p:spPr>
          <a:xfrm>
            <a:off x="5597867" y="5207201"/>
            <a:ext cx="360040" cy="302824"/>
          </a:xfrm>
          <a:prstGeom prst="rect">
            <a:avLst/>
          </a:prstGeom>
        </p:spPr>
      </p:pic>
    </p:spTree>
    <p:extLst>
      <p:ext uri="{BB962C8B-B14F-4D97-AF65-F5344CB8AC3E}">
        <p14:creationId xmlns="" xmlns:p14="http://schemas.microsoft.com/office/powerpoint/2010/main" val="385159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small" dirty="0" smtClean="0"/>
              <a:t>login</a:t>
            </a:r>
            <a:endParaRPr lang="en-US" b="1" cap="small" dirty="0"/>
          </a:p>
        </p:txBody>
      </p:sp>
      <p:sp>
        <p:nvSpPr>
          <p:cNvPr id="3" name="Content Placeholder 2"/>
          <p:cNvSpPr>
            <a:spLocks noGrp="1"/>
          </p:cNvSpPr>
          <p:nvPr>
            <p:ph idx="1"/>
          </p:nvPr>
        </p:nvSpPr>
        <p:spPr>
          <a:xfrm>
            <a:off x="4860032" y="1268760"/>
            <a:ext cx="3826768" cy="1805687"/>
          </a:xfrm>
        </p:spPr>
        <p:txBody>
          <a:bodyPr>
            <a:normAutofit/>
          </a:bodyPr>
          <a:lstStyle/>
          <a:p>
            <a:pPr marL="0" indent="0">
              <a:buNone/>
            </a:pPr>
            <a:r>
              <a:rPr lang="en-US" sz="1800" dirty="0"/>
              <a:t>The login page contains the login form and is the page users can login to the SONET-BULL platform. The login form includes the fields: username or email and password with the capability of password reset. </a:t>
            </a:r>
          </a:p>
        </p:txBody>
      </p:sp>
      <p:pic>
        <p:nvPicPr>
          <p:cNvPr id="5" name="Picture 4"/>
          <p:cNvPicPr/>
          <p:nvPr/>
        </p:nvPicPr>
        <p:blipFill>
          <a:blip r:embed="rId2" cstate="print">
            <a:extLst>
              <a:ext uri="{28A0092B-C50C-407E-A947-70E740481C1C}">
                <a14:useLocalDpi xmlns="" xmlns:a14="http://schemas.microsoft.com/office/drawing/2010/main" val="0"/>
              </a:ext>
            </a:extLst>
          </a:blip>
          <a:stretch>
            <a:fillRect/>
          </a:stretch>
        </p:blipFill>
        <p:spPr>
          <a:xfrm>
            <a:off x="323528" y="1196752"/>
            <a:ext cx="4429125" cy="3755390"/>
          </a:xfrm>
          <a:prstGeom prst="rect">
            <a:avLst/>
          </a:prstGeom>
        </p:spPr>
      </p:pic>
      <p:pic>
        <p:nvPicPr>
          <p:cNvPr id="6" name="Picture 5"/>
          <p:cNvPicPr/>
          <p:nvPr/>
        </p:nvPicPr>
        <p:blipFill rotWithShape="1">
          <a:blip r:embed="rId3" cstate="print">
            <a:extLst>
              <a:ext uri="{28A0092B-C50C-407E-A947-70E740481C1C}">
                <a14:useLocalDpi xmlns="" xmlns:a14="http://schemas.microsoft.com/office/drawing/2010/main" val="0"/>
              </a:ext>
            </a:extLst>
          </a:blip>
          <a:srcRect t="17391" r="36491" b="65007"/>
          <a:stretch/>
        </p:blipFill>
        <p:spPr bwMode="auto">
          <a:xfrm>
            <a:off x="5220072" y="3771131"/>
            <a:ext cx="3347720" cy="1195070"/>
          </a:xfrm>
          <a:prstGeom prst="rect">
            <a:avLst/>
          </a:prstGeom>
          <a:ln>
            <a:noFill/>
          </a:ln>
          <a:effectLst>
            <a:outerShdw blurRad="190500" algn="tl" rotWithShape="0">
              <a:srgbClr val="000000">
                <a:alpha val="70000"/>
              </a:srgbClr>
            </a:outerShdw>
          </a:effectLst>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513749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small" dirty="0"/>
              <a:t>My </a:t>
            </a:r>
            <a:r>
              <a:rPr lang="en-US" b="1" cap="small" dirty="0" smtClean="0"/>
              <a:t>Profile/My account</a:t>
            </a:r>
            <a:r>
              <a:rPr lang="en-US" b="1" cap="small" dirty="0"/>
              <a:t/>
            </a:r>
            <a:br>
              <a:rPr lang="en-US" b="1" cap="small" dirty="0"/>
            </a:br>
            <a:endParaRPr lang="en-US" b="1" cap="small" dirty="0"/>
          </a:p>
        </p:txBody>
      </p:sp>
      <p:sp>
        <p:nvSpPr>
          <p:cNvPr id="3" name="Content Placeholder 2"/>
          <p:cNvSpPr>
            <a:spLocks noGrp="1"/>
          </p:cNvSpPr>
          <p:nvPr>
            <p:ph idx="1"/>
          </p:nvPr>
        </p:nvSpPr>
        <p:spPr>
          <a:xfrm>
            <a:off x="4860032" y="1628800"/>
            <a:ext cx="3826768" cy="1805687"/>
          </a:xfrm>
        </p:spPr>
        <p:txBody>
          <a:bodyPr>
            <a:normAutofit fontScale="92500" lnSpcReduction="20000"/>
          </a:bodyPr>
          <a:lstStyle/>
          <a:p>
            <a:pPr marL="0" indent="0">
              <a:buNone/>
            </a:pPr>
            <a:r>
              <a:rPr lang="en-US" sz="1800" dirty="0"/>
              <a:t>The “My Profile” page is the page that displays each user’s profile and contains each user’s information. </a:t>
            </a:r>
            <a:endParaRPr lang="en-US" sz="1800" dirty="0" smtClean="0"/>
          </a:p>
          <a:p>
            <a:pPr marL="0" indent="0">
              <a:buNone/>
            </a:pPr>
            <a:endParaRPr lang="en-US" sz="1800" dirty="0"/>
          </a:p>
          <a:p>
            <a:pPr marL="0" indent="0">
              <a:buNone/>
            </a:pPr>
            <a:r>
              <a:rPr lang="en-US" sz="1800" dirty="0" smtClean="0"/>
              <a:t>“My </a:t>
            </a:r>
            <a:r>
              <a:rPr lang="el-GR" sz="1800" dirty="0" smtClean="0"/>
              <a:t>account</a:t>
            </a:r>
            <a:r>
              <a:rPr lang="en-US" sz="1800" dirty="0" smtClean="0"/>
              <a:t>” is a separate</a:t>
            </a:r>
            <a:r>
              <a:rPr lang="el-GR" sz="1800" dirty="0" smtClean="0"/>
              <a:t> </a:t>
            </a:r>
            <a:r>
              <a:rPr lang="el-GR" sz="1800" dirty="0"/>
              <a:t>page </a:t>
            </a:r>
            <a:r>
              <a:rPr lang="el-GR" sz="1800" dirty="0" smtClean="0"/>
              <a:t>that </a:t>
            </a:r>
            <a:r>
              <a:rPr lang="el-GR" sz="1800" dirty="0"/>
              <a:t>contains the account settings for each user.</a:t>
            </a:r>
            <a:endParaRPr lang="en-US" sz="1800" dirty="0"/>
          </a:p>
        </p:txBody>
      </p:sp>
      <p:pic>
        <p:nvPicPr>
          <p:cNvPr id="7" name="Picture 6"/>
          <p:cNvPicPr/>
          <p:nvPr/>
        </p:nvPicPr>
        <p:blipFill rotWithShape="1">
          <a:blip r:embed="rId2" cstate="print">
            <a:extLst>
              <a:ext uri="{28A0092B-C50C-407E-A947-70E740481C1C}">
                <a14:useLocalDpi xmlns="" xmlns:a14="http://schemas.microsoft.com/office/drawing/2010/main" val="0"/>
              </a:ext>
            </a:extLst>
          </a:blip>
          <a:srcRect l="3836" t="17974" r="35203" b="15194"/>
          <a:stretch/>
        </p:blipFill>
        <p:spPr bwMode="auto">
          <a:xfrm>
            <a:off x="467544" y="1268760"/>
            <a:ext cx="4334276" cy="4801230"/>
          </a:xfrm>
          <a:prstGeom prst="rect">
            <a:avLst/>
          </a:prstGeom>
          <a:ln>
            <a:noFill/>
          </a:ln>
          <a:extLst>
            <a:ext uri="{53640926-AAD7-44D8-BBD7-CCE9431645EC}">
              <a14:shadowObscured xmlns="" xmlns:a14="http://schemas.microsoft.com/office/drawing/2010/main"/>
            </a:ext>
          </a:extLst>
        </p:spPr>
      </p:pic>
      <p:pic>
        <p:nvPicPr>
          <p:cNvPr id="8" name="Picture 7"/>
          <p:cNvPicPr/>
          <p:nvPr/>
        </p:nvPicPr>
        <p:blipFill rotWithShape="1">
          <a:blip r:embed="rId3" cstate="print">
            <a:extLst>
              <a:ext uri="{28A0092B-C50C-407E-A947-70E740481C1C}">
                <a14:useLocalDpi xmlns="" xmlns:a14="http://schemas.microsoft.com/office/drawing/2010/main" val="0"/>
              </a:ext>
            </a:extLst>
          </a:blip>
          <a:srcRect t="14581" r="40289" b="49849"/>
          <a:stretch/>
        </p:blipFill>
        <p:spPr bwMode="auto">
          <a:xfrm>
            <a:off x="5076056" y="3640032"/>
            <a:ext cx="3147695" cy="1823720"/>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15314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1893</Words>
  <Application>Microsoft Office PowerPoint</Application>
  <PresentationFormat>Προβολή στην οθόνη (4:3)</PresentationFormat>
  <Paragraphs>138</Paragraphs>
  <Slides>28</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Office Theme</vt:lpstr>
      <vt:lpstr>Διαφάνεια 1</vt:lpstr>
      <vt:lpstr>Contents </vt:lpstr>
      <vt:lpstr>1. Introduction </vt:lpstr>
      <vt:lpstr>2. SONET-BULL platform</vt:lpstr>
      <vt:lpstr>An introduction to SONET-BULL Platform for members.</vt:lpstr>
      <vt:lpstr>Registration</vt:lpstr>
      <vt:lpstr>steps of registration</vt:lpstr>
      <vt:lpstr>login</vt:lpstr>
      <vt:lpstr>My Profile/My account </vt:lpstr>
      <vt:lpstr>My Social Network </vt:lpstr>
      <vt:lpstr>My Social Network → Personal</vt:lpstr>
      <vt:lpstr>Groups</vt:lpstr>
      <vt:lpstr>My Social Network  →  Personal  → Send Invites </vt:lpstr>
      <vt:lpstr>Forums</vt:lpstr>
      <vt:lpstr>Wiki </vt:lpstr>
      <vt:lpstr> repository  </vt:lpstr>
      <vt:lpstr>Case Studies (1/2)</vt:lpstr>
      <vt:lpstr>Case Studies (2/2)</vt:lpstr>
      <vt:lpstr>   Bullying Episode (1/2)   </vt:lpstr>
      <vt:lpstr>Bullying Episode (2/2)</vt:lpstr>
      <vt:lpstr>Educational Activity</vt:lpstr>
      <vt:lpstr>Survey </vt:lpstr>
      <vt:lpstr>Anti-bullying policy  </vt:lpstr>
      <vt:lpstr>Browsing LOs</vt:lpstr>
      <vt:lpstr>My Dashboard (1/2)</vt:lpstr>
      <vt:lpstr>My Dashboard (2/2)</vt:lpstr>
      <vt:lpstr>Tests</vt:lpstr>
      <vt:lpstr>Privacy &amp; Anonymity of the data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BOBIRAS</dc:creator>
  <cp:lastModifiedBy>Katerina</cp:lastModifiedBy>
  <cp:revision>39</cp:revision>
  <dcterms:created xsi:type="dcterms:W3CDTF">2015-07-16T08:22:36Z</dcterms:created>
  <dcterms:modified xsi:type="dcterms:W3CDTF">2015-09-03T15:47:09Z</dcterms:modified>
</cp:coreProperties>
</file>