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0" r:id="rId3"/>
    <p:sldId id="258" r:id="rId4"/>
    <p:sldId id="262" r:id="rId5"/>
    <p:sldId id="263" r:id="rId6"/>
    <p:sldId id="264" r:id="rId7"/>
    <p:sldId id="265" r:id="rId8"/>
    <p:sldId id="281" r:id="rId9"/>
    <p:sldId id="282" r:id="rId10"/>
    <p:sldId id="284" r:id="rId11"/>
    <p:sldId id="283" r:id="rId12"/>
    <p:sldId id="285" r:id="rId13"/>
    <p:sldId id="286" r:id="rId14"/>
    <p:sldId id="287" r:id="rId15"/>
    <p:sldId id="288" r:id="rId16"/>
    <p:sldId id="289" r:id="rId17"/>
    <p:sldId id="290" r:id="rId18"/>
    <p:sldId id="291" r:id="rId19"/>
    <p:sldId id="293" r:id="rId20"/>
    <p:sldId id="292" r:id="rId21"/>
    <p:sldId id="294" r:id="rId22"/>
    <p:sldId id="295" r:id="rId23"/>
    <p:sldId id="300" r:id="rId24"/>
    <p:sldId id="296" r:id="rId25"/>
    <p:sldId id="297" r:id="rId26"/>
    <p:sldId id="298" r:id="rId27"/>
    <p:sldId id="299"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E23D1-01B6-413A-9E67-E21702317C27}" type="datetimeFigureOut">
              <a:rPr lang="en-US" smtClean="0"/>
              <a:pPr/>
              <a:t>9/25/2015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C8F6E-EBAE-46FD-8821-DC221BCD3F76}" type="slidenum">
              <a:rPr lang="en-US" smtClean="0"/>
              <a:pPr/>
              <a:t>‹N°›</a:t>
            </a:fld>
            <a:endParaRPr lang="en-US"/>
          </a:p>
        </p:txBody>
      </p:sp>
    </p:spTree>
    <p:extLst>
      <p:ext uri="{BB962C8B-B14F-4D97-AF65-F5344CB8AC3E}">
        <p14:creationId xmlns:p14="http://schemas.microsoft.com/office/powerpoint/2010/main" val="79752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8" name="7 - Θέση αριθμού διαφάνειας"/>
          <p:cNvSpPr>
            <a:spLocks noGrp="1"/>
          </p:cNvSpPr>
          <p:nvPr>
            <p:ph type="sldNum" sz="quarter" idx="10"/>
          </p:nvPr>
        </p:nvSpPr>
        <p:spPr/>
        <p:txBody>
          <a:bodyPr/>
          <a:lstStyle/>
          <a:p>
            <a:fld id="{B2747CE2-572C-4D35-94FC-6F146D584546}" type="slidenum">
              <a:rPr lang="el-GR" smtClean="0"/>
              <a:pPr/>
              <a:t>1</a:t>
            </a:fld>
            <a:endParaRPr lang="el-GR"/>
          </a:p>
        </p:txBody>
      </p:sp>
    </p:spTree>
    <p:extLst>
      <p:ext uri="{BB962C8B-B14F-4D97-AF65-F5344CB8AC3E}">
        <p14:creationId xmlns:p14="http://schemas.microsoft.com/office/powerpoint/2010/main" val="15276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B2747CE2-572C-4D35-94FC-6F146D584546}" type="slidenum">
              <a:rPr lang="el-GR" smtClean="0"/>
              <a:pPr/>
              <a:t>3</a:t>
            </a:fld>
            <a:endParaRPr lang="el-GR"/>
          </a:p>
        </p:txBody>
      </p:sp>
    </p:spTree>
    <p:extLst>
      <p:ext uri="{BB962C8B-B14F-4D97-AF65-F5344CB8AC3E}">
        <p14:creationId xmlns:p14="http://schemas.microsoft.com/office/powerpoint/2010/main" val="25021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B3FC8F6E-EBAE-46FD-8821-DC221BCD3F76}" type="slidenum">
              <a:rPr lang="en-US" smtClean="0"/>
              <a:pPr/>
              <a:t>27</a:t>
            </a:fld>
            <a:endParaRPr lang="en-US"/>
          </a:p>
        </p:txBody>
      </p:sp>
    </p:spTree>
    <p:extLst>
      <p:ext uri="{BB962C8B-B14F-4D97-AF65-F5344CB8AC3E}">
        <p14:creationId xmlns:p14="http://schemas.microsoft.com/office/powerpoint/2010/main" val="155080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409608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192260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294027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167737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BEF53-ADCB-4CD6-8C4A-D7AAF3631FCC}"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126116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BEF53-ADCB-4CD6-8C4A-D7AAF3631FCC}"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261292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BEF53-ADCB-4CD6-8C4A-D7AAF3631FCC}" type="datetimeFigureOut">
              <a:rPr lang="en-US" smtClean="0"/>
              <a:pPr/>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3474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BEF53-ADCB-4CD6-8C4A-D7AAF3631FCC}" type="datetimeFigureOut">
              <a:rPr lang="en-US" smtClean="0"/>
              <a:pPr/>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230572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BEF53-ADCB-4CD6-8C4A-D7AAF3631FCC}" type="datetimeFigureOut">
              <a:rPr lang="en-US" smtClean="0"/>
              <a:pPr/>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74682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BEF53-ADCB-4CD6-8C4A-D7AAF3631FCC}"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131593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BEF53-ADCB-4CD6-8C4A-D7AAF3631FCC}"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‹N°›</a:t>
            </a:fld>
            <a:endParaRPr lang="en-US"/>
          </a:p>
        </p:txBody>
      </p:sp>
    </p:spTree>
    <p:extLst>
      <p:ext uri="{BB962C8B-B14F-4D97-AF65-F5344CB8AC3E}">
        <p14:creationId xmlns:p14="http://schemas.microsoft.com/office/powerpoint/2010/main" val="122892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BEF53-ADCB-4CD6-8C4A-D7AAF3631FCC}" type="datetimeFigureOut">
              <a:rPr lang="en-US" smtClean="0"/>
              <a:pPr/>
              <a:t>9/25/2015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FDB0A-A595-49E2-B3AB-2696E5397773}" type="slidenum">
              <a:rPr lang="en-US" smtClean="0"/>
              <a:pPr/>
              <a:t>‹N°›</a:t>
            </a:fld>
            <a:endParaRPr lang="en-US"/>
          </a:p>
        </p:txBody>
      </p:sp>
    </p:spTree>
    <p:extLst>
      <p:ext uri="{BB962C8B-B14F-4D97-AF65-F5344CB8AC3E}">
        <p14:creationId xmlns:p14="http://schemas.microsoft.com/office/powerpoint/2010/main" val="2516420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ercime.files.wordpress.com/2013/05/privategroup-groupd-01.p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google.com/docs?hl=el&amp;p=about_forms" TargetMode="External"/><Relationship Id="rId2" Type="http://schemas.openxmlformats.org/officeDocument/2006/relationships/hyperlink" Target="https://www.google.com/forms/abou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ppt01.jpg"/>
          <p:cNvPicPr>
            <a:picLocks noChangeAspect="1"/>
          </p:cNvPicPr>
          <p:nvPr/>
        </p:nvPicPr>
        <p:blipFill>
          <a:blip r:embed="rId3" cstate="print"/>
          <a:stretch>
            <a:fillRect/>
          </a:stretch>
        </p:blipFill>
        <p:spPr>
          <a:xfrm>
            <a:off x="508" y="0"/>
            <a:ext cx="9142984" cy="6858000"/>
          </a:xfrm>
          <a:prstGeom prst="rect">
            <a:avLst/>
          </a:prstGeom>
        </p:spPr>
      </p:pic>
      <p:sp>
        <p:nvSpPr>
          <p:cNvPr id="2" name="TextBox 1"/>
          <p:cNvSpPr txBox="1"/>
          <p:nvPr/>
        </p:nvSpPr>
        <p:spPr>
          <a:xfrm>
            <a:off x="1043608" y="5661248"/>
            <a:ext cx="7776864" cy="369332"/>
          </a:xfrm>
          <a:prstGeom prst="rect">
            <a:avLst/>
          </a:prstGeom>
          <a:noFill/>
        </p:spPr>
        <p:txBody>
          <a:bodyPr wrap="square" rtlCol="0">
            <a:spAutoFit/>
          </a:bodyPr>
          <a:lstStyle/>
          <a:p>
            <a:pPr algn="ctr"/>
            <a:r>
              <a:rPr lang="en-US" dirty="0" smtClean="0"/>
              <a:t>Auteurs : </a:t>
            </a:r>
            <a:r>
              <a:rPr lang="en-IE" dirty="0" smtClean="0"/>
              <a:t>Eleni Preza &amp; Catherine </a:t>
            </a:r>
            <a:r>
              <a:rPr lang="en-IE" dirty="0" err="1" smtClean="0"/>
              <a:t>Christodoulopoulou</a:t>
            </a:r>
            <a:r>
              <a:rPr lang="en-IE" dirty="0" smtClean="0"/>
              <a:t> CTI</a:t>
            </a:r>
          </a:p>
        </p:txBody>
      </p:sp>
      <p:sp>
        <p:nvSpPr>
          <p:cNvPr id="4" name="TextBox 3"/>
          <p:cNvSpPr txBox="1"/>
          <p:nvPr/>
        </p:nvSpPr>
        <p:spPr>
          <a:xfrm>
            <a:off x="1799692" y="3390181"/>
            <a:ext cx="5544616" cy="584775"/>
          </a:xfrm>
          <a:prstGeom prst="rect">
            <a:avLst/>
          </a:prstGeom>
          <a:noFill/>
        </p:spPr>
        <p:txBody>
          <a:bodyPr wrap="square" rtlCol="0">
            <a:spAutoFit/>
          </a:bodyPr>
          <a:lstStyle/>
          <a:p>
            <a:pPr algn="ctr"/>
            <a:r>
              <a:rPr lang="fr-BE" sz="3200" dirty="0" smtClean="0">
                <a:solidFill>
                  <a:schemeClr val="bg1"/>
                </a:solidFill>
                <a:latin typeface="Bookman Old Style" panose="02050604050505020204" pitchFamily="18" charset="0"/>
              </a:rPr>
              <a:t>Matériel de formation</a:t>
            </a:r>
            <a:endParaRPr lang="fr-BE" sz="3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01926639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725544" cy="1072992"/>
          </a:xfrm>
        </p:spPr>
        <p:txBody>
          <a:bodyPr>
            <a:normAutofit/>
          </a:bodyPr>
          <a:lstStyle/>
          <a:p>
            <a:r>
              <a:rPr lang="fr-BE" b="1" cap="small" dirty="0" smtClean="0"/>
              <a:t>Mon réseau social</a:t>
            </a:r>
            <a:endParaRPr lang="fr-BE" b="1" cap="small" dirty="0"/>
          </a:p>
        </p:txBody>
      </p:sp>
      <p:sp>
        <p:nvSpPr>
          <p:cNvPr id="3" name="Content Placeholder 2"/>
          <p:cNvSpPr>
            <a:spLocks noGrp="1"/>
          </p:cNvSpPr>
          <p:nvPr>
            <p:ph idx="1"/>
          </p:nvPr>
        </p:nvSpPr>
        <p:spPr>
          <a:xfrm>
            <a:off x="4860032" y="1628800"/>
            <a:ext cx="2520280" cy="1805687"/>
          </a:xfrm>
        </p:spPr>
        <p:txBody>
          <a:bodyPr>
            <a:normAutofit/>
          </a:bodyPr>
          <a:lstStyle/>
          <a:p>
            <a:pPr marL="0" indent="0" algn="just">
              <a:buNone/>
            </a:pPr>
            <a:r>
              <a:rPr lang="fr-BE" sz="1800" dirty="0" smtClean="0"/>
              <a:t>L’utilisateur peut voir ici toutes les activités des autres utilisateurs de la plateforme SONET-BULL.</a:t>
            </a:r>
            <a:endParaRPr lang="fr-BE" sz="1800"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3165" t="7579" r="27349" b="43603"/>
          <a:stretch/>
        </p:blipFill>
        <p:spPr bwMode="auto">
          <a:xfrm>
            <a:off x="1331640" y="1052735"/>
            <a:ext cx="3154666" cy="56729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812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cap="small" dirty="0" smtClean="0"/>
              <a:t>Mon Réseau Social → Personnel</a:t>
            </a:r>
            <a:endParaRPr lang="fr-BE" b="1" cap="small" dirty="0"/>
          </a:p>
        </p:txBody>
      </p:sp>
      <p:sp>
        <p:nvSpPr>
          <p:cNvPr id="3" name="Content Placeholder 2"/>
          <p:cNvSpPr>
            <a:spLocks noGrp="1"/>
          </p:cNvSpPr>
          <p:nvPr>
            <p:ph idx="1"/>
          </p:nvPr>
        </p:nvSpPr>
        <p:spPr>
          <a:xfrm>
            <a:off x="4860032" y="1628800"/>
            <a:ext cx="3826768" cy="4245782"/>
          </a:xfrm>
        </p:spPr>
        <p:txBody>
          <a:bodyPr>
            <a:normAutofit fontScale="92500" lnSpcReduction="20000"/>
          </a:bodyPr>
          <a:lstStyle/>
          <a:p>
            <a:pPr marL="0" indent="0">
              <a:buNone/>
            </a:pPr>
            <a:r>
              <a:rPr lang="fr-BE" sz="1800" dirty="0" smtClean="0"/>
              <a:t>Cette page consigne toutes les activités des utilisateurs sur l’ensemble du site dans l’ordre chronologique. Si vous êtes connecté, il y a une boîte de mise à jour du statut au-dessus du fil d’activités où vous pouvez publier ce que vous avez à l’esprit</a:t>
            </a:r>
            <a:r>
              <a:rPr lang="el-GR" sz="1800" dirty="0" smtClean="0"/>
              <a:t>.</a:t>
            </a:r>
            <a:endParaRPr lang="en-US" sz="1800" dirty="0" smtClean="0"/>
          </a:p>
          <a:p>
            <a:pPr marL="0" indent="0">
              <a:buNone/>
            </a:pPr>
            <a:endParaRPr lang="en-US" sz="1800" dirty="0"/>
          </a:p>
          <a:p>
            <a:pPr marL="0" indent="0">
              <a:buNone/>
            </a:pPr>
            <a:r>
              <a:rPr lang="fr-BE" sz="1800" i="1" dirty="0" smtClean="0"/>
              <a:t>Les utilisateurs peuvent accéder à cette page en cliquant sur le nom ou la photo de profil de leur compte dans la page « Mon Réseau Social ».</a:t>
            </a:r>
          </a:p>
          <a:p>
            <a:pPr marL="0" indent="0">
              <a:buNone/>
            </a:pPr>
            <a:endParaRPr lang="fr-BE" sz="1800" dirty="0" smtClean="0"/>
          </a:p>
          <a:p>
            <a:pPr marL="0" indent="0" fontAlgn="base">
              <a:buNone/>
            </a:pPr>
            <a:r>
              <a:rPr lang="fr-BE" sz="1800" dirty="0" smtClean="0"/>
              <a:t>Pour davantage de détails sur les fonctionnalités de chaque onglet (Notifications, Messages, Groupes, Forums, Envoyer Invitations, Référentiel, etc.) voir le Manuel.</a:t>
            </a:r>
            <a:endParaRPr lang="fr-BE" sz="1800"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715" b="69199"/>
          <a:stretch/>
        </p:blipFill>
        <p:spPr bwMode="auto">
          <a:xfrm>
            <a:off x="971600" y="1509203"/>
            <a:ext cx="3938676" cy="43653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8397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cap="small" dirty="0" smtClean="0"/>
              <a:t>Groupes</a:t>
            </a:r>
            <a:endParaRPr lang="fr-BE" b="1" cap="small" dirty="0"/>
          </a:p>
        </p:txBody>
      </p:sp>
      <p:sp>
        <p:nvSpPr>
          <p:cNvPr id="3" name="Content Placeholder 2"/>
          <p:cNvSpPr>
            <a:spLocks noGrp="1"/>
          </p:cNvSpPr>
          <p:nvPr>
            <p:ph idx="1"/>
          </p:nvPr>
        </p:nvSpPr>
        <p:spPr>
          <a:xfrm>
            <a:off x="4889114" y="2636912"/>
            <a:ext cx="4003366" cy="3456384"/>
          </a:xfrm>
        </p:spPr>
        <p:txBody>
          <a:bodyPr>
            <a:normAutofit fontScale="92500" lnSpcReduction="10000"/>
          </a:bodyPr>
          <a:lstStyle/>
          <a:p>
            <a:pPr marL="0" lvl="0" indent="0" algn="just" fontAlgn="base">
              <a:spcBef>
                <a:spcPct val="0"/>
              </a:spcBef>
              <a:spcAft>
                <a:spcPct val="0"/>
              </a:spcAft>
              <a:buNone/>
            </a:pPr>
            <a:r>
              <a:rPr lang="fr-BE" sz="1500" dirty="0" smtClean="0">
                <a:solidFill>
                  <a:srgbClr val="234170"/>
                </a:solidFill>
                <a:latin typeface="Calibri" pitchFamily="34" charset="0"/>
                <a:ea typeface="Times New Roman" pitchFamily="18" charset="0"/>
                <a:cs typeface="Times New Roman" pitchFamily="18" charset="0"/>
              </a:rPr>
              <a:t>Mon Réseau Social  →  Personnel  → </a:t>
            </a:r>
          </a:p>
          <a:p>
            <a:pPr marL="0" lvl="0" indent="0" algn="just" fontAlgn="base">
              <a:spcBef>
                <a:spcPct val="0"/>
              </a:spcBef>
              <a:spcAft>
                <a:spcPct val="0"/>
              </a:spcAft>
              <a:buNone/>
            </a:pPr>
            <a:r>
              <a:rPr lang="fr-BE" sz="1500" dirty="0" smtClean="0">
                <a:solidFill>
                  <a:srgbClr val="234170"/>
                </a:solidFill>
                <a:latin typeface="Calibri" pitchFamily="34" charset="0"/>
                <a:ea typeface="Times New Roman" pitchFamily="18" charset="0"/>
                <a:cs typeface="Times New Roman" pitchFamily="18" charset="0"/>
              </a:rPr>
              <a:t>Groupes → Adhésion</a:t>
            </a:r>
          </a:p>
          <a:p>
            <a:pPr marL="0" lvl="0" indent="0" algn="just" eaLnBrk="0" fontAlgn="base" hangingPunct="0">
              <a:spcBef>
                <a:spcPct val="0"/>
              </a:spcBef>
              <a:spcAft>
                <a:spcPct val="0"/>
              </a:spcAft>
              <a:buNone/>
            </a:pPr>
            <a:r>
              <a:rPr lang="fr-BE" sz="1800" i="1" dirty="0" smtClean="0">
                <a:solidFill>
                  <a:srgbClr val="234170"/>
                </a:solidFill>
                <a:latin typeface="Calibri" pitchFamily="34" charset="0"/>
                <a:ea typeface="Times New Roman" pitchFamily="18" charset="0"/>
                <a:cs typeface="Times New Roman" pitchFamily="18" charset="0"/>
              </a:rPr>
              <a:t>Comment rejoindre un groupe privé</a:t>
            </a:r>
            <a:endParaRPr lang="el-GR" sz="1800" i="1" dirty="0">
              <a:solidFill>
                <a:srgbClr val="234170"/>
              </a:solidFill>
              <a:latin typeface="Calibri" pitchFamily="34" charset="0"/>
              <a:ea typeface="Times New Roman" pitchFamily="18" charset="0"/>
              <a:cs typeface="Times New Roman" pitchFamily="18" charset="0"/>
            </a:endParaRPr>
          </a:p>
          <a:p>
            <a:pPr algn="just" eaLnBrk="0" fontAlgn="base" hangingPunct="0">
              <a:spcBef>
                <a:spcPct val="0"/>
              </a:spcBef>
              <a:spcAft>
                <a:spcPct val="0"/>
              </a:spcAft>
            </a:pPr>
            <a:r>
              <a:rPr lang="fr-BE" sz="1800" dirty="0" smtClean="0"/>
              <a:t>Dans la liste des groupes, cliquez sur le bouton « Demander Adhésion » du groupe privé que vous souhaitez rejoindre.</a:t>
            </a:r>
          </a:p>
          <a:p>
            <a:pPr algn="just" eaLnBrk="0" fontAlgn="base" hangingPunct="0">
              <a:spcBef>
                <a:spcPct val="0"/>
              </a:spcBef>
              <a:spcAft>
                <a:spcPct val="0"/>
              </a:spcAft>
            </a:pPr>
            <a:r>
              <a:rPr lang="fr-BE" sz="1800" dirty="0" smtClean="0"/>
              <a:t>Vous verrez le texte « </a:t>
            </a:r>
            <a:r>
              <a:rPr lang="fr-BE" sz="1800" dirty="0"/>
              <a:t> Demander Adhésion </a:t>
            </a:r>
            <a:r>
              <a:rPr lang="fr-BE" sz="1800" dirty="0" smtClean="0"/>
              <a:t> » devenir « Adhésion demandée ».</a:t>
            </a:r>
          </a:p>
          <a:p>
            <a:pPr algn="just" eaLnBrk="0" fontAlgn="base" hangingPunct="0">
              <a:spcBef>
                <a:spcPct val="0"/>
              </a:spcBef>
              <a:spcAft>
                <a:spcPct val="0"/>
              </a:spcAft>
            </a:pPr>
            <a:r>
              <a:rPr lang="fr-BE" sz="1800" dirty="0" smtClean="0"/>
              <a:t>Votre demande d’adhésion est envoyée à l’administrateur du groupe.</a:t>
            </a:r>
          </a:p>
          <a:p>
            <a:pPr marL="0" indent="0" algn="just" eaLnBrk="0" fontAlgn="base" hangingPunct="0">
              <a:spcBef>
                <a:spcPct val="0"/>
              </a:spcBef>
              <a:spcAft>
                <a:spcPct val="0"/>
              </a:spcAft>
              <a:buNone/>
            </a:pPr>
            <a:r>
              <a:rPr lang="fr-BE" sz="1800" i="1" dirty="0" smtClean="0"/>
              <a:t>Pour de plus amples informations sur les Groupes, voir le Manuel.</a:t>
            </a:r>
          </a:p>
          <a:p>
            <a:pPr algn="just" eaLnBrk="0" fontAlgn="base" hangingPunct="0">
              <a:spcBef>
                <a:spcPct val="0"/>
              </a:spcBef>
              <a:spcAft>
                <a:spcPct val="0"/>
              </a:spcAft>
            </a:pPr>
            <a:endParaRPr lang="en-US" sz="1800" dirty="0" smtClean="0">
              <a:solidFill>
                <a:srgbClr val="5A5A5A"/>
              </a:solidFill>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endParaRPr lang="en-US" sz="800" dirty="0" smtClean="0">
              <a:latin typeface="Arial" pitchFamily="34" charset="0"/>
              <a:cs typeface="Arial" pitchFamily="34" charset="0"/>
            </a:endParaRPr>
          </a:p>
          <a:p>
            <a:pPr marL="0" lvl="0" indent="0" algn="just" eaLnBrk="0" fontAlgn="base" hangingPunct="0">
              <a:spcBef>
                <a:spcPct val="0"/>
              </a:spcBef>
              <a:spcAft>
                <a:spcPct val="0"/>
              </a:spcAft>
              <a:buNone/>
            </a:pPr>
            <a:endParaRPr lang="en-US" sz="2800" dirty="0">
              <a:latin typeface="Arial" pitchFamily="34" charset="0"/>
              <a:cs typeface="Arial" pitchFamily="34" charset="0"/>
            </a:endParaRPr>
          </a:p>
        </p:txBody>
      </p:sp>
      <p:pic>
        <p:nvPicPr>
          <p:cNvPr id="1025" name="Picture 162" descr="Description: Click on image to enlar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363424"/>
            <a:ext cx="2801888" cy="12538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3691" t="20922" r="31073" b="13683"/>
          <a:stretch/>
        </p:blipFill>
        <p:spPr bwMode="auto">
          <a:xfrm>
            <a:off x="496626" y="1598220"/>
            <a:ext cx="4392488" cy="4028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630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print">
            <a:extLst>
              <a:ext uri="{28A0092B-C50C-407E-A947-70E740481C1C}">
                <a14:useLocalDpi xmlns:a14="http://schemas.microsoft.com/office/drawing/2010/main" val="0"/>
              </a:ext>
            </a:extLst>
          </a:blip>
          <a:srcRect l="7747" t="18978" r="34500" b="16907"/>
          <a:stretch/>
        </p:blipFill>
        <p:spPr bwMode="auto">
          <a:xfrm>
            <a:off x="1187624" y="815500"/>
            <a:ext cx="3045040" cy="5557421"/>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9144000" cy="706090"/>
          </a:xfrm>
        </p:spPr>
        <p:txBody>
          <a:bodyPr>
            <a:noAutofit/>
          </a:bodyPr>
          <a:lstStyle/>
          <a:p>
            <a:r>
              <a:rPr lang="fr-BE" sz="2800" b="1" cap="small" dirty="0" smtClean="0"/>
              <a:t>Mon Réseau Social  →  Personnel  → Envoyer invitations</a:t>
            </a:r>
            <a:endParaRPr lang="fr-BE" sz="2800" b="1" cap="small" dirty="0"/>
          </a:p>
        </p:txBody>
      </p:sp>
      <p:sp>
        <p:nvSpPr>
          <p:cNvPr id="3" name="Content Placeholder 2"/>
          <p:cNvSpPr>
            <a:spLocks noGrp="1"/>
          </p:cNvSpPr>
          <p:nvPr>
            <p:ph idx="1"/>
          </p:nvPr>
        </p:nvSpPr>
        <p:spPr>
          <a:xfrm>
            <a:off x="4572000" y="1598220"/>
            <a:ext cx="4114800" cy="1830780"/>
          </a:xfrm>
        </p:spPr>
        <p:txBody>
          <a:bodyPr>
            <a:normAutofit/>
          </a:bodyPr>
          <a:lstStyle/>
          <a:p>
            <a:pPr marL="0" indent="0" algn="just">
              <a:buNone/>
            </a:pPr>
            <a:r>
              <a:rPr lang="fr-BE" sz="1600" dirty="0" smtClean="0"/>
              <a:t>La plateforme SONET-BULL offre la possibilité aux utilisateurs connectés d’envoyer à des non-membres des invitations à s’inscrire.</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419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Forums</a:t>
            </a:r>
            <a:endParaRPr lang="fr-BE" sz="3200" b="1" cap="small" dirty="0"/>
          </a:p>
        </p:txBody>
      </p:sp>
      <p:sp>
        <p:nvSpPr>
          <p:cNvPr id="3" name="Content Placeholder 2"/>
          <p:cNvSpPr>
            <a:spLocks noGrp="1"/>
          </p:cNvSpPr>
          <p:nvPr>
            <p:ph idx="1"/>
          </p:nvPr>
        </p:nvSpPr>
        <p:spPr>
          <a:xfrm>
            <a:off x="5611926" y="1598220"/>
            <a:ext cx="3074874" cy="3630980"/>
          </a:xfrm>
        </p:spPr>
        <p:txBody>
          <a:bodyPr>
            <a:normAutofit fontScale="85000" lnSpcReduction="20000"/>
          </a:bodyPr>
          <a:lstStyle/>
          <a:p>
            <a:pPr marL="0" indent="0" algn="just">
              <a:buNone/>
            </a:pPr>
            <a:r>
              <a:rPr lang="fr-BE" sz="1600" dirty="0" smtClean="0"/>
              <a:t>Les utilisateurs ont la possibilité de faire partie des forums prédéfinis de la plateforme SONET-BULL en créant des Sujets. Un Forum permet aux utilisateurs de s’informer en choisissant un Groupe d’Apprenants spécifique auquel poser la question (p.ex. Enseignants, Parents, Directeurs, etc.). En discutant sur le Forum, les utilisateurs peuvent mettre en pratique le savoir acquis lors des formations, tant sur le plan théorique que via l’apprentissage par les pairs.</a:t>
            </a:r>
          </a:p>
          <a:p>
            <a:pPr marL="0" indent="0" algn="just">
              <a:buNone/>
            </a:pPr>
            <a:r>
              <a:rPr lang="fr-BE" sz="1600" dirty="0" smtClean="0"/>
              <a:t>Cet outil se trouvera dans une section dédiée de la plateforme intitulée « Forum ».</a:t>
            </a:r>
          </a:p>
          <a:p>
            <a:pPr marL="0" indent="0" algn="just">
              <a:buNone/>
            </a:pPr>
            <a:endParaRPr lang="fr-BE" sz="1600" i="1" dirty="0" smtClean="0"/>
          </a:p>
          <a:p>
            <a:pPr marL="0" indent="0" algn="just">
              <a:buNone/>
            </a:pPr>
            <a:r>
              <a:rPr lang="fr-BE" sz="1600" i="1" dirty="0"/>
              <a:t>Pour de plus amples </a:t>
            </a:r>
            <a:r>
              <a:rPr lang="fr-BE" sz="1600" i="1" dirty="0" smtClean="0"/>
              <a:t>informations </a:t>
            </a:r>
            <a:r>
              <a:rPr lang="fr-BE" sz="1600" i="1" dirty="0"/>
              <a:t>sur les </a:t>
            </a:r>
            <a:r>
              <a:rPr lang="fr-BE" sz="1600" i="1" dirty="0" smtClean="0"/>
              <a:t>forums, </a:t>
            </a:r>
            <a:r>
              <a:rPr lang="fr-BE" sz="1600" i="1" dirty="0"/>
              <a:t>voir le Manuel.</a:t>
            </a:r>
            <a:endParaRPr lang="fr-BE" sz="1600" i="1" dirty="0" smtClean="0"/>
          </a:p>
          <a:p>
            <a:pPr marL="0" indent="0" algn="just">
              <a:buNone/>
            </a:pPr>
            <a:endParaRPr lang="fr-BE"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21418" r="30815" b="17298"/>
          <a:stretch/>
        </p:blipFill>
        <p:spPr bwMode="auto">
          <a:xfrm>
            <a:off x="467544" y="1544218"/>
            <a:ext cx="5144382" cy="38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206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Wiki</a:t>
            </a:r>
            <a:r>
              <a:rPr lang="en-US" sz="3200" b="1" cap="small" dirty="0"/>
              <a:t/>
            </a:r>
            <a:br>
              <a:rPr lang="en-US" sz="3200" b="1" cap="small" dirty="0"/>
            </a:br>
            <a:endParaRPr lang="en-US" sz="3200" b="1" cap="small" dirty="0"/>
          </a:p>
        </p:txBody>
      </p:sp>
      <p:sp>
        <p:nvSpPr>
          <p:cNvPr id="3" name="Content Placeholder 2"/>
          <p:cNvSpPr>
            <a:spLocks noGrp="1"/>
          </p:cNvSpPr>
          <p:nvPr>
            <p:ph idx="1"/>
          </p:nvPr>
        </p:nvSpPr>
        <p:spPr>
          <a:xfrm>
            <a:off x="5869696" y="1598220"/>
            <a:ext cx="2817103" cy="3558972"/>
          </a:xfrm>
        </p:spPr>
        <p:txBody>
          <a:bodyPr>
            <a:normAutofit/>
          </a:bodyPr>
          <a:lstStyle/>
          <a:p>
            <a:pPr marL="0" indent="0" algn="just">
              <a:buNone/>
            </a:pPr>
            <a:r>
              <a:rPr lang="fr-BE" sz="1600" dirty="0" smtClean="0"/>
              <a:t>Les utilisateurs auront la possibilité de créer/télécharger des documents pour décrire des termes liés au harcèlement, etc.</a:t>
            </a:r>
            <a:endParaRPr lang="fr-BE"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4477" t="18230" r="31529" b="27676"/>
          <a:stretch/>
        </p:blipFill>
        <p:spPr bwMode="auto">
          <a:xfrm>
            <a:off x="611560" y="1268760"/>
            <a:ext cx="5258137"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4997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smtClean="0"/>
              <a:t/>
            </a:r>
            <a:br>
              <a:rPr lang="en-US" sz="3200" b="1" cap="small" dirty="0" smtClean="0"/>
            </a:br>
            <a:r>
              <a:rPr lang="fr-BE" sz="3200" b="1" cap="small" dirty="0" smtClean="0"/>
              <a:t>Référentiel</a:t>
            </a:r>
            <a:r>
              <a:rPr lang="en-US" sz="3200" b="1" cap="small" dirty="0"/>
              <a:t/>
            </a:r>
            <a:br>
              <a:rPr lang="en-US" sz="3200" b="1" cap="small" dirty="0"/>
            </a:br>
            <a:r>
              <a:rPr lang="en-US" sz="3200" b="1" cap="small" dirty="0"/>
              <a:t/>
            </a:r>
            <a:br>
              <a:rPr lang="en-US" sz="3200" b="1" cap="small" dirty="0"/>
            </a:br>
            <a:endParaRPr lang="en-US" sz="3200" b="1" cap="small" dirty="0"/>
          </a:p>
        </p:txBody>
      </p:sp>
      <p:sp>
        <p:nvSpPr>
          <p:cNvPr id="3" name="Content Placeholder 2"/>
          <p:cNvSpPr>
            <a:spLocks noGrp="1"/>
          </p:cNvSpPr>
          <p:nvPr>
            <p:ph idx="1"/>
          </p:nvPr>
        </p:nvSpPr>
        <p:spPr>
          <a:xfrm>
            <a:off x="6321364" y="1598220"/>
            <a:ext cx="2365435" cy="3558972"/>
          </a:xfrm>
        </p:spPr>
        <p:txBody>
          <a:bodyPr>
            <a:normAutofit/>
          </a:bodyPr>
          <a:lstStyle/>
          <a:p>
            <a:pPr marL="0" indent="0" algn="just">
              <a:buNone/>
            </a:pPr>
            <a:r>
              <a:rPr lang="fr-BE" sz="1600" dirty="0" smtClean="0"/>
              <a:t>Le référentiel sert à visualiser et gérer les fichiers. Tous les fichiers en ligne seront rassemblés en une page intitulée « Référentiel ». Ces fichiers auront des tags correspondants et appartiendront à certaines Catégories.</a:t>
            </a:r>
            <a:endParaRPr lang="fr-BE"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4724" t="18319" r="32322" b="43401"/>
          <a:stretch/>
        </p:blipFill>
        <p:spPr bwMode="auto">
          <a:xfrm>
            <a:off x="251520" y="1340768"/>
            <a:ext cx="6069844" cy="35268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9474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Études de cas (1/2)</a:t>
            </a:r>
            <a:endParaRPr lang="fr-BE" sz="3200" b="1" cap="small" dirty="0"/>
          </a:p>
        </p:txBody>
      </p:sp>
      <p:sp>
        <p:nvSpPr>
          <p:cNvPr id="3" name="Content Placeholder 2"/>
          <p:cNvSpPr>
            <a:spLocks noGrp="1"/>
          </p:cNvSpPr>
          <p:nvPr>
            <p:ph idx="1"/>
          </p:nvPr>
        </p:nvSpPr>
        <p:spPr>
          <a:xfrm>
            <a:off x="611560" y="1598220"/>
            <a:ext cx="8075239" cy="3558972"/>
          </a:xfrm>
        </p:spPr>
        <p:txBody>
          <a:bodyPr>
            <a:normAutofit fontScale="92500" lnSpcReduction="20000"/>
          </a:bodyPr>
          <a:lstStyle/>
          <a:p>
            <a:pPr marL="0" indent="0">
              <a:buNone/>
            </a:pPr>
            <a:r>
              <a:rPr lang="fr-BE" sz="1600" dirty="0" smtClean="0"/>
              <a:t>Les Études de Cas sont l’exemple parfait du type de savoir/apprentissage que le projet aborde. Il est important que chaque utilisateur principal/final sache comment rapporter un cas et comment raconter </a:t>
            </a:r>
            <a:r>
              <a:rPr lang="fr-BE" sz="1600" dirty="0"/>
              <a:t>l’histoire aux </a:t>
            </a:r>
            <a:r>
              <a:rPr lang="fr-BE" sz="1600" dirty="0" smtClean="0"/>
              <a:t>autres de </a:t>
            </a:r>
            <a:r>
              <a:rPr lang="fr-BE" sz="1600" dirty="0"/>
              <a:t>façon significative.  </a:t>
            </a:r>
            <a:endParaRPr lang="fr-BE" sz="1600" dirty="0" smtClean="0"/>
          </a:p>
          <a:p>
            <a:pPr marL="0" indent="0">
              <a:buNone/>
            </a:pPr>
            <a:endParaRPr lang="fr-BE" sz="1600" dirty="0" smtClean="0"/>
          </a:p>
          <a:p>
            <a:pPr marL="0" indent="0">
              <a:buNone/>
            </a:pPr>
            <a:r>
              <a:rPr lang="fr-BE" sz="1600" dirty="0" smtClean="0"/>
              <a:t>La personne qui rapporte le cas peut être un des acteurs (enseignant, parent, directeur) ou un membre de la communauté scolaire au sens large. La narration de cas devrait se conformer à l’éthique en la matière sans révéler le nom des enfants ou l’adresse de l’école. Comme élément distinctif, on utilise la catégorisation des lieux (École, Chemin de l’école, Maison, Autres lieux). </a:t>
            </a:r>
          </a:p>
          <a:p>
            <a:pPr marL="0" indent="0">
              <a:buNone/>
            </a:pPr>
            <a:endParaRPr lang="fr-BE" sz="1600" dirty="0" smtClean="0"/>
          </a:p>
          <a:p>
            <a:pPr marL="0" indent="0">
              <a:buNone/>
            </a:pPr>
            <a:r>
              <a:rPr lang="fr-BE" sz="1600" dirty="0" smtClean="0"/>
              <a:t>Les études de cas seront intégrées à l’aide d’un formulaire aux champs prédéfinis. Ce formulaire se trouvera dans une section de la plateforme intitulée « Études de cas ». Dans cette section, des études de cas (collectées lors de l’activité O1) seront déjà publiées pour servir d’exemples. L’auteur/ utilisateur pourra créer sa propre étude de cas en remplissant les champs prédéfinis. </a:t>
            </a:r>
          </a:p>
          <a:p>
            <a:pPr marL="0" indent="0">
              <a:buNone/>
            </a:pPr>
            <a:r>
              <a:rPr lang="fr-BE" sz="1600" dirty="0" smtClean="0"/>
              <a:t> </a:t>
            </a:r>
          </a:p>
          <a:p>
            <a:pPr marL="0" indent="0">
              <a:buNone/>
            </a:pPr>
            <a:r>
              <a:rPr lang="fr-BE" sz="1600" dirty="0" smtClean="0"/>
              <a:t>Enfin, l’utilisateur pourra poser des questions aux futurs lecteurs/commentateurs (p.ex. « Comment pensez-vous que le directeur aurait dû réagir ? »). Voir le formulaire « Étude de Cas » ci-dessous :</a:t>
            </a:r>
            <a:endParaRPr lang="fr-BE"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70381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Étude de cas(2/2)</a:t>
            </a:r>
            <a:endParaRPr lang="fr-BE"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15247" t="6335" r="17515" b="68395"/>
          <a:stretch/>
        </p:blipFill>
        <p:spPr bwMode="auto">
          <a:xfrm>
            <a:off x="2090504" y="1003669"/>
            <a:ext cx="4962992" cy="55658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5006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
            </a:r>
            <a:br>
              <a:rPr lang="fr-BE" sz="3200" b="1" cap="small" dirty="0" smtClean="0"/>
            </a:br>
            <a:r>
              <a:rPr lang="fr-BE" sz="3200" b="1" cap="small" dirty="0" smtClean="0"/>
              <a:t/>
            </a:r>
            <a:br>
              <a:rPr lang="fr-BE" sz="3200" b="1" cap="small" dirty="0" smtClean="0"/>
            </a:br>
            <a:r>
              <a:rPr lang="fr-BE" sz="3200" b="1" cap="small" dirty="0" smtClean="0"/>
              <a:t/>
            </a:r>
            <a:br>
              <a:rPr lang="fr-BE" sz="3200" b="1" cap="small" dirty="0" smtClean="0"/>
            </a:br>
            <a:r>
              <a:rPr lang="fr-BE" sz="3200" b="1" cap="small" dirty="0" smtClean="0"/>
              <a:t>Épisode de harcèlement (1/2)</a:t>
            </a:r>
            <a:br>
              <a:rPr lang="fr-BE" sz="3200" b="1" cap="small" dirty="0" smtClean="0"/>
            </a:br>
            <a:r>
              <a:rPr lang="fr-BE" sz="3200" b="1" cap="small" dirty="0" smtClean="0"/>
              <a:t/>
            </a:r>
            <a:br>
              <a:rPr lang="fr-BE" sz="3200" b="1" cap="small" dirty="0" smtClean="0"/>
            </a:br>
            <a:r>
              <a:rPr lang="fr-BE" sz="3200" b="1" cap="small" dirty="0" smtClean="0"/>
              <a:t/>
            </a:r>
            <a:br>
              <a:rPr lang="fr-BE" sz="3200" b="1" cap="small" dirty="0" smtClean="0"/>
            </a:br>
            <a:endParaRPr lang="fr-BE" sz="3200" b="1" cap="small" dirty="0"/>
          </a:p>
        </p:txBody>
      </p:sp>
      <p:sp>
        <p:nvSpPr>
          <p:cNvPr id="3" name="Content Placeholder 2"/>
          <p:cNvSpPr>
            <a:spLocks noGrp="1"/>
          </p:cNvSpPr>
          <p:nvPr>
            <p:ph idx="1"/>
          </p:nvPr>
        </p:nvSpPr>
        <p:spPr>
          <a:xfrm>
            <a:off x="611560" y="1598220"/>
            <a:ext cx="8075239" cy="3558972"/>
          </a:xfrm>
        </p:spPr>
        <p:txBody>
          <a:bodyPr>
            <a:normAutofit/>
          </a:bodyPr>
          <a:lstStyle/>
          <a:p>
            <a:pPr marL="0" indent="0" algn="just">
              <a:buNone/>
            </a:pPr>
            <a:r>
              <a:rPr lang="fr-BE" sz="1600" dirty="0" smtClean="0"/>
              <a:t>De nombreux enseignants / parents sont témoins d’épisodes de harcèlement au quotidien, dans lesquels ils ne savent comment intervenir. Avec ce type d’Objet d’Apprentissage, l’utilisateur décrit un épisode de harcèlement à d’autres. L’épisode peut être réel ou hypothétique. L’objectif de cette courte description est de partager ou de mettre en évidence les techniques les plus adaptées pour traiter le harcèlement.  </a:t>
            </a:r>
          </a:p>
          <a:p>
            <a:pPr marL="0" indent="0" algn="just">
              <a:buNone/>
            </a:pPr>
            <a:endParaRPr lang="fr-BE" sz="1600" dirty="0" smtClean="0"/>
          </a:p>
          <a:p>
            <a:pPr marL="0" indent="0" algn="just">
              <a:buNone/>
            </a:pPr>
            <a:r>
              <a:rPr lang="fr-BE" sz="1600" dirty="0" smtClean="0"/>
              <a:t>Les épisodes de harcèlement seront intégrés à l’aide d’un formulaire aux champs prédéfinis. Ce formulaire se trouvera dans une section de la plateforme intitulée « Épisodes de Harcèlement ». Le formulaire sera </a:t>
            </a:r>
            <a:r>
              <a:rPr lang="fr-BE" sz="1600" dirty="0" smtClean="0"/>
              <a:t>plus </a:t>
            </a:r>
            <a:r>
              <a:rPr lang="fr-BE" sz="1600" dirty="0" smtClean="0"/>
              <a:t>court et plus simple que celui des études de cas.</a:t>
            </a:r>
          </a:p>
          <a:p>
            <a:pPr marL="0" indent="0" algn="just">
              <a:buNone/>
            </a:pPr>
            <a:endParaRPr lang="fr-BE" sz="1600" dirty="0" smtClean="0"/>
          </a:p>
          <a:p>
            <a:pPr marL="0" indent="0" algn="just">
              <a:buNone/>
            </a:pPr>
            <a:r>
              <a:rPr lang="fr-BE" sz="1600" dirty="0" smtClean="0"/>
              <a:t>Voir le formulaire « Épisode de Harcèlement » ci-dessous :</a:t>
            </a:r>
            <a:endParaRPr lang="fr-BE"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8768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fr-BE" dirty="0" smtClean="0"/>
              <a:t>Contenus </a:t>
            </a:r>
            <a:endParaRPr lang="fr-BE" dirty="0"/>
          </a:p>
        </p:txBody>
      </p:sp>
      <p:sp>
        <p:nvSpPr>
          <p:cNvPr id="3" name="Content Placeholder 2"/>
          <p:cNvSpPr>
            <a:spLocks noGrp="1"/>
          </p:cNvSpPr>
          <p:nvPr>
            <p:ph idx="1"/>
          </p:nvPr>
        </p:nvSpPr>
        <p:spPr>
          <a:xfrm>
            <a:off x="457200" y="980728"/>
            <a:ext cx="8229600" cy="5616624"/>
          </a:xfrm>
        </p:spPr>
        <p:txBody>
          <a:bodyPr>
            <a:normAutofit fontScale="92500" lnSpcReduction="10000"/>
          </a:bodyPr>
          <a:lstStyle/>
          <a:p>
            <a:pPr marL="0" indent="0">
              <a:lnSpc>
                <a:spcPct val="120000"/>
              </a:lnSpc>
              <a:buNone/>
            </a:pPr>
            <a:r>
              <a:rPr lang="fr-BE" sz="2100" b="1" dirty="0" smtClean="0"/>
              <a:t>1. Introduction </a:t>
            </a:r>
          </a:p>
          <a:p>
            <a:pPr marL="0" indent="0">
              <a:lnSpc>
                <a:spcPct val="120000"/>
              </a:lnSpc>
              <a:buNone/>
            </a:pPr>
            <a:r>
              <a:rPr lang="fr-BE" sz="2100" b="1" dirty="0" smtClean="0"/>
              <a:t>2. Plateforme SONET-BULL</a:t>
            </a:r>
          </a:p>
          <a:p>
            <a:pPr marL="0" indent="0">
              <a:lnSpc>
                <a:spcPct val="120000"/>
              </a:lnSpc>
              <a:buNone/>
            </a:pPr>
            <a:r>
              <a:rPr lang="fr-BE" sz="2000" dirty="0" smtClean="0"/>
              <a:t>Membres</a:t>
            </a:r>
          </a:p>
          <a:p>
            <a:pPr marL="0" indent="0">
              <a:lnSpc>
                <a:spcPct val="120000"/>
              </a:lnSpc>
              <a:buNone/>
            </a:pPr>
            <a:r>
              <a:rPr lang="fr-BE" sz="2000" dirty="0" smtClean="0"/>
              <a:t>Inscription</a:t>
            </a:r>
          </a:p>
          <a:p>
            <a:pPr marL="0" indent="0">
              <a:lnSpc>
                <a:spcPct val="120000"/>
              </a:lnSpc>
              <a:buNone/>
            </a:pPr>
            <a:r>
              <a:rPr lang="fr-BE" sz="2000" dirty="0" smtClean="0"/>
              <a:t>Connexion</a:t>
            </a:r>
          </a:p>
          <a:p>
            <a:pPr marL="0" indent="0">
              <a:lnSpc>
                <a:spcPct val="120000"/>
              </a:lnSpc>
              <a:buNone/>
            </a:pPr>
            <a:r>
              <a:rPr lang="fr-BE" sz="2000" dirty="0" smtClean="0"/>
              <a:t>Mon profil/mon compte</a:t>
            </a:r>
          </a:p>
          <a:p>
            <a:pPr marL="0" indent="0">
              <a:lnSpc>
                <a:spcPct val="120000"/>
              </a:lnSpc>
              <a:buNone/>
            </a:pPr>
            <a:r>
              <a:rPr lang="fr-BE" sz="2000" dirty="0" smtClean="0"/>
              <a:t>Mon réseau social</a:t>
            </a:r>
          </a:p>
          <a:p>
            <a:pPr marL="0" indent="0">
              <a:lnSpc>
                <a:spcPct val="120000"/>
              </a:lnSpc>
              <a:buNone/>
            </a:pPr>
            <a:r>
              <a:rPr lang="fr-BE" sz="2000" dirty="0" smtClean="0"/>
              <a:t>Groupes</a:t>
            </a:r>
          </a:p>
          <a:p>
            <a:pPr marL="0" indent="0">
              <a:lnSpc>
                <a:spcPct val="120000"/>
              </a:lnSpc>
              <a:buNone/>
            </a:pPr>
            <a:r>
              <a:rPr lang="fr-BE" sz="2000" dirty="0" smtClean="0"/>
              <a:t>Objets d’Apprentissage </a:t>
            </a:r>
            <a:r>
              <a:rPr lang="fr-BE" sz="2000" dirty="0" smtClean="0">
                <a:sym typeface="Wingdings" pitchFamily="2" charset="2"/>
              </a:rPr>
              <a:t>(</a:t>
            </a:r>
            <a:r>
              <a:rPr lang="fr-BE" sz="2000" dirty="0" smtClean="0"/>
              <a:t>Forum, Wiki, Référentiel, Étude de cas</a:t>
            </a:r>
            <a:r>
              <a:rPr lang="fr-BE" sz="2000" dirty="0"/>
              <a:t>, </a:t>
            </a:r>
            <a:r>
              <a:rPr lang="fr-BE" sz="2000" dirty="0" smtClean="0"/>
              <a:t>Épisode de harcèlement, Activité éducative, Enquête, Politique anti-harcèlement)</a:t>
            </a:r>
          </a:p>
          <a:p>
            <a:pPr marL="0" indent="0">
              <a:lnSpc>
                <a:spcPct val="120000"/>
              </a:lnSpc>
              <a:buNone/>
            </a:pPr>
            <a:r>
              <a:rPr lang="fr-BE" sz="2000" dirty="0" smtClean="0"/>
              <a:t>Parcourir les Objets d’Apprentissage</a:t>
            </a:r>
          </a:p>
          <a:p>
            <a:pPr marL="0" indent="0">
              <a:lnSpc>
                <a:spcPct val="120000"/>
              </a:lnSpc>
              <a:buNone/>
            </a:pPr>
            <a:r>
              <a:rPr lang="fr-BE" sz="2000" dirty="0" smtClean="0"/>
              <a:t>Mon tableau de bord</a:t>
            </a:r>
          </a:p>
          <a:p>
            <a:pPr marL="0" indent="0">
              <a:lnSpc>
                <a:spcPct val="120000"/>
              </a:lnSpc>
              <a:buNone/>
            </a:pPr>
            <a:r>
              <a:rPr lang="fr-BE" sz="2000" dirty="0" smtClean="0"/>
              <a:t>Tests</a:t>
            </a:r>
          </a:p>
          <a:p>
            <a:pPr marL="0" indent="0">
              <a:lnSpc>
                <a:spcPct val="120000"/>
              </a:lnSpc>
              <a:buNone/>
            </a:pPr>
            <a:r>
              <a:rPr lang="fr-BE" sz="2000" dirty="0" smtClean="0"/>
              <a:t>Confidentialité et anonymat des données</a:t>
            </a:r>
          </a:p>
          <a:p>
            <a:pPr marL="0" indent="0">
              <a:lnSpc>
                <a:spcPct val="170000"/>
              </a:lnSpc>
              <a:buNone/>
            </a:pPr>
            <a:endParaRPr lang="fr-BE" sz="1400" dirty="0" smtClean="0"/>
          </a:p>
          <a:p>
            <a:pPr marL="0" indent="0">
              <a:lnSpc>
                <a:spcPct val="170000"/>
              </a:lnSpc>
              <a:buNone/>
            </a:pPr>
            <a:endParaRPr lang="fr-BE" sz="1400" dirty="0" smtClean="0"/>
          </a:p>
          <a:p>
            <a:pPr marL="0" indent="0">
              <a:lnSpc>
                <a:spcPct val="170000"/>
              </a:lnSpc>
              <a:buNone/>
            </a:pPr>
            <a:endParaRPr lang="fr-BE" sz="1400" dirty="0" smtClean="0"/>
          </a:p>
          <a:p>
            <a:pPr marL="0" indent="0">
              <a:lnSpc>
                <a:spcPct val="170000"/>
              </a:lnSpc>
              <a:buNone/>
            </a:pPr>
            <a:endParaRPr lang="fr-BE" sz="1400" dirty="0" smtClean="0"/>
          </a:p>
          <a:p>
            <a:pPr marL="0" indent="0">
              <a:lnSpc>
                <a:spcPct val="170000"/>
              </a:lnSpc>
              <a:buNone/>
            </a:pPr>
            <a:endParaRPr lang="fr-BE" sz="1400" dirty="0" smtClean="0"/>
          </a:p>
          <a:p>
            <a:pPr marL="0" indent="0">
              <a:lnSpc>
                <a:spcPct val="170000"/>
              </a:lnSpc>
              <a:buNone/>
            </a:pPr>
            <a:endParaRPr lang="fr-BE" sz="1600" dirty="0" smtClean="0"/>
          </a:p>
          <a:p>
            <a:pPr marL="0" indent="0">
              <a:lnSpc>
                <a:spcPct val="170000"/>
              </a:lnSpc>
              <a:buNone/>
            </a:pPr>
            <a:endParaRPr lang="fr-BE" sz="1800" dirty="0" smtClean="0"/>
          </a:p>
          <a:p>
            <a:pPr marL="0" indent="0">
              <a:lnSpc>
                <a:spcPct val="170000"/>
              </a:lnSpc>
              <a:buNone/>
            </a:pPr>
            <a:endParaRPr lang="fr-BE" sz="1800" dirty="0" smtClean="0"/>
          </a:p>
          <a:p>
            <a:pPr marL="0" indent="0">
              <a:lnSpc>
                <a:spcPct val="170000"/>
              </a:lnSpc>
              <a:buNone/>
            </a:pPr>
            <a:endParaRPr lang="fr-BE" sz="1800" dirty="0" smtClean="0"/>
          </a:p>
          <a:p>
            <a:pPr marL="0" indent="0">
              <a:lnSpc>
                <a:spcPct val="170000"/>
              </a:lnSpc>
              <a:buNone/>
            </a:pPr>
            <a:endParaRPr lang="fr-BE" sz="1800" dirty="0" smtClean="0"/>
          </a:p>
          <a:p>
            <a:endParaRPr lang="fr-BE" sz="1800" dirty="0"/>
          </a:p>
        </p:txBody>
      </p:sp>
    </p:spTree>
    <p:extLst>
      <p:ext uri="{BB962C8B-B14F-4D97-AF65-F5344CB8AC3E}">
        <p14:creationId xmlns:p14="http://schemas.microsoft.com/office/powerpoint/2010/main" val="2580858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Épisode de harcèlement  </a:t>
            </a:r>
            <a:r>
              <a:rPr lang="en-US" sz="3200" b="1" cap="small" dirty="0" smtClean="0"/>
              <a:t>(2/2)</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6570" t="16729" r="15347" b="11530"/>
          <a:stretch/>
        </p:blipFill>
        <p:spPr bwMode="auto">
          <a:xfrm>
            <a:off x="2281325" y="850834"/>
            <a:ext cx="4559656" cy="54735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6133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Activité éducative</a:t>
            </a:r>
            <a:endParaRPr lang="fr-BE" sz="3200" b="1" cap="small" dirty="0"/>
          </a:p>
        </p:txBody>
      </p:sp>
      <p:sp>
        <p:nvSpPr>
          <p:cNvPr id="3" name="Content Placeholder 2"/>
          <p:cNvSpPr>
            <a:spLocks noGrp="1"/>
          </p:cNvSpPr>
          <p:nvPr>
            <p:ph idx="1"/>
          </p:nvPr>
        </p:nvSpPr>
        <p:spPr>
          <a:xfrm>
            <a:off x="611560" y="1598220"/>
            <a:ext cx="8075239" cy="4495076"/>
          </a:xfrm>
        </p:spPr>
        <p:txBody>
          <a:bodyPr>
            <a:normAutofit fontScale="92500"/>
          </a:bodyPr>
          <a:lstStyle/>
          <a:p>
            <a:pPr marL="0" indent="0">
              <a:buNone/>
            </a:pPr>
            <a:r>
              <a:rPr lang="fr-BE" sz="1600" dirty="0" smtClean="0"/>
              <a:t>Reflète la compréhension et l’approfondissement </a:t>
            </a:r>
            <a:r>
              <a:rPr lang="fr-BE" sz="1600" dirty="0" smtClean="0"/>
              <a:t>d’une matière </a:t>
            </a:r>
            <a:r>
              <a:rPr lang="fr-BE" sz="1600" dirty="0" smtClean="0"/>
              <a:t>théorique tout en démontrant les compétences </a:t>
            </a:r>
            <a:r>
              <a:rPr lang="fr-BE" sz="1600" dirty="0"/>
              <a:t>de </a:t>
            </a:r>
            <a:r>
              <a:rPr lang="fr-BE" sz="1600" dirty="0" smtClean="0"/>
              <a:t>l’utilisateur pour transmettre ce savoir à d’autres et en particulier aux élèves. </a:t>
            </a:r>
          </a:p>
          <a:p>
            <a:pPr marL="0" indent="0">
              <a:buNone/>
            </a:pPr>
            <a:r>
              <a:rPr lang="fr-BE" sz="1600" dirty="0" smtClean="0"/>
              <a:t>L’activité éducative se réfère surtout aux utilisateurs qui sont des enseignants, directeurs, etc. et qui voudraient préparer et effectuer une activité en classe et en évaluer les résultats. </a:t>
            </a:r>
          </a:p>
          <a:p>
            <a:pPr marL="0" indent="0">
              <a:buNone/>
            </a:pPr>
            <a:endParaRPr lang="fr-BE" sz="1600" dirty="0" smtClean="0"/>
          </a:p>
          <a:p>
            <a:pPr marL="0" indent="0">
              <a:buNone/>
            </a:pPr>
            <a:r>
              <a:rPr lang="fr-BE" sz="1600" dirty="0" smtClean="0"/>
              <a:t>L’activité vise à donner des cours en classe sur le harcèlement (ce que c’est, comment s’en protéger, ce que les autres veulent faire pour vous), mais pas seulement selon une méthode </a:t>
            </a:r>
            <a:r>
              <a:rPr lang="fr-BE" sz="1600" dirty="0"/>
              <a:t>d’enseignement traditionnelle. </a:t>
            </a:r>
            <a:r>
              <a:rPr lang="fr-BE" sz="1600" dirty="0" smtClean="0"/>
              <a:t>L’activité vise à susciter la créativité des enseignants et à explorer les méthodes didactiques faisant appel à divers outils (tels que des films, livres, jeux de rôles, etc.). </a:t>
            </a:r>
          </a:p>
          <a:p>
            <a:pPr marL="0" indent="0">
              <a:buNone/>
            </a:pPr>
            <a:endParaRPr lang="fr-BE" sz="1600" dirty="0" smtClean="0"/>
          </a:p>
          <a:p>
            <a:pPr marL="0" indent="0">
              <a:buNone/>
            </a:pPr>
            <a:r>
              <a:rPr lang="fr-BE" sz="1600" dirty="0" smtClean="0"/>
              <a:t>Les activités éducatives seront intégrées </a:t>
            </a:r>
            <a:r>
              <a:rPr lang="fr-BE" sz="1600" dirty="0" smtClean="0"/>
              <a:t>dans la plateforme à </a:t>
            </a:r>
            <a:r>
              <a:rPr lang="fr-BE" sz="1600" dirty="0" smtClean="0"/>
              <a:t>l’aide d’un formulaire aux champs prédéfinis</a:t>
            </a:r>
            <a:r>
              <a:rPr lang="fr-BE" sz="1600" dirty="0"/>
              <a:t>. Ce formulaire se trouvera dans une section </a:t>
            </a:r>
            <a:r>
              <a:rPr lang="fr-BE" sz="1600" dirty="0" smtClean="0"/>
              <a:t>de </a:t>
            </a:r>
            <a:r>
              <a:rPr lang="fr-BE" sz="1600" dirty="0"/>
              <a:t>la plateforme intitulée </a:t>
            </a:r>
            <a:r>
              <a:rPr lang="fr-BE" sz="1600" dirty="0" smtClean="0"/>
              <a:t>« Activité éducative ». </a:t>
            </a:r>
          </a:p>
          <a:p>
            <a:pPr marL="0" indent="0">
              <a:buNone/>
            </a:pPr>
            <a:endParaRPr lang="fr-BE" sz="1600" dirty="0" smtClean="0"/>
          </a:p>
          <a:p>
            <a:pPr marL="0" indent="0">
              <a:buNone/>
            </a:pPr>
            <a:r>
              <a:rPr lang="fr-BE" sz="1600" dirty="0" smtClean="0"/>
              <a:t>Au terme de l’activité, les enseignants devraient évaluer leurs découvertes et présenter les résultats à leurs pairs, après quoi d’autres utilisateurs évalueront l’activité et proposeront un feedback à l’auteur.</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682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Enquête</a:t>
            </a:r>
            <a:endParaRPr lang="fr-BE" sz="3200" b="1" cap="small" dirty="0"/>
          </a:p>
        </p:txBody>
      </p:sp>
      <p:sp>
        <p:nvSpPr>
          <p:cNvPr id="3" name="Content Placeholder 2"/>
          <p:cNvSpPr>
            <a:spLocks noGrp="1"/>
          </p:cNvSpPr>
          <p:nvPr>
            <p:ph idx="1"/>
          </p:nvPr>
        </p:nvSpPr>
        <p:spPr>
          <a:xfrm>
            <a:off x="683568" y="1598220"/>
            <a:ext cx="7848871" cy="3558972"/>
          </a:xfrm>
        </p:spPr>
        <p:txBody>
          <a:bodyPr>
            <a:normAutofit/>
          </a:bodyPr>
          <a:lstStyle/>
          <a:p>
            <a:pPr marL="0" indent="0">
              <a:buNone/>
            </a:pPr>
            <a:r>
              <a:rPr lang="fr-BE" sz="1600" dirty="0" smtClean="0"/>
              <a:t>Cet objet d’apprentissage sera </a:t>
            </a:r>
            <a:r>
              <a:rPr lang="fr-BE" sz="1600" dirty="0" smtClean="0"/>
              <a:t>implémenté </a:t>
            </a:r>
            <a:r>
              <a:rPr lang="fr-BE" sz="1600" dirty="0" smtClean="0"/>
              <a:t>au moyen de « Formulaires Google » modifiés et personnalisés de manière à servir les besoins de l’outil. Les utilisateurs pourront par exemple créer leurs propres questionnaires et les partager avec les autres utilisateurs.</a:t>
            </a:r>
          </a:p>
          <a:p>
            <a:pPr marL="0" indent="0">
              <a:buNone/>
            </a:pPr>
            <a:endParaRPr lang="fr-BE" sz="1600" dirty="0" smtClean="0"/>
          </a:p>
          <a:p>
            <a:pPr marL="0" indent="0">
              <a:buNone/>
            </a:pPr>
            <a:r>
              <a:rPr lang="fr-BE" sz="1600" dirty="0" smtClean="0"/>
              <a:t>De plus, si l’utilisateur veut travailler sur les résultats de l’enquête, il pourra mettre en ligne les résultats fournis par les « </a:t>
            </a:r>
            <a:r>
              <a:rPr lang="fr-BE" sz="1600" dirty="0"/>
              <a:t> Formulaires </a:t>
            </a:r>
            <a:r>
              <a:rPr lang="fr-BE" sz="1600" dirty="0" smtClean="0"/>
              <a:t>Google » (dans </a:t>
            </a:r>
            <a:r>
              <a:rPr lang="fr-BE" sz="1600" smtClean="0"/>
              <a:t>un </a:t>
            </a:r>
            <a:r>
              <a:rPr lang="fr-BE" sz="1600" smtClean="0"/>
              <a:t>graphique, </a:t>
            </a:r>
            <a:r>
              <a:rPr lang="fr-BE" sz="1600" dirty="0" smtClean="0"/>
              <a:t>etc</a:t>
            </a:r>
            <a:r>
              <a:rPr lang="fr-BE" sz="1600" dirty="0"/>
              <a:t>.</a:t>
            </a:r>
            <a:r>
              <a:rPr lang="fr-BE" sz="1600" dirty="0" smtClean="0"/>
              <a:t>) et créer un groupe spécifique pour discuter des résultats avec les autres utilisateurs de la plateforme. Les résultats de la discussion de groupe pourront aussi être exploités au travers du Blog (pour la publication des conclusions de la recherche)</a:t>
            </a:r>
          </a:p>
          <a:p>
            <a:pPr marL="0" indent="0" algn="just">
              <a:buNone/>
            </a:pPr>
            <a:endParaRPr lang="fr-BE" sz="1600" dirty="0" smtClean="0"/>
          </a:p>
          <a:p>
            <a:pPr marL="0" indent="0" algn="just">
              <a:buNone/>
            </a:pPr>
            <a:r>
              <a:rPr lang="fr-BE" sz="1600" dirty="0" smtClean="0"/>
              <a:t>« Formulaires Google »:  </a:t>
            </a:r>
            <a:r>
              <a:rPr lang="fr-BE" sz="1600" u="sng" dirty="0" smtClean="0">
                <a:hlinkClick r:id="rId2"/>
              </a:rPr>
              <a:t>https://www.google.com/forms/about/</a:t>
            </a:r>
            <a:r>
              <a:rPr lang="fr-BE" sz="1600" dirty="0" smtClean="0"/>
              <a:t> , </a:t>
            </a:r>
            <a:r>
              <a:rPr lang="fr-BE" sz="1600" u="sng" dirty="0" smtClean="0">
                <a:hlinkClick r:id="rId3"/>
              </a:rPr>
              <a:t>HELP</a:t>
            </a:r>
            <a:endParaRPr lang="fr-BE"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23770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Politique Anti-Harcèlement</a:t>
            </a:r>
            <a:r>
              <a:rPr lang="el-GR" sz="3200" b="1" cap="small" dirty="0" smtClean="0"/>
              <a:t/>
            </a:r>
            <a:br>
              <a:rPr lang="el-GR" sz="3200" b="1" cap="small" dirty="0" smtClean="0"/>
            </a:br>
            <a:endParaRPr lang="en-US" sz="3200" b="1" cap="small" dirty="0"/>
          </a:p>
        </p:txBody>
      </p:sp>
      <p:sp>
        <p:nvSpPr>
          <p:cNvPr id="3" name="Content Placeholder 2"/>
          <p:cNvSpPr>
            <a:spLocks noGrp="1"/>
          </p:cNvSpPr>
          <p:nvPr>
            <p:ph idx="1"/>
          </p:nvPr>
        </p:nvSpPr>
        <p:spPr>
          <a:xfrm>
            <a:off x="683568" y="1598220"/>
            <a:ext cx="7848871" cy="3558972"/>
          </a:xfrm>
        </p:spPr>
        <p:txBody>
          <a:bodyPr>
            <a:normAutofit/>
          </a:bodyPr>
          <a:lstStyle/>
          <a:p>
            <a:pPr marL="0" indent="0" algn="just">
              <a:buNone/>
            </a:pPr>
            <a:r>
              <a:rPr lang="fr-BE" sz="1600" dirty="0"/>
              <a:t>Ce formulaire se trouvera dans une section </a:t>
            </a:r>
            <a:r>
              <a:rPr lang="fr-BE" sz="1600" dirty="0" smtClean="0"/>
              <a:t>de </a:t>
            </a:r>
            <a:r>
              <a:rPr lang="fr-BE" sz="1600" dirty="0"/>
              <a:t>la plateforme </a:t>
            </a:r>
            <a:r>
              <a:rPr lang="fr-BE" sz="1600" dirty="0" smtClean="0"/>
              <a:t>intitulée « Politique Anti-Harcèlement ». Quelques exemples auront été préalablement mis en ligne dans cette section</a:t>
            </a:r>
            <a:r>
              <a:rPr lang="en-US" sz="1600" dirty="0" smtClean="0"/>
              <a:t>. </a:t>
            </a:r>
          </a:p>
          <a:p>
            <a:pPr marL="0" indent="0" algn="just">
              <a:buNone/>
            </a:pPr>
            <a:endParaRPr lang="el-GR" sz="1600" dirty="0" smtClean="0"/>
          </a:p>
          <a:p>
            <a:pPr marL="0" indent="0" algn="just">
              <a:buNone/>
            </a:pPr>
            <a:r>
              <a:rPr lang="fr-BE" sz="1600" dirty="0" smtClean="0"/>
              <a:t>L’utilisateur devra prendre ces exemples en considération avant de compléter le formulaire (les champs seront formulés sur base des exemples).</a:t>
            </a:r>
            <a:r>
              <a:rPr lang="en-US" sz="1600" dirty="0" smtClean="0"/>
              <a:t> </a:t>
            </a:r>
          </a:p>
          <a:p>
            <a:pPr marL="0" indent="0" algn="just">
              <a:buNone/>
            </a:pPr>
            <a:endParaRPr lang="el-GR" sz="1600" dirty="0" smtClean="0"/>
          </a:p>
          <a:p>
            <a:pPr marL="0" indent="0" algn="just">
              <a:buNone/>
            </a:pPr>
            <a:r>
              <a:rPr lang="fr-BE" sz="1600" dirty="0" smtClean="0"/>
              <a:t>Dans une seconde étape, si on le souhaite, et cela peut constituer un autre objet d’apprentissage, les résultats d’enquêtes pourraient être rassemblés par les apprenants pour développer une activité à l’échelle de la communauté et un travail de </a:t>
            </a:r>
            <a:r>
              <a:rPr lang="fr-BE" sz="1600" dirty="0"/>
              <a:t>recherche plus vaste. </a:t>
            </a:r>
            <a:r>
              <a:rPr lang="fr-BE" sz="1600" dirty="0" smtClean="0"/>
              <a:t>Cette approche implique la participation d’un </a:t>
            </a:r>
            <a:r>
              <a:rPr lang="fr-BE" sz="1600" dirty="0" smtClean="0"/>
              <a:t>certain </a:t>
            </a:r>
            <a:r>
              <a:rPr lang="fr-BE" sz="1600" dirty="0" smtClean="0"/>
              <a:t>nombre d’apprenants pour comparer les résultats et mener un travail de recherche et d’observation à partir de là. </a:t>
            </a:r>
            <a:endParaRPr lang="fr-BE"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23770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Parcourir les Objets d’Apprentissage</a:t>
            </a:r>
            <a:endParaRPr lang="fr-BE" sz="3200" b="1" cap="small" dirty="0"/>
          </a:p>
        </p:txBody>
      </p:sp>
      <p:sp>
        <p:nvSpPr>
          <p:cNvPr id="3" name="Content Placeholder 2"/>
          <p:cNvSpPr>
            <a:spLocks noGrp="1"/>
          </p:cNvSpPr>
          <p:nvPr>
            <p:ph idx="1"/>
          </p:nvPr>
        </p:nvSpPr>
        <p:spPr>
          <a:xfrm>
            <a:off x="6444208" y="3933056"/>
            <a:ext cx="2016224" cy="1296144"/>
          </a:xfrm>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fr-BE" sz="1400" dirty="0" smtClean="0"/>
              <a:t>L’utilisateur aura la possibilité de parcourir les OA en ligne via certaines Catégories prédéfinies.</a:t>
            </a:r>
            <a:endParaRPr lang="fr-BE" sz="14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4292" t="19859" r="31578" b="33539"/>
          <a:stretch/>
        </p:blipFill>
        <p:spPr bwMode="auto">
          <a:xfrm>
            <a:off x="611560" y="1340768"/>
            <a:ext cx="5604396"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8565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Mon Tableau de Bord (1/2)</a:t>
            </a:r>
            <a:endParaRPr lang="fr-BE" sz="3200" b="1" cap="small" dirty="0"/>
          </a:p>
        </p:txBody>
      </p:sp>
      <p:sp>
        <p:nvSpPr>
          <p:cNvPr id="3" name="Content Placeholder 2"/>
          <p:cNvSpPr>
            <a:spLocks noGrp="1"/>
          </p:cNvSpPr>
          <p:nvPr>
            <p:ph idx="1"/>
          </p:nvPr>
        </p:nvSpPr>
        <p:spPr>
          <a:xfrm>
            <a:off x="1403648" y="3933056"/>
            <a:ext cx="6624736" cy="14401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lgn="just">
              <a:buNone/>
            </a:pPr>
            <a:r>
              <a:rPr lang="fr-BE" sz="1400" dirty="0" smtClean="0"/>
              <a:t>Il s’agit d’une section dédiée où chaque utilisateur peut voir ses OA mis en ligne (Épisodes de harcèlement, Études de Cas, Activités Éducatives) avec la possibilité de les modifier ou supprimer.</a:t>
            </a:r>
          </a:p>
          <a:p>
            <a:pPr marL="0" indent="0" algn="just">
              <a:buNone/>
            </a:pPr>
            <a:endParaRPr lang="fr-BE" sz="1400" dirty="0" smtClean="0"/>
          </a:p>
          <a:p>
            <a:pPr marL="0" indent="0" algn="just">
              <a:buNone/>
            </a:pPr>
            <a:r>
              <a:rPr lang="fr-BE" sz="1400" dirty="0" smtClean="0"/>
              <a:t>Ces options seront aussi accessibles </a:t>
            </a:r>
            <a:r>
              <a:rPr lang="fr-BE" sz="1400" dirty="0"/>
              <a:t>dès la Page </a:t>
            </a:r>
            <a:r>
              <a:rPr lang="fr-BE" sz="1400" dirty="0" smtClean="0"/>
              <a:t>d’Accueil qui offre une vue d’ensemble des OA, mais également via les fonctionnalités de navigation et de recherche :</a:t>
            </a:r>
          </a:p>
          <a:p>
            <a:pPr marL="0" indent="0" algn="just">
              <a:buNone/>
            </a:pPr>
            <a:endParaRPr lang="fr-BE" sz="14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17771" t="32154" r="17926" b="23692"/>
          <a:stretch/>
        </p:blipFill>
        <p:spPr bwMode="auto">
          <a:xfrm>
            <a:off x="1000086" y="794023"/>
            <a:ext cx="7143827" cy="2736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5056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a:t>Mon Tableau de </a:t>
            </a:r>
            <a:r>
              <a:rPr lang="fr-BE" sz="3200" b="1" cap="small" dirty="0" smtClean="0"/>
              <a:t>Bord </a:t>
            </a:r>
            <a:r>
              <a:rPr lang="en-US" sz="3200" b="1" cap="small" dirty="0" smtClean="0"/>
              <a:t>(2/2)</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14397" b="24035"/>
          <a:stretch/>
        </p:blipFill>
        <p:spPr bwMode="auto">
          <a:xfrm>
            <a:off x="1222600" y="921303"/>
            <a:ext cx="6698800" cy="5709103"/>
          </a:xfrm>
          <a:prstGeom prst="rect">
            <a:avLst/>
          </a:prstGeom>
          <a:ln>
            <a:noFill/>
          </a:ln>
          <a:extLst>
            <a:ext uri="{53640926-AAD7-44D8-BBD7-CCE9431645EC}">
              <a14:shadowObscured xmlns:a14="http://schemas.microsoft.com/office/drawing/2010/main"/>
            </a:ext>
          </a:extLst>
        </p:spPr>
      </p:pic>
      <p:sp>
        <p:nvSpPr>
          <p:cNvPr id="8" name="Oval 7"/>
          <p:cNvSpPr/>
          <p:nvPr/>
        </p:nvSpPr>
        <p:spPr>
          <a:xfrm>
            <a:off x="1331640" y="710689"/>
            <a:ext cx="1008112" cy="936104"/>
          </a:xfrm>
          <a:prstGeom prst="ellipse">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Arrow Connector 9"/>
          <p:cNvCxnSpPr/>
          <p:nvPr/>
        </p:nvCxnSpPr>
        <p:spPr>
          <a:xfrm flipV="1">
            <a:off x="1115616" y="1340768"/>
            <a:ext cx="504056" cy="64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9949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Tests</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043608" y="1268760"/>
            <a:ext cx="6840760" cy="2585323"/>
          </a:xfrm>
          <a:prstGeom prst="rect">
            <a:avLst/>
          </a:prstGeom>
          <a:noFill/>
        </p:spPr>
        <p:txBody>
          <a:bodyPr wrap="square" rtlCol="0">
            <a:spAutoFit/>
          </a:bodyPr>
          <a:lstStyle/>
          <a:p>
            <a:pPr algn="just"/>
            <a:r>
              <a:rPr lang="fr-BE" dirty="0" smtClean="0"/>
              <a:t>Les QUESTIONNAIRES D’ÉVALUATION suivants seront complétés par les utilisateurs après avoir fini d’étudier le matériel correspondant</a:t>
            </a:r>
            <a:r>
              <a:rPr lang="fr-BE" dirty="0"/>
              <a:t> </a:t>
            </a:r>
            <a:r>
              <a:rPr lang="fr-BE" dirty="0" smtClean="0"/>
              <a:t>; ils seront disponibles via la plateforme :</a:t>
            </a:r>
          </a:p>
          <a:p>
            <a:pPr algn="just"/>
            <a:endParaRPr lang="en-US" dirty="0"/>
          </a:p>
          <a:p>
            <a:pPr marL="285750" lvl="0" indent="-285750" algn="just">
              <a:buFont typeface="Arial" pitchFamily="34" charset="0"/>
              <a:buChar char="•"/>
            </a:pPr>
            <a:r>
              <a:rPr lang="fr-BE" dirty="0" smtClean="0"/>
              <a:t>Questions à Choix Multiples – Module Formateurs</a:t>
            </a:r>
          </a:p>
          <a:p>
            <a:pPr marL="285750" lvl="0" indent="-285750" algn="just">
              <a:buFont typeface="Arial" pitchFamily="34" charset="0"/>
              <a:buChar char="•"/>
            </a:pPr>
            <a:r>
              <a:rPr lang="fr-BE" dirty="0" smtClean="0"/>
              <a:t>Questions à Choix Multiples</a:t>
            </a:r>
            <a:r>
              <a:rPr lang="en-US" dirty="0" smtClean="0"/>
              <a:t> </a:t>
            </a:r>
            <a:r>
              <a:rPr lang="en-IE" dirty="0" smtClean="0"/>
              <a:t>–</a:t>
            </a:r>
            <a:r>
              <a:rPr lang="fr-BE" dirty="0" smtClean="0"/>
              <a:t>Module Universel</a:t>
            </a:r>
          </a:p>
          <a:p>
            <a:pPr algn="just"/>
            <a:r>
              <a:rPr lang="en-US" dirty="0"/>
              <a:t> </a:t>
            </a:r>
          </a:p>
          <a:p>
            <a:pPr algn="just"/>
            <a:r>
              <a:rPr lang="fr-BE" dirty="0" smtClean="0"/>
              <a:t>Après avoir passé le test, l’utilisateur pourra voir immédiatement les résultats et les recevoir par e-mail.</a:t>
            </a:r>
            <a:endParaRPr lang="fr-BE" dirty="0"/>
          </a:p>
        </p:txBody>
      </p:sp>
    </p:spTree>
    <p:extLst>
      <p:ext uri="{BB962C8B-B14F-4D97-AF65-F5344CB8AC3E}">
        <p14:creationId xmlns:p14="http://schemas.microsoft.com/office/powerpoint/2010/main" val="963391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r-BE" sz="3200" b="1" cap="small" dirty="0" smtClean="0"/>
              <a:t>Confidentialité &amp; Anonymat des données</a:t>
            </a:r>
            <a:endParaRPr lang="fr-BE"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043608" y="1268760"/>
            <a:ext cx="6840760" cy="3539430"/>
          </a:xfrm>
          <a:prstGeom prst="rect">
            <a:avLst/>
          </a:prstGeom>
          <a:noFill/>
        </p:spPr>
        <p:txBody>
          <a:bodyPr wrap="square" rtlCol="0">
            <a:spAutoFit/>
          </a:bodyPr>
          <a:lstStyle/>
          <a:p>
            <a:r>
              <a:rPr lang="fr-BE" dirty="0" smtClean="0"/>
              <a:t>Étant donné que le projet aborde le sujet sensible du harcèlement scolaire et exploite des situations réelles, la première règle est de préserver l’anonymat des personnes impliquées et en particulier des mineurs.</a:t>
            </a:r>
          </a:p>
          <a:p>
            <a:endParaRPr lang="el-GR" dirty="0" smtClean="0"/>
          </a:p>
          <a:p>
            <a:r>
              <a:rPr lang="fr-BE" sz="2200" b="1" i="1" dirty="0" smtClean="0"/>
              <a:t>Toutes les personnes mentionnées seront désignées par leurs initiales ou par un pseudonyme.</a:t>
            </a:r>
            <a:endParaRPr lang="fr-BE" sz="2200" dirty="0" smtClean="0"/>
          </a:p>
          <a:p>
            <a:r>
              <a:rPr lang="en-US" dirty="0" smtClean="0"/>
              <a:t> </a:t>
            </a:r>
            <a:endParaRPr lang="el-GR" dirty="0" smtClean="0"/>
          </a:p>
          <a:p>
            <a:r>
              <a:rPr lang="fr-BE" dirty="0" smtClean="0"/>
              <a:t>De plus, les règles de bonne conduite entre utilisateurs (répression des commentaires insultants, etc.) seront déterminées et incluses dans les Conditions d’utilisation qui régissent l’usage de la plateforme.</a:t>
            </a:r>
            <a:endParaRPr lang="el-GR" dirty="0" smtClean="0"/>
          </a:p>
          <a:p>
            <a:r>
              <a:rPr lang="en-US" dirty="0" smtClean="0"/>
              <a:t> </a:t>
            </a:r>
            <a:endParaRPr lang="el-GR" dirty="0"/>
          </a:p>
        </p:txBody>
      </p:sp>
    </p:spTree>
    <p:extLst>
      <p:ext uri="{BB962C8B-B14F-4D97-AF65-F5344CB8AC3E}">
        <p14:creationId xmlns:p14="http://schemas.microsoft.com/office/powerpoint/2010/main" val="96339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Introduction </a:t>
            </a:r>
            <a:endParaRPr lang="en-US" dirty="0"/>
          </a:p>
        </p:txBody>
      </p:sp>
      <p:sp>
        <p:nvSpPr>
          <p:cNvPr id="4" name="Content Placeholder 3"/>
          <p:cNvSpPr>
            <a:spLocks noGrp="1"/>
          </p:cNvSpPr>
          <p:nvPr>
            <p:ph idx="1"/>
          </p:nvPr>
        </p:nvSpPr>
        <p:spPr/>
        <p:txBody>
          <a:bodyPr>
            <a:normAutofit lnSpcReduction="10000"/>
          </a:bodyPr>
          <a:lstStyle/>
          <a:p>
            <a:pPr marL="0" indent="0" algn="just">
              <a:lnSpc>
                <a:spcPct val="150000"/>
              </a:lnSpc>
              <a:buNone/>
            </a:pPr>
            <a:r>
              <a:rPr lang="fr-BE" sz="1800" dirty="0" smtClean="0"/>
              <a:t>Le projet SONET-BULL vise à créer une plateforme qui permettra aux membres des communautés scolaires de se former et de former d’autres personnes à des méthodes</a:t>
            </a:r>
            <a:r>
              <a:rPr lang="fr-BE" sz="1800" dirty="0"/>
              <a:t> </a:t>
            </a:r>
            <a:r>
              <a:rPr lang="fr-BE" sz="1800" dirty="0" smtClean="0"/>
              <a:t>et stratégies pour contrer le harcèlement. Plus particulièrement, les utilisateurs auront accès à du matériel de formation accrédité et pourront créer des « objets d’apprentissage » ouverts aux commentaires, discussions et contributions des autres utilisateurs. </a:t>
            </a:r>
          </a:p>
          <a:p>
            <a:pPr marL="0" indent="0" algn="just">
              <a:lnSpc>
                <a:spcPct val="150000"/>
              </a:lnSpc>
              <a:buNone/>
            </a:pPr>
            <a:endParaRPr lang="en-US" sz="1600" dirty="0" smtClean="0"/>
          </a:p>
          <a:p>
            <a:pPr marL="0" indent="0" algn="just">
              <a:lnSpc>
                <a:spcPct val="150000"/>
              </a:lnSpc>
              <a:buNone/>
            </a:pPr>
            <a:endParaRPr lang="el-GR" sz="1600" dirty="0" smtClean="0"/>
          </a:p>
          <a:p>
            <a:pPr marL="0" indent="0" algn="just">
              <a:lnSpc>
                <a:spcPct val="150000"/>
              </a:lnSpc>
              <a:buNone/>
            </a:pPr>
            <a:r>
              <a:rPr lang="fr-BE" sz="1800" dirty="0" smtClean="0"/>
              <a:t>Pour réaliser les fonctions de cette plateforme, le projet combinera les approches pédagogiques modernes de l’e-learning et de </a:t>
            </a:r>
            <a:r>
              <a:rPr lang="fr-BE" sz="1800" b="1" dirty="0" smtClean="0"/>
              <a:t>l’apprentissage par les pairs</a:t>
            </a:r>
            <a:r>
              <a:rPr lang="fr-BE" sz="1800" dirty="0" smtClean="0"/>
              <a:t> qui sont également adaptées aux apprenants adultes. </a:t>
            </a:r>
            <a:endParaRPr lang="fr-BE" sz="1800" b="1" dirty="0"/>
          </a:p>
        </p:txBody>
      </p:sp>
      <p:sp>
        <p:nvSpPr>
          <p:cNvPr id="2" name="Slide Number Placeholder 1"/>
          <p:cNvSpPr>
            <a:spLocks noGrp="1"/>
          </p:cNvSpPr>
          <p:nvPr>
            <p:ph type="sldNum" sz="quarter" idx="12"/>
          </p:nvPr>
        </p:nvSpPr>
        <p:spPr/>
        <p:txBody>
          <a:bodyPr/>
          <a:lstStyle/>
          <a:p>
            <a:fld id="{F70DACD7-332A-44EA-827A-B60878E4E8DF}" type="slidenum">
              <a:rPr lang="el-GR" smtClean="0"/>
              <a:pPr/>
              <a:t>3</a:t>
            </a:fld>
            <a:endParaRPr lang="el-GR"/>
          </a:p>
        </p:txBody>
      </p:sp>
    </p:spTree>
    <p:extLst>
      <p:ext uri="{BB962C8B-B14F-4D97-AF65-F5344CB8AC3E}">
        <p14:creationId xmlns:p14="http://schemas.microsoft.com/office/powerpoint/2010/main" val="3159894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smtClean="0"/>
              <a:t>2. </a:t>
            </a:r>
            <a:r>
              <a:rPr lang="fr-BE" b="1" dirty="0" smtClean="0"/>
              <a:t>Plateforme </a:t>
            </a:r>
            <a:r>
              <a:rPr lang="en-US" b="1" dirty="0" smtClean="0"/>
              <a:t>SONET-BULL</a:t>
            </a:r>
            <a:endParaRPr lang="en-US" dirty="0"/>
          </a:p>
        </p:txBody>
      </p:sp>
    </p:spTree>
    <p:extLst>
      <p:ext uri="{BB962C8B-B14F-4D97-AF65-F5344CB8AC3E}">
        <p14:creationId xmlns:p14="http://schemas.microsoft.com/office/powerpoint/2010/main" val="211586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Une introduction à la plateforme SONET-BULL pour les membres</a:t>
            </a:r>
            <a:endParaRPr lang="fr-BE" dirty="0"/>
          </a:p>
        </p:txBody>
      </p:sp>
      <p:sp>
        <p:nvSpPr>
          <p:cNvPr id="3" name="Content Placeholder 2"/>
          <p:cNvSpPr>
            <a:spLocks noGrp="1"/>
          </p:cNvSpPr>
          <p:nvPr>
            <p:ph idx="1"/>
          </p:nvPr>
        </p:nvSpPr>
        <p:spPr>
          <a:xfrm>
            <a:off x="457200" y="1600201"/>
            <a:ext cx="8229600" cy="532656"/>
          </a:xfrm>
        </p:spPr>
        <p:txBody>
          <a:bodyPr>
            <a:normAutofit/>
          </a:bodyPr>
          <a:lstStyle/>
          <a:p>
            <a:pPr marL="0" indent="0" algn="just">
              <a:lnSpc>
                <a:spcPct val="150000"/>
              </a:lnSpc>
              <a:buNone/>
            </a:pPr>
            <a:r>
              <a:rPr lang="fr-BE" sz="1800" dirty="0" smtClean="0"/>
              <a:t>Page d’accueil</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79712" y="1628800"/>
            <a:ext cx="5274310" cy="4925060"/>
          </a:xfrm>
          <a:prstGeom prst="rect">
            <a:avLst/>
          </a:prstGeom>
        </p:spPr>
      </p:pic>
    </p:spTree>
    <p:extLst>
      <p:ext uri="{BB962C8B-B14F-4D97-AF65-F5344CB8AC3E}">
        <p14:creationId xmlns:p14="http://schemas.microsoft.com/office/powerpoint/2010/main" val="288127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28113"/>
            <a:ext cx="4618856" cy="4392488"/>
          </a:xfrm>
        </p:spPr>
        <p:txBody>
          <a:bodyPr>
            <a:normAutofit/>
          </a:bodyPr>
          <a:lstStyle/>
          <a:p>
            <a:pPr marL="0" indent="0" algn="just">
              <a:buNone/>
            </a:pPr>
            <a:r>
              <a:rPr lang="fr-BE" sz="1800" dirty="0" smtClean="0"/>
              <a:t>La page d’inscription contient le formulaire d’inscription que l’utilisateur complète pour utiliser la plateforme SONET-BULL. </a:t>
            </a:r>
            <a:r>
              <a:rPr lang="fr-BE" sz="1800" dirty="0"/>
              <a:t>Le formulaire d’inscription </a:t>
            </a:r>
            <a:r>
              <a:rPr lang="fr-BE" sz="1800" dirty="0" smtClean="0"/>
              <a:t>contient les champs suivants : prénom, nom, genre, école ou organisation, type de compte</a:t>
            </a:r>
            <a:r>
              <a:rPr lang="fr-BE" sz="1800" dirty="0"/>
              <a:t>, nom d’utilisateur, </a:t>
            </a:r>
            <a:r>
              <a:rPr lang="fr-BE" sz="1800" dirty="0" smtClean="0"/>
              <a:t>adresse e-mail, mot de passe (avec confirmation du mot de passe). </a:t>
            </a:r>
            <a:endParaRPr lang="fr-BE" sz="1800" dirty="0"/>
          </a:p>
        </p:txBody>
      </p:sp>
      <p:sp>
        <p:nvSpPr>
          <p:cNvPr id="4" name="Title 1"/>
          <p:cNvSpPr>
            <a:spLocks noGrp="1"/>
          </p:cNvSpPr>
          <p:nvPr>
            <p:ph type="title"/>
          </p:nvPr>
        </p:nvSpPr>
        <p:spPr>
          <a:xfrm>
            <a:off x="457200" y="274638"/>
            <a:ext cx="8229600" cy="1143000"/>
          </a:xfrm>
        </p:spPr>
        <p:txBody>
          <a:bodyPr/>
          <a:lstStyle/>
          <a:p>
            <a:r>
              <a:rPr lang="fr-BE" dirty="0" smtClean="0"/>
              <a:t>Inscription</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2798" t="22929" r="41003" b="17795"/>
          <a:stretch/>
        </p:blipFill>
        <p:spPr>
          <a:xfrm>
            <a:off x="5292080" y="1196753"/>
            <a:ext cx="2867490" cy="4855210"/>
          </a:xfrm>
          <a:prstGeom prst="rect">
            <a:avLst/>
          </a:prstGeom>
        </p:spPr>
      </p:pic>
    </p:spTree>
    <p:extLst>
      <p:ext uri="{BB962C8B-B14F-4D97-AF65-F5344CB8AC3E}">
        <p14:creationId xmlns:p14="http://schemas.microsoft.com/office/powerpoint/2010/main" val="266423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cap="small" dirty="0" smtClean="0"/>
              <a:t>Étapes pour l’inscription</a:t>
            </a:r>
            <a:endParaRPr lang="fr-BE" b="1" cap="small" dirty="0"/>
          </a:p>
        </p:txBody>
      </p:sp>
      <p:sp>
        <p:nvSpPr>
          <p:cNvPr id="3" name="Content Placeholder 2"/>
          <p:cNvSpPr>
            <a:spLocks noGrp="1"/>
          </p:cNvSpPr>
          <p:nvPr>
            <p:ph idx="1"/>
          </p:nvPr>
        </p:nvSpPr>
        <p:spPr/>
        <p:txBody>
          <a:bodyPr>
            <a:normAutofit lnSpcReduction="10000"/>
          </a:bodyPr>
          <a:lstStyle/>
          <a:p>
            <a:pPr lvl="0">
              <a:buFont typeface="+mj-lt"/>
              <a:buAutoNum type="arabicPeriod"/>
            </a:pPr>
            <a:r>
              <a:rPr lang="fr-BE" sz="1800" dirty="0" smtClean="0"/>
              <a:t>Cliquez sur « Inscription » sur la Page d’Accueil. </a:t>
            </a:r>
          </a:p>
          <a:p>
            <a:pPr lvl="0">
              <a:buFont typeface="+mj-lt"/>
              <a:buAutoNum type="arabicPeriod"/>
            </a:pPr>
            <a:r>
              <a:rPr lang="fr-BE" sz="1800" dirty="0" smtClean="0"/>
              <a:t>Complétez le formulaire. </a:t>
            </a:r>
          </a:p>
          <a:p>
            <a:pPr lvl="0">
              <a:buFont typeface="+mj-lt"/>
              <a:buAutoNum type="arabicPeriod"/>
            </a:pPr>
            <a:r>
              <a:rPr lang="fr-BE" sz="1800" dirty="0" smtClean="0"/>
              <a:t>Cliquez </a:t>
            </a:r>
            <a:r>
              <a:rPr lang="fr-BE" sz="1800" dirty="0"/>
              <a:t>sur « </a:t>
            </a:r>
            <a:r>
              <a:rPr lang="fr-BE" sz="1800" dirty="0" smtClean="0"/>
              <a:t>Inscription</a:t>
            </a:r>
            <a:r>
              <a:rPr lang="fr-BE" sz="1800" dirty="0"/>
              <a:t> </a:t>
            </a:r>
            <a:r>
              <a:rPr lang="fr-BE" sz="1800" dirty="0" smtClean="0"/>
              <a:t>» au bas du formulaire.</a:t>
            </a:r>
          </a:p>
          <a:p>
            <a:pPr lvl="0">
              <a:buFont typeface="+mj-lt"/>
              <a:buAutoNum type="arabicPeriod"/>
            </a:pPr>
            <a:r>
              <a:rPr lang="fr-BE" sz="1800" dirty="0" smtClean="0"/>
              <a:t>Vérifiez votre messagerie pour activer votre compte ! Vous avez créé votre compte avec succès. Pour commencer à utiliser la plateforme SONET-BULL, vous devrez activer votre compte via l’e-mail envoyé à votre adresse.</a:t>
            </a:r>
          </a:p>
          <a:p>
            <a:pPr lvl="0">
              <a:buFont typeface="+mj-lt"/>
              <a:buAutoNum type="arabicPeriod"/>
            </a:pPr>
            <a:r>
              <a:rPr lang="fr-BE" sz="1800" dirty="0" smtClean="0"/>
              <a:t>Attendez une minute si vous ne voyez pas l’e-mail pour activer votre compte. Si l’e-mail d’activation n’apparaît pas dans votre messagerie, vérifiez votre dossier « Spam ».</a:t>
            </a:r>
          </a:p>
          <a:p>
            <a:pPr lvl="0">
              <a:buFont typeface="+mj-lt"/>
              <a:buAutoNum type="arabicPeriod"/>
            </a:pPr>
            <a:r>
              <a:rPr lang="fr-BE" sz="1800" dirty="0" smtClean="0"/>
              <a:t>Cliquez sur le lien d’activation dans l’e-mail. Vous serez redirigé vers la page d’accueil du site.</a:t>
            </a:r>
          </a:p>
          <a:p>
            <a:pPr lvl="0">
              <a:buFont typeface="+mj-lt"/>
              <a:buAutoNum type="arabicPeriod"/>
            </a:pPr>
            <a:r>
              <a:rPr lang="fr-BE" sz="1800" dirty="0" smtClean="0"/>
              <a:t>Complétez les informations manquantes de votre profil si vous n’avez rempli que les champs « requis » lors de l’inscription, via la page « Mon Profil ». Ou bien commencez à explorer « Mon Réseau Social », les Groupes que vous pouvez rejoindre et bien d’autres choses.</a:t>
            </a:r>
            <a:endParaRPr lang="fr-BE" sz="1800" dirty="0"/>
          </a:p>
        </p:txBody>
      </p:sp>
    </p:spTree>
    <p:extLst>
      <p:ext uri="{BB962C8B-B14F-4D97-AF65-F5344CB8AC3E}">
        <p14:creationId xmlns:p14="http://schemas.microsoft.com/office/powerpoint/2010/main" val="385159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cap="small" dirty="0" smtClean="0"/>
              <a:t>Connexion</a:t>
            </a:r>
            <a:endParaRPr lang="fr-BE" b="1" cap="small" dirty="0"/>
          </a:p>
        </p:txBody>
      </p:sp>
      <p:sp>
        <p:nvSpPr>
          <p:cNvPr id="3" name="Content Placeholder 2"/>
          <p:cNvSpPr>
            <a:spLocks noGrp="1"/>
          </p:cNvSpPr>
          <p:nvPr>
            <p:ph idx="1"/>
          </p:nvPr>
        </p:nvSpPr>
        <p:spPr>
          <a:xfrm>
            <a:off x="4860032" y="1268760"/>
            <a:ext cx="3826768" cy="1805687"/>
          </a:xfrm>
        </p:spPr>
        <p:txBody>
          <a:bodyPr>
            <a:normAutofit fontScale="92500"/>
          </a:bodyPr>
          <a:lstStyle/>
          <a:p>
            <a:pPr marL="0" indent="0">
              <a:buNone/>
            </a:pPr>
            <a:r>
              <a:rPr lang="fr-BE" sz="1800" dirty="0" smtClean="0"/>
              <a:t>La page de connexion permet de se connecter à la </a:t>
            </a:r>
            <a:r>
              <a:rPr lang="fr-BE" sz="1800" dirty="0"/>
              <a:t>plateforme SONET-BULL via un formulaire de </a:t>
            </a:r>
            <a:r>
              <a:rPr lang="fr-BE" sz="1800" dirty="0" smtClean="0"/>
              <a:t>connexion. Celui-ci comprend les champs suivants : nom d’utilisateur ou e-mail et mot de passe, avec la possibilité d’en créer un nouveau. </a:t>
            </a:r>
            <a:endParaRPr lang="fr-BE" sz="18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23528" y="1196752"/>
            <a:ext cx="4429125" cy="3755390"/>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17391" r="36491" b="65007"/>
          <a:stretch/>
        </p:blipFill>
        <p:spPr bwMode="auto">
          <a:xfrm>
            <a:off x="5220072" y="3771131"/>
            <a:ext cx="3347720" cy="119507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1374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cap="small" dirty="0" smtClean="0"/>
              <a:t>Mon Profil/Mon compte</a:t>
            </a:r>
            <a:br>
              <a:rPr lang="fr-BE" b="1" cap="small" dirty="0" smtClean="0"/>
            </a:br>
            <a:endParaRPr lang="fr-BE" b="1" cap="small" dirty="0"/>
          </a:p>
        </p:txBody>
      </p:sp>
      <p:sp>
        <p:nvSpPr>
          <p:cNvPr id="3" name="Content Placeholder 2"/>
          <p:cNvSpPr>
            <a:spLocks noGrp="1"/>
          </p:cNvSpPr>
          <p:nvPr>
            <p:ph idx="1"/>
          </p:nvPr>
        </p:nvSpPr>
        <p:spPr>
          <a:xfrm>
            <a:off x="4860032" y="1628800"/>
            <a:ext cx="3826768" cy="1805687"/>
          </a:xfrm>
        </p:spPr>
        <p:txBody>
          <a:bodyPr>
            <a:normAutofit fontScale="92500" lnSpcReduction="20000"/>
          </a:bodyPr>
          <a:lstStyle/>
          <a:p>
            <a:pPr marL="0" indent="0">
              <a:buNone/>
            </a:pPr>
            <a:r>
              <a:rPr lang="fr-BE" sz="1800" dirty="0" smtClean="0"/>
              <a:t>La page « Mon Profil » affiche le profil de chaque utilisateur et reprend ses informations. </a:t>
            </a:r>
          </a:p>
          <a:p>
            <a:pPr marL="0" indent="0">
              <a:buNone/>
            </a:pPr>
            <a:endParaRPr lang="en-US" sz="1800" dirty="0"/>
          </a:p>
          <a:p>
            <a:pPr marL="0" indent="0">
              <a:buNone/>
            </a:pPr>
            <a:r>
              <a:rPr lang="fr-BE" sz="1800" dirty="0" smtClean="0"/>
              <a:t>« Mon compte » est une page séparée qui reprend les paramètres de compte de chaque utilisateur</a:t>
            </a:r>
            <a:r>
              <a:rPr lang="el-GR" sz="1800" dirty="0" smtClean="0"/>
              <a:t>.</a:t>
            </a:r>
            <a:endParaRPr lang="en-US" sz="1800"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3836" t="17974" r="35203" b="15194"/>
          <a:stretch/>
        </p:blipFill>
        <p:spPr bwMode="auto">
          <a:xfrm>
            <a:off x="467544" y="1268760"/>
            <a:ext cx="4334276" cy="480123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t="14581" r="40289" b="49849"/>
          <a:stretch/>
        </p:blipFill>
        <p:spPr bwMode="auto">
          <a:xfrm>
            <a:off x="5076056" y="3640032"/>
            <a:ext cx="3147695" cy="18237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531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1151</Words>
  <Application>Microsoft Office PowerPoint</Application>
  <PresentationFormat>Affichage à l'écran (4:3)</PresentationFormat>
  <Paragraphs>139</Paragraphs>
  <Slides>28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Bookman Old Style</vt:lpstr>
      <vt:lpstr>Calibri</vt:lpstr>
      <vt:lpstr>Cambria</vt:lpstr>
      <vt:lpstr>Times New Roman</vt:lpstr>
      <vt:lpstr>Wingdings</vt:lpstr>
      <vt:lpstr>Office Theme</vt:lpstr>
      <vt:lpstr>Présentation PowerPoint</vt:lpstr>
      <vt:lpstr>Contenus </vt:lpstr>
      <vt:lpstr>1. Introduction </vt:lpstr>
      <vt:lpstr>2. Plateforme SONET-BULL</vt:lpstr>
      <vt:lpstr>Une introduction à la plateforme SONET-BULL pour les membres</vt:lpstr>
      <vt:lpstr>Inscription</vt:lpstr>
      <vt:lpstr>Étapes pour l’inscription</vt:lpstr>
      <vt:lpstr>Connexion</vt:lpstr>
      <vt:lpstr>Mon Profil/Mon compte </vt:lpstr>
      <vt:lpstr>Mon réseau social</vt:lpstr>
      <vt:lpstr>Mon Réseau Social → Personnel</vt:lpstr>
      <vt:lpstr>Groupes</vt:lpstr>
      <vt:lpstr>Mon Réseau Social  →  Personnel  → Envoyer invitations</vt:lpstr>
      <vt:lpstr>Forums</vt:lpstr>
      <vt:lpstr>Wiki </vt:lpstr>
      <vt:lpstr> Référentiel  </vt:lpstr>
      <vt:lpstr>Études de cas (1/2)</vt:lpstr>
      <vt:lpstr>Étude de cas(2/2)</vt:lpstr>
      <vt:lpstr>   Épisode de harcèlement (1/2)   </vt:lpstr>
      <vt:lpstr>Épisode de harcèlement  (2/2)</vt:lpstr>
      <vt:lpstr>Activité éducative</vt:lpstr>
      <vt:lpstr>Enquête</vt:lpstr>
      <vt:lpstr>Politique Anti-Harcèlement </vt:lpstr>
      <vt:lpstr>Parcourir les Objets d’Apprentissage</vt:lpstr>
      <vt:lpstr>Mon Tableau de Bord (1/2)</vt:lpstr>
      <vt:lpstr>Mon Tableau de Bord (2/2)</vt:lpstr>
      <vt:lpstr>Tests</vt:lpstr>
      <vt:lpstr>Confidentialité &amp; Anonymat des données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BOBIRAS</dc:creator>
  <cp:lastModifiedBy>directrice</cp:lastModifiedBy>
  <cp:revision>112</cp:revision>
  <dcterms:created xsi:type="dcterms:W3CDTF">2015-07-16T08:22:36Z</dcterms:created>
  <dcterms:modified xsi:type="dcterms:W3CDTF">2015-09-25T13:46:51Z</dcterms:modified>
</cp:coreProperties>
</file>