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1"/>
  </p:notesMasterIdLst>
  <p:handoutMasterIdLst>
    <p:handoutMasterId r:id="rId52"/>
  </p:handoutMasterIdLst>
  <p:sldIdLst>
    <p:sldId id="349" r:id="rId2"/>
    <p:sldId id="304" r:id="rId3"/>
    <p:sldId id="275" r:id="rId4"/>
    <p:sldId id="300" r:id="rId5"/>
    <p:sldId id="303" r:id="rId6"/>
    <p:sldId id="306" r:id="rId7"/>
    <p:sldId id="305" r:id="rId8"/>
    <p:sldId id="307" r:id="rId9"/>
    <p:sldId id="308" r:id="rId10"/>
    <p:sldId id="310" r:id="rId11"/>
    <p:sldId id="311" r:id="rId12"/>
    <p:sldId id="312" r:id="rId13"/>
    <p:sldId id="309" r:id="rId14"/>
    <p:sldId id="295" r:id="rId15"/>
    <p:sldId id="314" r:id="rId16"/>
    <p:sldId id="316" r:id="rId17"/>
    <p:sldId id="317" r:id="rId18"/>
    <p:sldId id="318" r:id="rId19"/>
    <p:sldId id="315" r:id="rId20"/>
    <p:sldId id="341" r:id="rId21"/>
    <p:sldId id="342" r:id="rId22"/>
    <p:sldId id="343" r:id="rId23"/>
    <p:sldId id="297" r:id="rId24"/>
    <p:sldId id="320" r:id="rId25"/>
    <p:sldId id="319" r:id="rId26"/>
    <p:sldId id="321" r:id="rId27"/>
    <p:sldId id="279" r:id="rId28"/>
    <p:sldId id="324" r:id="rId29"/>
    <p:sldId id="325" r:id="rId30"/>
    <p:sldId id="327" r:id="rId31"/>
    <p:sldId id="326" r:id="rId32"/>
    <p:sldId id="328" r:id="rId33"/>
    <p:sldId id="323" r:id="rId34"/>
    <p:sldId id="344" r:id="rId35"/>
    <p:sldId id="345" r:id="rId36"/>
    <p:sldId id="347" r:id="rId37"/>
    <p:sldId id="348" r:id="rId38"/>
    <p:sldId id="346" r:id="rId39"/>
    <p:sldId id="329" r:id="rId40"/>
    <p:sldId id="330" r:id="rId41"/>
    <p:sldId id="331" r:id="rId42"/>
    <p:sldId id="332" r:id="rId43"/>
    <p:sldId id="333" r:id="rId44"/>
    <p:sldId id="335" r:id="rId45"/>
    <p:sldId id="334" r:id="rId46"/>
    <p:sldId id="336" r:id="rId47"/>
    <p:sldId id="338" r:id="rId48"/>
    <p:sldId id="339" r:id="rId49"/>
    <p:sldId id="340" r:id="rId5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833" autoAdjust="0"/>
  </p:normalViewPr>
  <p:slideViewPr>
    <p:cSldViewPr>
      <p:cViewPr>
        <p:scale>
          <a:sx n="60" d="100"/>
          <a:sy n="60" d="100"/>
        </p:scale>
        <p:origin x="-72"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AD923A3-0CFB-4396-AA5F-552591E6E056}" type="datetimeFigureOut">
              <a:rPr lang="el-GR" smtClean="0"/>
              <a:pPr/>
              <a:t>11/10/2015</a:t>
            </a:fld>
            <a:endParaRPr lang="el-GR"/>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324EA65-D06F-4ADB-AA1C-D9E11A6095FD}" type="slidenum">
              <a:rPr lang="el-GR" smtClean="0"/>
              <a:pPr/>
              <a:t>‹#›</a:t>
            </a:fld>
            <a:endParaRPr lang="el-GR"/>
          </a:p>
        </p:txBody>
      </p:sp>
    </p:spTree>
    <p:extLst>
      <p:ext uri="{BB962C8B-B14F-4D97-AF65-F5344CB8AC3E}">
        <p14:creationId xmlns:p14="http://schemas.microsoft.com/office/powerpoint/2010/main" val="26423176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175E8A-296B-48C0-A9DA-7D730C637BC3}" type="datetimeFigureOut">
              <a:rPr lang="el-GR" smtClean="0"/>
              <a:pPr/>
              <a:t>11/10/2015</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747CE2-572C-4D35-94FC-6F146D584546}" type="slidenum">
              <a:rPr lang="el-GR" smtClean="0"/>
              <a:pPr/>
              <a:t>‹#›</a:t>
            </a:fld>
            <a:endParaRPr lang="el-GR"/>
          </a:p>
        </p:txBody>
      </p:sp>
    </p:spTree>
    <p:extLst>
      <p:ext uri="{BB962C8B-B14F-4D97-AF65-F5344CB8AC3E}">
        <p14:creationId xmlns:p14="http://schemas.microsoft.com/office/powerpoint/2010/main" val="390838964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1</a:t>
            </a:fld>
            <a:endParaRPr lang="el-GR"/>
          </a:p>
        </p:txBody>
      </p:sp>
    </p:spTree>
    <p:extLst>
      <p:ext uri="{BB962C8B-B14F-4D97-AF65-F5344CB8AC3E}">
        <p14:creationId xmlns:p14="http://schemas.microsoft.com/office/powerpoint/2010/main" val="1527670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at </a:t>
            </a:r>
            <a:r>
              <a:rPr lang="el-GR" dirty="0" smtClean="0"/>
              <a:t>Ο2-Α2.</a:t>
            </a:r>
            <a:r>
              <a:rPr lang="el-GR" baseline="0" dirty="0" smtClean="0"/>
              <a:t>  </a:t>
            </a:r>
            <a:endParaRPr lang="en-US" dirty="0"/>
          </a:p>
        </p:txBody>
      </p:sp>
      <p:sp>
        <p:nvSpPr>
          <p:cNvPr id="4" name="Slide Number Placeholder 3"/>
          <p:cNvSpPr>
            <a:spLocks noGrp="1"/>
          </p:cNvSpPr>
          <p:nvPr>
            <p:ph type="sldNum" sz="quarter" idx="10"/>
          </p:nvPr>
        </p:nvSpPr>
        <p:spPr/>
        <p:txBody>
          <a:bodyPr/>
          <a:lstStyle/>
          <a:p>
            <a:fld id="{B2747CE2-572C-4D35-94FC-6F146D584546}" type="slidenum">
              <a:rPr lang="el-GR" smtClean="0"/>
              <a:pPr/>
              <a:t>25</a:t>
            </a:fld>
            <a:endParaRPr lang="el-GR"/>
          </a:p>
        </p:txBody>
      </p:sp>
    </p:spTree>
    <p:extLst>
      <p:ext uri="{BB962C8B-B14F-4D97-AF65-F5344CB8AC3E}">
        <p14:creationId xmlns:p14="http://schemas.microsoft.com/office/powerpoint/2010/main" val="12224110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Taken from O2-A1</a:t>
            </a:r>
            <a:endParaRPr lang="en-IE" dirty="0"/>
          </a:p>
        </p:txBody>
      </p:sp>
      <p:sp>
        <p:nvSpPr>
          <p:cNvPr id="4" name="Slide Number Placeholder 3"/>
          <p:cNvSpPr>
            <a:spLocks noGrp="1"/>
          </p:cNvSpPr>
          <p:nvPr>
            <p:ph type="sldNum" sz="quarter" idx="10"/>
          </p:nvPr>
        </p:nvSpPr>
        <p:spPr/>
        <p:txBody>
          <a:bodyPr/>
          <a:lstStyle/>
          <a:p>
            <a:fld id="{B2747CE2-572C-4D35-94FC-6F146D584546}" type="slidenum">
              <a:rPr lang="el-GR" smtClean="0"/>
              <a:pPr/>
              <a:t>43</a:t>
            </a:fld>
            <a:endParaRPr lang="el-GR"/>
          </a:p>
        </p:txBody>
      </p:sp>
    </p:spTree>
    <p:extLst>
      <p:ext uri="{BB962C8B-B14F-4D97-AF65-F5344CB8AC3E}">
        <p14:creationId xmlns:p14="http://schemas.microsoft.com/office/powerpoint/2010/main" val="3166243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747CE2-572C-4D35-94FC-6F146D584546}" type="slidenum">
              <a:rPr lang="el-GR" smtClean="0"/>
              <a:pPr/>
              <a:t>3</a:t>
            </a:fld>
            <a:endParaRPr lang="el-GR"/>
          </a:p>
        </p:txBody>
      </p:sp>
    </p:spTree>
    <p:extLst>
      <p:ext uri="{BB962C8B-B14F-4D97-AF65-F5344CB8AC3E}">
        <p14:creationId xmlns:p14="http://schemas.microsoft.com/office/powerpoint/2010/main" val="3328979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from report O1 </a:t>
            </a:r>
            <a:r>
              <a:rPr lang="en-US" dirty="0" err="1" smtClean="0"/>
              <a:t>prg</a:t>
            </a:r>
            <a:r>
              <a:rPr lang="en-US" dirty="0" smtClean="0"/>
              <a:t>:</a:t>
            </a:r>
            <a:r>
              <a:rPr lang="en-US" baseline="0" dirty="0" smtClean="0"/>
              <a:t> 2.1.1., 2.2.1, 2.3.1, 2.4.1 (Definitions from country – partners) </a:t>
            </a:r>
            <a:endParaRPr lang="en-US" dirty="0"/>
          </a:p>
        </p:txBody>
      </p:sp>
      <p:sp>
        <p:nvSpPr>
          <p:cNvPr id="4" name="Slide Number Placeholder 3"/>
          <p:cNvSpPr>
            <a:spLocks noGrp="1"/>
          </p:cNvSpPr>
          <p:nvPr>
            <p:ph type="sldNum" sz="quarter" idx="10"/>
          </p:nvPr>
        </p:nvSpPr>
        <p:spPr/>
        <p:txBody>
          <a:bodyPr/>
          <a:lstStyle/>
          <a:p>
            <a:fld id="{B2747CE2-572C-4D35-94FC-6F146D584546}" type="slidenum">
              <a:rPr lang="el-GR" smtClean="0"/>
              <a:pPr/>
              <a:t>4</a:t>
            </a:fld>
            <a:endParaRPr lang="el-GR"/>
          </a:p>
        </p:txBody>
      </p:sp>
    </p:spTree>
    <p:extLst>
      <p:ext uri="{BB962C8B-B14F-4D97-AF65-F5344CB8AC3E}">
        <p14:creationId xmlns:p14="http://schemas.microsoft.com/office/powerpoint/2010/main" val="12963410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747CE2-572C-4D35-94FC-6F146D584546}" type="slidenum">
              <a:rPr lang="el-GR" smtClean="0"/>
              <a:pPr/>
              <a:t>6</a:t>
            </a:fld>
            <a:endParaRPr lang="el-GR"/>
          </a:p>
        </p:txBody>
      </p:sp>
    </p:spTree>
    <p:extLst>
      <p:ext uri="{BB962C8B-B14F-4D97-AF65-F5344CB8AC3E}">
        <p14:creationId xmlns:p14="http://schemas.microsoft.com/office/powerpoint/2010/main" val="25913074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Crick, Casas</a:t>
            </a:r>
            <a:r>
              <a:rPr lang="en-US" baseline="0" dirty="0" smtClean="0"/>
              <a:t> &amp; Mosher (1197) Relational Aggression </a:t>
            </a:r>
          </a:p>
          <a:p>
            <a:r>
              <a:rPr lang="en-US" baseline="0" dirty="0" err="1" smtClean="0"/>
              <a:t>Olweus</a:t>
            </a:r>
            <a:r>
              <a:rPr lang="en-US" baseline="0" dirty="0" smtClean="0"/>
              <a:t> (1993) Direct Vs Indirect bullying </a:t>
            </a:r>
            <a:endParaRPr lang="en-US" dirty="0"/>
          </a:p>
        </p:txBody>
      </p:sp>
      <p:sp>
        <p:nvSpPr>
          <p:cNvPr id="4" name="Slide Number Placeholder 3"/>
          <p:cNvSpPr>
            <a:spLocks noGrp="1"/>
          </p:cNvSpPr>
          <p:nvPr>
            <p:ph type="sldNum" sz="quarter" idx="10"/>
          </p:nvPr>
        </p:nvSpPr>
        <p:spPr/>
        <p:txBody>
          <a:bodyPr/>
          <a:lstStyle/>
          <a:p>
            <a:fld id="{B2747CE2-572C-4D35-94FC-6F146D584546}" type="slidenum">
              <a:rPr lang="el-GR" smtClean="0"/>
              <a:pPr/>
              <a:t>7</a:t>
            </a:fld>
            <a:endParaRPr lang="el-GR"/>
          </a:p>
        </p:txBody>
      </p:sp>
    </p:spTree>
    <p:extLst>
      <p:ext uri="{BB962C8B-B14F-4D97-AF65-F5344CB8AC3E}">
        <p14:creationId xmlns:p14="http://schemas.microsoft.com/office/powerpoint/2010/main" val="2795391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747CE2-572C-4D35-94FC-6F146D584546}" type="slidenum">
              <a:rPr lang="el-GR" smtClean="0"/>
              <a:pPr/>
              <a:t>8</a:t>
            </a:fld>
            <a:endParaRPr lang="el-GR"/>
          </a:p>
        </p:txBody>
      </p:sp>
    </p:spTree>
    <p:extLst>
      <p:ext uri="{BB962C8B-B14F-4D97-AF65-F5344CB8AC3E}">
        <p14:creationId xmlns:p14="http://schemas.microsoft.com/office/powerpoint/2010/main" val="34397869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2747CE2-572C-4D35-94FC-6F146D584546}" type="slidenum">
              <a:rPr lang="el-GR" smtClean="0"/>
              <a:pPr/>
              <a:t>14</a:t>
            </a:fld>
            <a:endParaRPr lang="el-GR"/>
          </a:p>
        </p:txBody>
      </p:sp>
    </p:spTree>
    <p:extLst>
      <p:ext uri="{BB962C8B-B14F-4D97-AF65-F5344CB8AC3E}">
        <p14:creationId xmlns:p14="http://schemas.microsoft.com/office/powerpoint/2010/main" val="19630469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smtClean="0"/>
              <a:t>Χ.Α. , ελλειψη εμπιστοσύνης σε σχέσεις, κακοποίηση από συντρόφους. </a:t>
            </a:r>
            <a:endParaRPr lang="en-US" dirty="0"/>
          </a:p>
        </p:txBody>
      </p:sp>
      <p:sp>
        <p:nvSpPr>
          <p:cNvPr id="4" name="Slide Number Placeholder 3"/>
          <p:cNvSpPr>
            <a:spLocks noGrp="1"/>
          </p:cNvSpPr>
          <p:nvPr>
            <p:ph type="sldNum" sz="quarter" idx="10"/>
          </p:nvPr>
        </p:nvSpPr>
        <p:spPr/>
        <p:txBody>
          <a:bodyPr/>
          <a:lstStyle/>
          <a:p>
            <a:fld id="{B2747CE2-572C-4D35-94FC-6F146D584546}" type="slidenum">
              <a:rPr lang="el-GR" smtClean="0"/>
              <a:pPr/>
              <a:t>16</a:t>
            </a:fld>
            <a:endParaRPr lang="el-GR"/>
          </a:p>
        </p:txBody>
      </p:sp>
    </p:spTree>
    <p:extLst>
      <p:ext uri="{BB962C8B-B14F-4D97-AF65-F5344CB8AC3E}">
        <p14:creationId xmlns:p14="http://schemas.microsoft.com/office/powerpoint/2010/main" val="75147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747CE2-572C-4D35-94FC-6F146D584546}" type="slidenum">
              <a:rPr lang="el-GR" smtClean="0"/>
              <a:pPr/>
              <a:t>23</a:t>
            </a:fld>
            <a:endParaRPr lang="el-GR"/>
          </a:p>
        </p:txBody>
      </p:sp>
    </p:spTree>
    <p:extLst>
      <p:ext uri="{BB962C8B-B14F-4D97-AF65-F5344CB8AC3E}">
        <p14:creationId xmlns:p14="http://schemas.microsoft.com/office/powerpoint/2010/main" val="2418317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93299BE-4896-4A66-866C-D13CC914A877}" type="datetime1">
              <a:rPr lang="el-GR" smtClean="0"/>
              <a:pPr/>
              <a:t>11/10/2015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70DACD7-332A-44EA-827A-B60878E4E8DF}"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0FCC553-110B-41FA-BDB7-81CA6B545D78}" type="datetime1">
              <a:rPr lang="el-GR" smtClean="0"/>
              <a:pPr/>
              <a:t>11/10/2015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70DACD7-332A-44EA-827A-B60878E4E8D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A6C7D0A-8481-44F0-A6F2-286678FF594B}" type="datetime1">
              <a:rPr lang="el-GR" smtClean="0"/>
              <a:pPr/>
              <a:t>11/10/2015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70DACD7-332A-44EA-827A-B60878E4E8D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B808000-E17A-43BD-AEA2-9FF8A9DB2435}" type="datetime1">
              <a:rPr lang="el-GR" smtClean="0"/>
              <a:pPr/>
              <a:t>11/10/2015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70DACD7-332A-44EA-827A-B60878E4E8D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B18DFA3-59C3-45DA-B17F-B1B108ECD8E4}" type="datetime1">
              <a:rPr lang="el-GR" smtClean="0"/>
              <a:pPr/>
              <a:t>11/10/2015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70DACD7-332A-44EA-827A-B60878E4E8DF}"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09CA74CE-91FD-4C8B-A178-909E4B45A793}" type="datetime1">
              <a:rPr lang="el-GR" smtClean="0"/>
              <a:pPr/>
              <a:t>11/10/2015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70DACD7-332A-44EA-827A-B60878E4E8D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5C341130-1DD3-45BC-95ED-10D92CEE7D2D}" type="datetime1">
              <a:rPr lang="el-GR" smtClean="0"/>
              <a:pPr/>
              <a:t>11/10/2015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1ABD92C7-BB73-4DD9-B2F4-D8575DBF5509}" type="datetime1">
              <a:rPr lang="el-GR" smtClean="0"/>
              <a:pPr/>
              <a:t>11/10/2015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F70DACD7-332A-44EA-827A-B60878E4E8D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695B9B8-A3A6-4B43-9696-047B7DEFFDBE}" type="datetime1">
              <a:rPr lang="el-GR" smtClean="0"/>
              <a:pPr/>
              <a:t>11/10/2015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F70DACD7-332A-44EA-827A-B60878E4E8D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0CF7FAC-2F93-4087-8510-CB83ABBADB62}" type="datetime1">
              <a:rPr lang="el-GR" smtClean="0"/>
              <a:pPr/>
              <a:t>11/10/2015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70DACD7-332A-44EA-827A-B60878E4E8D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E9AE3EA-72F4-4D99-9CCA-892F48276A17}" type="datetime1">
              <a:rPr lang="el-GR" smtClean="0"/>
              <a:pPr/>
              <a:t>11/10/2015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70DACD7-332A-44EA-827A-B60878E4E8DF}"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58045B-8656-404C-ACA9-031E8E2627C4}" type="datetime1">
              <a:rPr lang="el-GR" smtClean="0"/>
              <a:pPr/>
              <a:t>11/10/2015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0DACD7-332A-44EA-827A-B60878E4E8DF}"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vimeo.com/36968349" TargetMode="External"/><Relationship Id="rId2" Type="http://schemas.openxmlformats.org/officeDocument/2006/relationships/hyperlink" Target="http://www.hotline.ie/documents/Cyberbullying.pdf" TargetMode="External"/><Relationship Id="rId1" Type="http://schemas.openxmlformats.org/officeDocument/2006/relationships/slideLayout" Target="../slideLayouts/slideLayout2.xml"/><Relationship Id="rId4" Type="http://schemas.openxmlformats.org/officeDocument/2006/relationships/hyperlink" Target="https://www.youtube.com/watch?v=YQvzbiPz4s8"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youtube.com/watch?v=Ntq4IV38FRs" TargetMode="External"/><Relationship Id="rId2" Type="http://schemas.openxmlformats.org/officeDocument/2006/relationships/hyperlink" Target="http://bullyingsurvey.co.uk/Resources/BullyingAndTruancy2006.pdf" TargetMode="External"/><Relationship Id="rId1" Type="http://schemas.openxmlformats.org/officeDocument/2006/relationships/slideLayout" Target="../slideLayouts/slideLayout2.xml"/><Relationship Id="rId4" Type="http://schemas.openxmlformats.org/officeDocument/2006/relationships/hyperlink" Target="https://www.youtube.com/watch?v=ylgCnXgH_bc"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bully4u.ie/bullying-in-schools/communicating/warning-signs-of-bullyin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education.ie/en/Parents/Information/Complaints-Bullying-Child-Protection-Discrimination/Guidelines-on-countering-bullying-behaviour-in-primary-and-post-primary-schools.pdf" TargetMode="External"/><Relationship Id="rId2" Type="http://schemas.openxmlformats.org/officeDocument/2006/relationships/hyperlink" Target="http://www.antibullying.net/knowledge/questiononemmore1to4.htm" TargetMode="External"/><Relationship Id="rId1" Type="http://schemas.openxmlformats.org/officeDocument/2006/relationships/slideLayout" Target="../slideLayouts/slideLayout2.xml"/><Relationship Id="rId4" Type="http://schemas.openxmlformats.org/officeDocument/2006/relationships/hyperlink" Target="http://www.youthhealthsafety.org/WhereBullyingAPHA09Handouts.pdf"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choolguidancehandbook.ncge.ie/docs/000028/The%20Four%20Pillars%20of%20Action.pdf"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www.stopbullying.gov/resources-files/myths-about-bullying-tipsheet.pdf" TargetMode="External"/><Relationship Id="rId2" Type="http://schemas.openxmlformats.org/officeDocument/2006/relationships/hyperlink" Target="http://bullying.about.com/od/Basics/a/10-Common-Myths-And-Misconceptions-About-Bullying.htm" TargetMode="External"/><Relationship Id="rId1" Type="http://schemas.openxmlformats.org/officeDocument/2006/relationships/slideLayout" Target="../slideLayouts/slideLayout2.xml"/><Relationship Id="rId4" Type="http://schemas.openxmlformats.org/officeDocument/2006/relationships/hyperlink" Target="http://www.bullyonline.org/schoolbully/myths.htm" TargetMode="Externa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www.youtube.com/watch?v=4BOh8Arcre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hotline.ie/documents/Cyberbullying.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 Εικόνα" descr="ppt01.jpg"/>
          <p:cNvPicPr>
            <a:picLocks noChangeAspect="1"/>
          </p:cNvPicPr>
          <p:nvPr/>
        </p:nvPicPr>
        <p:blipFill>
          <a:blip r:embed="rId3" cstate="print"/>
          <a:stretch>
            <a:fillRect/>
          </a:stretch>
        </p:blipFill>
        <p:spPr>
          <a:xfrm>
            <a:off x="508" y="0"/>
            <a:ext cx="9142984" cy="6858000"/>
          </a:xfrm>
          <a:prstGeom prst="rect">
            <a:avLst/>
          </a:prstGeom>
        </p:spPr>
      </p:pic>
      <p:sp>
        <p:nvSpPr>
          <p:cNvPr id="2" name="TextBox 1"/>
          <p:cNvSpPr txBox="1"/>
          <p:nvPr/>
        </p:nvSpPr>
        <p:spPr>
          <a:xfrm>
            <a:off x="1043608" y="5661248"/>
            <a:ext cx="7776864" cy="646331"/>
          </a:xfrm>
          <a:prstGeom prst="rect">
            <a:avLst/>
          </a:prstGeom>
          <a:noFill/>
        </p:spPr>
        <p:txBody>
          <a:bodyPr wrap="square" rtlCol="0">
            <a:spAutoFit/>
          </a:bodyPr>
          <a:lstStyle/>
          <a:p>
            <a:r>
              <a:rPr lang="el-GR" dirty="0" smtClean="0"/>
              <a:t>Συγγραφείς</a:t>
            </a:r>
            <a:r>
              <a:rPr lang="en-IE" dirty="0" smtClean="0"/>
              <a:t>: Lian McGuire &amp; Professor Mona </a:t>
            </a:r>
            <a:r>
              <a:rPr lang="en-IE" dirty="0" err="1" smtClean="0"/>
              <a:t>O’Moore</a:t>
            </a:r>
            <a:r>
              <a:rPr lang="en-IE" dirty="0" smtClean="0"/>
              <a:t>, ABC, DCU</a:t>
            </a:r>
          </a:p>
          <a:p>
            <a:pPr algn="ctr"/>
            <a:r>
              <a:rPr lang="el-GR" dirty="0" smtClean="0"/>
              <a:t>Συν-συγγραφέας:</a:t>
            </a:r>
            <a:r>
              <a:rPr lang="en-IE" dirty="0"/>
              <a:t> </a:t>
            </a:r>
            <a:r>
              <a:rPr lang="el-GR" dirty="0" smtClean="0"/>
              <a:t>Ιφιγένεια Σωτηροπούλου, ΕΑΠ</a:t>
            </a:r>
            <a:endParaRPr lang="en-IE" dirty="0"/>
          </a:p>
        </p:txBody>
      </p:sp>
      <p:sp>
        <p:nvSpPr>
          <p:cNvPr id="4" name="TextBox 3"/>
          <p:cNvSpPr txBox="1"/>
          <p:nvPr/>
        </p:nvSpPr>
        <p:spPr>
          <a:xfrm>
            <a:off x="1799692" y="3390181"/>
            <a:ext cx="5544616" cy="1077218"/>
          </a:xfrm>
          <a:prstGeom prst="rect">
            <a:avLst/>
          </a:prstGeom>
          <a:noFill/>
        </p:spPr>
        <p:txBody>
          <a:bodyPr wrap="square" rtlCol="0">
            <a:spAutoFit/>
          </a:bodyPr>
          <a:lstStyle/>
          <a:p>
            <a:pPr algn="ctr"/>
            <a:r>
              <a:rPr lang="el-GR" sz="3200" dirty="0" smtClean="0">
                <a:solidFill>
                  <a:schemeClr val="bg1"/>
                </a:solidFill>
                <a:latin typeface="Bookman Old Style" panose="02050604050505020204" pitchFamily="18" charset="0"/>
              </a:rPr>
              <a:t>ΓΕΝΙΚΗ ΘΕΜΑΤΙΚΗ ΕΝΟΤΗΤΑ</a:t>
            </a:r>
            <a:r>
              <a:rPr lang="en-IE" sz="3200" dirty="0" smtClean="0">
                <a:solidFill>
                  <a:schemeClr val="bg1"/>
                </a:solidFill>
                <a:latin typeface="Bookman Old Style" panose="02050604050505020204" pitchFamily="18" charset="0"/>
              </a:rPr>
              <a:t> </a:t>
            </a:r>
            <a:endParaRPr lang="en-IE" sz="3200" dirty="0">
              <a:solidFill>
                <a:schemeClr val="bg1"/>
              </a:solidFill>
              <a:latin typeface="Bookman Old Style" panose="02050604050505020204" pitchFamily="18" charset="0"/>
            </a:endParaRPr>
          </a:p>
        </p:txBody>
      </p:sp>
    </p:spTree>
    <p:extLst>
      <p:ext uri="{BB962C8B-B14F-4D97-AF65-F5344CB8AC3E}">
        <p14:creationId xmlns:p14="http://schemas.microsoft.com/office/powerpoint/2010/main" val="717107734"/>
      </p:ext>
    </p:extLst>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70DACD7-332A-44EA-827A-B60878E4E8DF}" type="slidenum">
              <a:rPr lang="el-GR" smtClean="0"/>
              <a:pPr/>
              <a:t>10</a:t>
            </a:fld>
            <a:endParaRPr lang="el-GR"/>
          </a:p>
        </p:txBody>
      </p:sp>
      <p:sp>
        <p:nvSpPr>
          <p:cNvPr id="7" name="TextBox 6"/>
          <p:cNvSpPr txBox="1"/>
          <p:nvPr/>
        </p:nvSpPr>
        <p:spPr>
          <a:xfrm>
            <a:off x="467544" y="1124744"/>
            <a:ext cx="8188562" cy="4539704"/>
          </a:xfrm>
          <a:prstGeom prst="rect">
            <a:avLst/>
          </a:prstGeom>
          <a:noFill/>
        </p:spPr>
        <p:txBody>
          <a:bodyPr wrap="square" rtlCol="0">
            <a:spAutoFit/>
          </a:bodyPr>
          <a:lstStyle/>
          <a:p>
            <a:pPr algn="just"/>
            <a:r>
              <a:rPr lang="el-GR" sz="1700" b="1" dirty="0" smtClean="0"/>
              <a:t>Εκβιασμός:</a:t>
            </a:r>
            <a:endParaRPr lang="el-GR" sz="1700" b="1" dirty="0"/>
          </a:p>
          <a:p>
            <a:pPr algn="just"/>
            <a:r>
              <a:rPr lang="el-GR" sz="1700" dirty="0"/>
              <a:t>Τα μικρά παιδιά είναι ιδιαίτερα ευάλωτα σε </a:t>
            </a:r>
            <a:r>
              <a:rPr lang="el-GR" sz="1700" dirty="0" smtClean="0"/>
              <a:t>εκβιασμούς. </a:t>
            </a:r>
            <a:r>
              <a:rPr lang="el-GR" sz="1700" dirty="0"/>
              <a:t>Α</a:t>
            </a:r>
            <a:r>
              <a:rPr lang="el-GR" sz="1700" dirty="0" smtClean="0"/>
              <a:t>παιτήσεις </a:t>
            </a:r>
            <a:r>
              <a:rPr lang="el-GR" sz="1700" dirty="0"/>
              <a:t>για </a:t>
            </a:r>
            <a:r>
              <a:rPr lang="el-GR" sz="1700" dirty="0" smtClean="0"/>
              <a:t>χρήματα</a:t>
            </a:r>
            <a:r>
              <a:rPr lang="el-GR" sz="1700" dirty="0"/>
              <a:t>, </a:t>
            </a:r>
            <a:r>
              <a:rPr lang="el-GR" sz="1700" dirty="0" smtClean="0"/>
              <a:t>για προσωπικά αντικείμενα, για το </a:t>
            </a:r>
            <a:r>
              <a:rPr lang="el-GR" sz="1700" dirty="0"/>
              <a:t>μεσημεριανό </a:t>
            </a:r>
            <a:r>
              <a:rPr lang="el-GR" sz="1700" dirty="0" smtClean="0"/>
              <a:t>γεύμα </a:t>
            </a:r>
            <a:r>
              <a:rPr lang="el-GR" sz="1700" dirty="0"/>
              <a:t>συχνά </a:t>
            </a:r>
            <a:r>
              <a:rPr lang="el-GR" sz="1700" dirty="0" smtClean="0"/>
              <a:t>συνοδεύονται από απειλές </a:t>
            </a:r>
            <a:r>
              <a:rPr lang="el-GR" sz="1700" dirty="0"/>
              <a:t>εάν το θύμα δεν δίνει </a:t>
            </a:r>
            <a:r>
              <a:rPr lang="el-GR" sz="1700" dirty="0" smtClean="0"/>
              <a:t>ό,τι </a:t>
            </a:r>
            <a:r>
              <a:rPr lang="el-GR" sz="1700" dirty="0"/>
              <a:t>απαιτείται. Τα </a:t>
            </a:r>
            <a:r>
              <a:rPr lang="el-GR" sz="1700" dirty="0" smtClean="0"/>
              <a:t>θύματα </a:t>
            </a:r>
            <a:r>
              <a:rPr lang="el-GR" sz="1700" dirty="0" smtClean="0"/>
              <a:t>επίσης </a:t>
            </a:r>
            <a:r>
              <a:rPr lang="el-GR" sz="1700" dirty="0" smtClean="0"/>
              <a:t>μπορούν να προκληθούν ή να αναγκαστούν </a:t>
            </a:r>
            <a:r>
              <a:rPr lang="el-GR" sz="1700" dirty="0"/>
              <a:t>να </a:t>
            </a:r>
            <a:r>
              <a:rPr lang="el-GR" sz="1700" dirty="0" smtClean="0"/>
              <a:t>κλέψουν </a:t>
            </a:r>
            <a:r>
              <a:rPr lang="el-GR" sz="1700" dirty="0"/>
              <a:t>από το σχολείο ή να </a:t>
            </a:r>
            <a:r>
              <a:rPr lang="el-GR" sz="1700" dirty="0" smtClean="0"/>
              <a:t>συμμετέχουν </a:t>
            </a:r>
            <a:r>
              <a:rPr lang="el-GR" sz="1700" dirty="0"/>
              <a:t>σε κάποια </a:t>
            </a:r>
            <a:r>
              <a:rPr lang="el-GR" sz="1700" dirty="0" smtClean="0"/>
              <a:t>παραβατική πράξη</a:t>
            </a:r>
            <a:r>
              <a:rPr lang="el-GR" sz="1700" dirty="0"/>
              <a:t>, αφήνοντας </a:t>
            </a:r>
            <a:r>
              <a:rPr lang="el-GR" sz="1700" dirty="0" smtClean="0"/>
              <a:t>τους ευάλωτους </a:t>
            </a:r>
            <a:r>
              <a:rPr lang="el-GR" sz="1700" dirty="0"/>
              <a:t>σε περαιτέρω εκφοβισμό. </a:t>
            </a:r>
            <a:r>
              <a:rPr lang="el-GR" sz="1700" dirty="0" smtClean="0"/>
              <a:t>Όταν τα θύματα εκβιάζονται να διαπράξουν κάτι κακό μέσα στην τάξη, τότε κινδυνεύουν να τιμωρηθούν από το δάσκαλο, αλλά και κινδυνεύουν από αντίποινα αν μιλήσουν για τον εκβιασμό. </a:t>
            </a:r>
          </a:p>
          <a:p>
            <a:pPr algn="just"/>
            <a:r>
              <a:rPr lang="el-GR" sz="1700" dirty="0" smtClean="0"/>
              <a:t> </a:t>
            </a:r>
          </a:p>
          <a:p>
            <a:pPr algn="just"/>
            <a:r>
              <a:rPr lang="el-GR" sz="1700" b="1" dirty="0" smtClean="0"/>
              <a:t>Διαδικτυακός εκφοβισμός:</a:t>
            </a:r>
            <a:endParaRPr lang="en-IE" sz="1700" b="1" dirty="0"/>
          </a:p>
          <a:p>
            <a:pPr algn="just"/>
            <a:r>
              <a:rPr lang="el-GR" sz="1700" dirty="0"/>
              <a:t>Ο </a:t>
            </a:r>
            <a:r>
              <a:rPr lang="el-GR" sz="1700" dirty="0" smtClean="0"/>
              <a:t>διαδικτυακός εκφοβισμός </a:t>
            </a:r>
            <a:r>
              <a:rPr lang="el-GR" sz="1700" dirty="0"/>
              <a:t>περιλαμβάνει τη χρήση των ηλεκτρονικών συσκευών για τη μεταφορά </a:t>
            </a:r>
            <a:r>
              <a:rPr lang="el-GR" sz="1700" dirty="0" smtClean="0"/>
              <a:t>κακόβουλων και καταστροφικών λεκτικών </a:t>
            </a:r>
            <a:r>
              <a:rPr lang="el-GR" sz="1700" dirty="0"/>
              <a:t>και </a:t>
            </a:r>
            <a:r>
              <a:rPr lang="el-GR" sz="1700" dirty="0" smtClean="0"/>
              <a:t>οπτικών μηνυμάτων. </a:t>
            </a:r>
            <a:r>
              <a:rPr lang="el-GR" sz="1700" dirty="0"/>
              <a:t>Όπως αναφέρθηκε, σε αντίθεση με άλλους τύπους εκφοβισμού, ο </a:t>
            </a:r>
            <a:r>
              <a:rPr lang="el-GR" sz="1700" dirty="0" smtClean="0"/>
              <a:t>διαδικτυακός εκφοβισμός </a:t>
            </a:r>
            <a:r>
              <a:rPr lang="el-GR" sz="1700" dirty="0"/>
              <a:t>μπορεί να θεωρηθεί τόσο άμεση </a:t>
            </a:r>
            <a:r>
              <a:rPr lang="el-GR" sz="1700" dirty="0" smtClean="0"/>
              <a:t>όσο και </a:t>
            </a:r>
            <a:r>
              <a:rPr lang="el-GR" sz="1700" dirty="0"/>
              <a:t>έμμεση μορφή </a:t>
            </a:r>
            <a:r>
              <a:rPr lang="el-GR" sz="1700" dirty="0" smtClean="0"/>
              <a:t>εκφοβισμού. Επιπλέον</a:t>
            </a:r>
            <a:r>
              <a:rPr lang="el-GR" sz="1700" dirty="0"/>
              <a:t>, ο </a:t>
            </a:r>
            <a:r>
              <a:rPr lang="el-GR" sz="1700" dirty="0" smtClean="0"/>
              <a:t>διαδικτυακός εκφοβισμός </a:t>
            </a:r>
            <a:r>
              <a:rPr lang="el-GR" sz="1700" dirty="0"/>
              <a:t>μπορεί επίσης να θεωρηθεί ίσως η πιο διαδεδομένη μορφή εκφοβισμού, καθώς σε αντίθεση με άλλες μορφές του σχολικού εκφοβισμού, </a:t>
            </a:r>
            <a:r>
              <a:rPr lang="el-GR" sz="1700" dirty="0" smtClean="0"/>
              <a:t>εξαιτίας των  υπολογιστών </a:t>
            </a:r>
            <a:r>
              <a:rPr lang="el-GR" sz="1700" dirty="0"/>
              <a:t>και </a:t>
            </a:r>
            <a:r>
              <a:rPr lang="el-GR" sz="1700" dirty="0" smtClean="0"/>
              <a:t>των κινητών τηλεφώνων </a:t>
            </a:r>
            <a:r>
              <a:rPr lang="el-GR" sz="1700" dirty="0"/>
              <a:t>μπορεί να ακολουθήσει το θύμα μέσα στο σπίτι</a:t>
            </a:r>
            <a:r>
              <a:rPr lang="el-GR" sz="1700" dirty="0" smtClean="0"/>
              <a:t>.</a:t>
            </a:r>
            <a:endParaRPr lang="el-GR" sz="1700" dirty="0"/>
          </a:p>
        </p:txBody>
      </p:sp>
    </p:spTree>
    <p:extLst>
      <p:ext uri="{BB962C8B-B14F-4D97-AF65-F5344CB8AC3E}">
        <p14:creationId xmlns:p14="http://schemas.microsoft.com/office/powerpoint/2010/main" val="36359690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0320"/>
            <a:ext cx="8229600" cy="5328592"/>
          </a:xfrm>
        </p:spPr>
        <p:txBody>
          <a:bodyPr>
            <a:normAutofit/>
          </a:bodyPr>
          <a:lstStyle/>
          <a:p>
            <a:pPr marL="0" indent="0" algn="ctr">
              <a:buNone/>
            </a:pPr>
            <a:r>
              <a:rPr lang="el-GR" sz="2200" b="1" dirty="0" smtClean="0">
                <a:solidFill>
                  <a:schemeClr val="tx2">
                    <a:lumMod val="75000"/>
                  </a:schemeClr>
                </a:solidFill>
              </a:rPr>
              <a:t>Οι πιο γνωστές μέθοδοι διαδικτυακού εκφοβισμού είναι:</a:t>
            </a:r>
            <a:endParaRPr lang="en-IE" sz="2000" dirty="0" smtClean="0"/>
          </a:p>
          <a:p>
            <a:pPr marL="0" indent="0">
              <a:buNone/>
            </a:pPr>
            <a:endParaRPr lang="en-IE" sz="800" dirty="0" smtClean="0"/>
          </a:p>
          <a:p>
            <a:pPr marL="0" indent="0">
              <a:spcBef>
                <a:spcPts val="400"/>
              </a:spcBef>
              <a:buNone/>
            </a:pPr>
            <a:r>
              <a:rPr lang="el-GR" sz="2000" b="1" dirty="0" smtClean="0"/>
              <a:t>Γραπτά μηνύματα:</a:t>
            </a:r>
            <a:endParaRPr lang="en-IE" sz="2000" b="1" dirty="0" smtClean="0"/>
          </a:p>
          <a:p>
            <a:pPr marL="0" indent="0">
              <a:spcBef>
                <a:spcPts val="400"/>
              </a:spcBef>
              <a:buNone/>
            </a:pPr>
            <a:r>
              <a:rPr lang="el-GR" sz="2000" dirty="0" smtClean="0"/>
              <a:t>Μηνύματα εκφοβιστικού περιεχομένου </a:t>
            </a:r>
          </a:p>
          <a:p>
            <a:pPr marL="0" indent="0">
              <a:spcBef>
                <a:spcPts val="400"/>
              </a:spcBef>
              <a:buNone/>
            </a:pPr>
            <a:endParaRPr lang="en-IE" sz="1000" dirty="0"/>
          </a:p>
          <a:p>
            <a:pPr marL="0" indent="0">
              <a:spcBef>
                <a:spcPts val="400"/>
              </a:spcBef>
              <a:buNone/>
            </a:pPr>
            <a:r>
              <a:rPr lang="el-GR" sz="2000" b="1" dirty="0" smtClean="0"/>
              <a:t>Μηνύματα άμεσης απάντησης</a:t>
            </a:r>
            <a:r>
              <a:rPr lang="en-IE" sz="2000" b="1" dirty="0" smtClean="0"/>
              <a:t>: </a:t>
            </a:r>
          </a:p>
          <a:p>
            <a:pPr marL="0" indent="0">
              <a:spcBef>
                <a:spcPts val="400"/>
              </a:spcBef>
              <a:buNone/>
            </a:pPr>
            <a:r>
              <a:rPr lang="el-GR" sz="2000" dirty="0" smtClean="0"/>
              <a:t>Η αποστολή ταπεινωτικών ή υβριστικών μηνυμάτων σε επικοινωνία μέσω εφαρμογών άμεσης απάντησης</a:t>
            </a:r>
            <a:endParaRPr lang="en-IE" sz="2000" dirty="0" smtClean="0"/>
          </a:p>
          <a:p>
            <a:pPr marL="0" indent="0">
              <a:spcBef>
                <a:spcPts val="400"/>
              </a:spcBef>
              <a:buNone/>
            </a:pPr>
            <a:endParaRPr lang="el-GR" sz="1000" dirty="0" smtClean="0"/>
          </a:p>
          <a:p>
            <a:pPr marL="0" indent="0">
              <a:spcBef>
                <a:spcPts val="400"/>
              </a:spcBef>
              <a:buNone/>
            </a:pPr>
            <a:r>
              <a:rPr lang="el-GR" sz="2000" b="1" dirty="0" smtClean="0"/>
              <a:t>Χρήση κάμερας ή βίντεο:</a:t>
            </a:r>
          </a:p>
          <a:p>
            <a:pPr marL="0" indent="0">
              <a:spcBef>
                <a:spcPts val="400"/>
              </a:spcBef>
              <a:buNone/>
            </a:pPr>
            <a:r>
              <a:rPr lang="el-GR" sz="2000" dirty="0" smtClean="0"/>
              <a:t>Η αποστολή προσβλητικών, κοροϊδευτικών φωτογραφιών ή βίντεο   </a:t>
            </a:r>
            <a:endParaRPr lang="en-IE" sz="2000" dirty="0" smtClean="0"/>
          </a:p>
          <a:p>
            <a:pPr marL="0" indent="0">
              <a:spcBef>
                <a:spcPts val="400"/>
              </a:spcBef>
              <a:buNone/>
            </a:pPr>
            <a:endParaRPr lang="en-IE" sz="1000" dirty="0"/>
          </a:p>
          <a:p>
            <a:pPr marL="0" indent="0">
              <a:spcBef>
                <a:spcPts val="400"/>
              </a:spcBef>
              <a:buNone/>
            </a:pPr>
            <a:r>
              <a:rPr lang="el-GR" sz="2000" b="1" dirty="0" smtClean="0"/>
              <a:t>Κοινωνικά δίκτυα:</a:t>
            </a:r>
            <a:endParaRPr lang="en-IE" sz="2000" b="1" dirty="0" smtClean="0"/>
          </a:p>
          <a:p>
            <a:pPr marL="0" indent="0">
              <a:spcBef>
                <a:spcPts val="400"/>
              </a:spcBef>
              <a:buNone/>
            </a:pPr>
            <a:r>
              <a:rPr lang="el-GR" sz="2000" dirty="0" smtClean="0"/>
              <a:t>Η χρήση κοινωνικών δικτύων </a:t>
            </a:r>
            <a:r>
              <a:rPr lang="en-IE" sz="2000" dirty="0" smtClean="0"/>
              <a:t>(</a:t>
            </a:r>
            <a:r>
              <a:rPr lang="el-GR" sz="2000" dirty="0" smtClean="0"/>
              <a:t>π.χ.</a:t>
            </a:r>
            <a:r>
              <a:rPr lang="en-IE" sz="2000" dirty="0" smtClean="0"/>
              <a:t> You Tube, Facebook</a:t>
            </a:r>
            <a:r>
              <a:rPr lang="el-GR" sz="2000" dirty="0"/>
              <a:t> </a:t>
            </a:r>
            <a:r>
              <a:rPr lang="en-US" sz="2000" dirty="0" smtClean="0"/>
              <a:t>etc.</a:t>
            </a:r>
            <a:r>
              <a:rPr lang="en-IE" sz="2000" dirty="0" smtClean="0"/>
              <a:t>) </a:t>
            </a:r>
            <a:r>
              <a:rPr lang="el-GR" sz="2000" dirty="0" smtClean="0"/>
              <a:t>για ανάρτηση κακόβουλων μηνυμάτων, φωτογραφιών </a:t>
            </a:r>
            <a:r>
              <a:rPr lang="el-GR" sz="2000" dirty="0" smtClean="0"/>
              <a:t>ή </a:t>
            </a:r>
            <a:r>
              <a:rPr lang="en-IE" sz="2000" dirty="0" smtClean="0"/>
              <a:t> </a:t>
            </a:r>
            <a:r>
              <a:rPr lang="el-GR" sz="2000" dirty="0" smtClean="0"/>
              <a:t>για τη δημιουργία </a:t>
            </a:r>
            <a:r>
              <a:rPr lang="el-GR" sz="2000" dirty="0" smtClean="0"/>
              <a:t>ψευδούς </a:t>
            </a:r>
            <a:r>
              <a:rPr lang="el-GR" sz="2000" dirty="0" smtClean="0"/>
              <a:t>προφίλ του θύματος.</a:t>
            </a:r>
            <a:endParaRPr lang="en-IE" sz="800" dirty="0"/>
          </a:p>
        </p:txBody>
      </p:sp>
      <p:sp>
        <p:nvSpPr>
          <p:cNvPr id="4" name="Slide Number Placeholder 3"/>
          <p:cNvSpPr>
            <a:spLocks noGrp="1"/>
          </p:cNvSpPr>
          <p:nvPr>
            <p:ph type="sldNum" sz="quarter" idx="12"/>
          </p:nvPr>
        </p:nvSpPr>
        <p:spPr/>
        <p:txBody>
          <a:bodyPr/>
          <a:lstStyle/>
          <a:p>
            <a:fld id="{F70DACD7-332A-44EA-827A-B60878E4E8DF}" type="slidenum">
              <a:rPr lang="el-GR" smtClean="0"/>
              <a:pPr/>
              <a:t>11</a:t>
            </a:fld>
            <a:endParaRPr lang="el-GR"/>
          </a:p>
        </p:txBody>
      </p:sp>
    </p:spTree>
    <p:extLst>
      <p:ext uri="{BB962C8B-B14F-4D97-AF65-F5344CB8AC3E}">
        <p14:creationId xmlns:p14="http://schemas.microsoft.com/office/powerpoint/2010/main" val="42468854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70DACD7-332A-44EA-827A-B60878E4E8DF}" type="slidenum">
              <a:rPr lang="el-GR" smtClean="0"/>
              <a:pPr/>
              <a:t>12</a:t>
            </a:fld>
            <a:endParaRPr lang="el-GR"/>
          </a:p>
        </p:txBody>
      </p:sp>
      <p:sp>
        <p:nvSpPr>
          <p:cNvPr id="6" name="Rectangle 5"/>
          <p:cNvSpPr/>
          <p:nvPr/>
        </p:nvSpPr>
        <p:spPr>
          <a:xfrm>
            <a:off x="469884" y="836712"/>
            <a:ext cx="8064896" cy="5878532"/>
          </a:xfrm>
          <a:prstGeom prst="rect">
            <a:avLst/>
          </a:prstGeom>
        </p:spPr>
        <p:txBody>
          <a:bodyPr wrap="square">
            <a:spAutoFit/>
          </a:bodyPr>
          <a:lstStyle/>
          <a:p>
            <a:pPr algn="just">
              <a:spcBef>
                <a:spcPts val="400"/>
              </a:spcBef>
            </a:pPr>
            <a:r>
              <a:rPr lang="en-IE" sz="2000" b="1" dirty="0" smtClean="0"/>
              <a:t>Email</a:t>
            </a:r>
            <a:r>
              <a:rPr lang="el-GR" sz="2000" b="1" dirty="0" smtClean="0"/>
              <a:t>:</a:t>
            </a:r>
            <a:r>
              <a:rPr lang="en-IE" sz="2000" b="1" dirty="0" smtClean="0"/>
              <a:t> </a:t>
            </a:r>
            <a:endParaRPr lang="en-IE" sz="2000" b="1" dirty="0"/>
          </a:p>
          <a:p>
            <a:pPr algn="just">
              <a:spcBef>
                <a:spcPts val="400"/>
              </a:spcBef>
            </a:pPr>
            <a:r>
              <a:rPr lang="el-GR" sz="2000" dirty="0" smtClean="0"/>
              <a:t>Μαζικά </a:t>
            </a:r>
            <a:r>
              <a:rPr lang="en-IE" sz="2000" dirty="0" smtClean="0"/>
              <a:t>emails </a:t>
            </a:r>
            <a:r>
              <a:rPr lang="el-GR" sz="2000" dirty="0" smtClean="0"/>
              <a:t>μπορεί να χρησιμοποιηθούν για τη γελιοποίηση ατόμων, και ατομικά </a:t>
            </a:r>
            <a:r>
              <a:rPr lang="en-IE" sz="2000" dirty="0" smtClean="0"/>
              <a:t>emails</a:t>
            </a:r>
            <a:r>
              <a:rPr lang="el-GR" sz="2000" dirty="0" smtClean="0"/>
              <a:t> για εκφοβισμό, των οποίων τα ίχνη δεν εγγυόνται την ταυτότητα των αποστολέων. </a:t>
            </a:r>
            <a:endParaRPr lang="en-IE" sz="600" dirty="0" smtClean="0"/>
          </a:p>
          <a:p>
            <a:pPr algn="just">
              <a:spcBef>
                <a:spcPts val="400"/>
              </a:spcBef>
            </a:pPr>
            <a:endParaRPr lang="el-GR" sz="1000" b="1" dirty="0" smtClean="0"/>
          </a:p>
          <a:p>
            <a:pPr algn="just">
              <a:spcBef>
                <a:spcPts val="400"/>
              </a:spcBef>
            </a:pPr>
            <a:r>
              <a:rPr lang="en-IE" sz="2000" b="1" dirty="0" smtClean="0"/>
              <a:t>Websites</a:t>
            </a:r>
            <a:r>
              <a:rPr lang="el-GR" sz="2000" b="1" dirty="0" smtClean="0"/>
              <a:t>:</a:t>
            </a:r>
            <a:endParaRPr lang="en-IE" sz="2000" b="1" dirty="0" smtClean="0"/>
          </a:p>
          <a:p>
            <a:pPr algn="just">
              <a:spcBef>
                <a:spcPts val="400"/>
              </a:spcBef>
            </a:pPr>
            <a:r>
              <a:rPr lang="el-GR" sz="2000" dirty="0" smtClean="0"/>
              <a:t>Η δημιουργία ή εγγραφή σε </a:t>
            </a:r>
            <a:r>
              <a:rPr lang="en-IE" sz="2000" dirty="0" smtClean="0"/>
              <a:t>websites </a:t>
            </a:r>
            <a:r>
              <a:rPr lang="el-GR" sz="2000" dirty="0" smtClean="0"/>
              <a:t>που έχουν σκοπό την εξευτέλιση ενός προσώπου</a:t>
            </a:r>
            <a:r>
              <a:rPr lang="en-IE" sz="2000" dirty="0" smtClean="0"/>
              <a:t>,</a:t>
            </a:r>
            <a:r>
              <a:rPr lang="el-GR" sz="2000" dirty="0" smtClean="0"/>
              <a:t> συχνά δίνοντας προσωπικές πληροφορίες, αναρτώντας ή αλλοιώνοντας φωτογραφίες του, ή παρουσιάζοντας τον με σεξουαλικό τρόπο. </a:t>
            </a:r>
          </a:p>
          <a:p>
            <a:pPr algn="just">
              <a:spcBef>
                <a:spcPts val="400"/>
              </a:spcBef>
            </a:pPr>
            <a:endParaRPr lang="en-IE" sz="1000" dirty="0" smtClean="0"/>
          </a:p>
          <a:p>
            <a:pPr algn="just">
              <a:spcBef>
                <a:spcPts val="400"/>
              </a:spcBef>
            </a:pPr>
            <a:r>
              <a:rPr lang="en-IE" sz="2000" b="1" dirty="0" smtClean="0"/>
              <a:t>Online Chat Rooms</a:t>
            </a:r>
            <a:r>
              <a:rPr lang="el-GR" sz="2000" b="1" dirty="0" smtClean="0"/>
              <a:t>:</a:t>
            </a:r>
            <a:endParaRPr lang="en-IE" sz="2000" b="1" dirty="0" smtClean="0"/>
          </a:p>
          <a:p>
            <a:pPr algn="just">
              <a:spcBef>
                <a:spcPts val="400"/>
              </a:spcBef>
            </a:pPr>
            <a:r>
              <a:rPr lang="el-GR" sz="2000" dirty="0" smtClean="0"/>
              <a:t>Τα </a:t>
            </a:r>
            <a:r>
              <a:rPr lang="en-IE" sz="2000" dirty="0" smtClean="0"/>
              <a:t>Chat rooms </a:t>
            </a:r>
            <a:r>
              <a:rPr lang="el-GR" sz="2000" dirty="0" smtClean="0"/>
              <a:t>δίνουν τη δυνατότητα στους ανθρώπους να κρύβουν την πραγματική τους ταυτότητα</a:t>
            </a:r>
            <a:r>
              <a:rPr lang="el-GR" sz="2000" dirty="0"/>
              <a:t> </a:t>
            </a:r>
            <a:r>
              <a:rPr lang="el-GR" sz="2000" dirty="0" smtClean="0"/>
              <a:t>με σκοπό να εκφράσουν την επιθετικότητά τους με προσβολές σε άλλα μέλη.</a:t>
            </a:r>
            <a:endParaRPr lang="en-IE" sz="2000" dirty="0" smtClean="0"/>
          </a:p>
          <a:p>
            <a:pPr algn="just">
              <a:spcBef>
                <a:spcPts val="400"/>
              </a:spcBef>
            </a:pPr>
            <a:endParaRPr lang="en-IE" sz="600" dirty="0" smtClean="0"/>
          </a:p>
          <a:p>
            <a:pPr algn="just">
              <a:spcBef>
                <a:spcPts val="400"/>
              </a:spcBef>
            </a:pPr>
            <a:r>
              <a:rPr lang="en-IE" sz="2000" dirty="0" smtClean="0"/>
              <a:t>* </a:t>
            </a:r>
            <a:r>
              <a:rPr lang="en-IE" sz="2000" b="1" dirty="0" smtClean="0"/>
              <a:t>Note</a:t>
            </a:r>
            <a:r>
              <a:rPr lang="en-IE" sz="2000" dirty="0" smtClean="0"/>
              <a:t> – </a:t>
            </a:r>
            <a:r>
              <a:rPr lang="el-GR" sz="2000" dirty="0" smtClean="0"/>
              <a:t>Ο ομοφοβικός και ρατσιστικός εκφοβισμός μπορεί να εμπίπτει κάτω από οποιαδήποτε μορφή εκφοβισμού </a:t>
            </a:r>
            <a:r>
              <a:rPr lang="en-IE" sz="2000" i="1" dirty="0" smtClean="0"/>
              <a:t>(</a:t>
            </a:r>
            <a:r>
              <a:rPr lang="el-GR" sz="2000" i="1" dirty="0" smtClean="0"/>
              <a:t>π.χ. λεκτικός, χειρονομία, διαδικτυακός)</a:t>
            </a:r>
            <a:r>
              <a:rPr lang="el-GR" sz="2000" i="1" dirty="0"/>
              <a:t> </a:t>
            </a:r>
            <a:r>
              <a:rPr lang="el-GR" sz="2000" i="1" dirty="0" smtClean="0"/>
              <a:t>αλλά δεν συνιστούν είδη εκφοβισμού από μόνοι τους.</a:t>
            </a:r>
            <a:endParaRPr lang="en-IE" sz="2000" i="1" dirty="0"/>
          </a:p>
        </p:txBody>
      </p:sp>
    </p:spTree>
    <p:extLst>
      <p:ext uri="{BB962C8B-B14F-4D97-AF65-F5344CB8AC3E}">
        <p14:creationId xmlns:p14="http://schemas.microsoft.com/office/powerpoint/2010/main" val="39024866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7013"/>
            <a:ext cx="8229600" cy="1143000"/>
          </a:xfrm>
        </p:spPr>
        <p:txBody>
          <a:bodyPr>
            <a:normAutofit/>
          </a:bodyPr>
          <a:lstStyle/>
          <a:p>
            <a:r>
              <a:rPr lang="el-GR" sz="2800" b="1" dirty="0">
                <a:solidFill>
                  <a:schemeClr val="tx2">
                    <a:lumMod val="75000"/>
                  </a:schemeClr>
                </a:solidFill>
              </a:rPr>
              <a:t>Προτάσεις για περαιτέρω μελετη</a:t>
            </a:r>
            <a:endParaRPr lang="en-IE" sz="2800" b="1" dirty="0">
              <a:solidFill>
                <a:schemeClr val="tx2">
                  <a:lumMod val="75000"/>
                </a:schemeClr>
              </a:solidFill>
            </a:endParaRPr>
          </a:p>
        </p:txBody>
      </p:sp>
      <p:sp>
        <p:nvSpPr>
          <p:cNvPr id="3" name="Content Placeholder 2"/>
          <p:cNvSpPr>
            <a:spLocks noGrp="1"/>
          </p:cNvSpPr>
          <p:nvPr>
            <p:ph idx="1"/>
          </p:nvPr>
        </p:nvSpPr>
        <p:spPr>
          <a:xfrm>
            <a:off x="457200" y="1196752"/>
            <a:ext cx="8229600" cy="4968552"/>
          </a:xfrm>
        </p:spPr>
        <p:txBody>
          <a:bodyPr>
            <a:normAutofit fontScale="92500" lnSpcReduction="20000"/>
          </a:bodyPr>
          <a:lstStyle/>
          <a:p>
            <a:pPr marL="0" indent="0" fontAlgn="base">
              <a:spcBef>
                <a:spcPts val="0"/>
              </a:spcBef>
              <a:buNone/>
            </a:pPr>
            <a:endParaRPr lang="en-IE" sz="800" dirty="0"/>
          </a:p>
          <a:p>
            <a:pPr marL="0" indent="0" fontAlgn="base">
              <a:spcBef>
                <a:spcPts val="0"/>
              </a:spcBef>
              <a:buNone/>
            </a:pPr>
            <a:endParaRPr lang="en-IE" sz="800" dirty="0" smtClean="0"/>
          </a:p>
          <a:p>
            <a:pPr marL="0" indent="0" fontAlgn="base">
              <a:spcBef>
                <a:spcPts val="0"/>
              </a:spcBef>
              <a:buNone/>
            </a:pPr>
            <a:r>
              <a:rPr lang="en-IE" sz="2000" dirty="0" smtClean="0"/>
              <a:t>The Essential Guide to Tackling Bullying (2011) Elliot, M.  Prentice Hall.  </a:t>
            </a:r>
          </a:p>
          <a:p>
            <a:pPr marL="0" indent="0" fontAlgn="base">
              <a:spcBef>
                <a:spcPts val="0"/>
              </a:spcBef>
              <a:buNone/>
            </a:pPr>
            <a:endParaRPr lang="en-IE" sz="1100" dirty="0"/>
          </a:p>
          <a:p>
            <a:pPr marL="0" indent="0" fontAlgn="base">
              <a:spcBef>
                <a:spcPts val="0"/>
              </a:spcBef>
              <a:buNone/>
            </a:pPr>
            <a:r>
              <a:rPr lang="en-IE" sz="2000" dirty="0"/>
              <a:t>Understanding School Bullying (2010)  </a:t>
            </a:r>
            <a:r>
              <a:rPr lang="en-IE" sz="2000" dirty="0" err="1"/>
              <a:t>O’Moore</a:t>
            </a:r>
            <a:r>
              <a:rPr lang="en-IE" sz="2000" dirty="0"/>
              <a:t>, M. Veritas. </a:t>
            </a:r>
            <a:r>
              <a:rPr lang="en-IE" sz="2000" dirty="0" smtClean="0"/>
              <a:t>Dublin</a:t>
            </a:r>
          </a:p>
          <a:p>
            <a:pPr marL="0" indent="0" fontAlgn="base">
              <a:spcBef>
                <a:spcPts val="0"/>
              </a:spcBef>
              <a:buNone/>
            </a:pPr>
            <a:endParaRPr lang="en-IE" sz="1100" dirty="0"/>
          </a:p>
          <a:p>
            <a:pPr marL="0" indent="0" fontAlgn="base">
              <a:spcBef>
                <a:spcPts val="0"/>
              </a:spcBef>
              <a:buNone/>
            </a:pPr>
            <a:r>
              <a:rPr lang="en-IE" sz="2000" dirty="0" smtClean="0"/>
              <a:t>Understanding Girls Friendships, Fights &amp; Feuds: A Practical Approach to Girls’ Bullying. (2006) </a:t>
            </a:r>
            <a:r>
              <a:rPr lang="en-IE" sz="2000" dirty="0" err="1" smtClean="0"/>
              <a:t>Besag</a:t>
            </a:r>
            <a:r>
              <a:rPr lang="en-IE" sz="2000" dirty="0" smtClean="0"/>
              <a:t>, V.E. London. Open University Press. </a:t>
            </a:r>
          </a:p>
          <a:p>
            <a:pPr marL="0" indent="0" fontAlgn="base">
              <a:spcBef>
                <a:spcPts val="0"/>
              </a:spcBef>
              <a:buNone/>
            </a:pPr>
            <a:endParaRPr lang="en-IE" sz="1100" dirty="0" smtClean="0"/>
          </a:p>
          <a:p>
            <a:pPr marL="0" indent="0" fontAlgn="base">
              <a:spcBef>
                <a:spcPts val="0"/>
              </a:spcBef>
              <a:buNone/>
            </a:pPr>
            <a:r>
              <a:rPr lang="x-none" sz="2000" dirty="0" smtClean="0"/>
              <a:t>Άσκηση </a:t>
            </a:r>
            <a:r>
              <a:rPr lang="x-none" sz="2000" dirty="0"/>
              <a:t>βίας από μαθητές</a:t>
            </a:r>
            <a:r>
              <a:rPr lang="en-US" sz="2000" dirty="0"/>
              <a:t> </a:t>
            </a:r>
            <a:r>
              <a:rPr lang="el-GR" sz="2000" dirty="0"/>
              <a:t>προς μαθητές στο χώρο του Δημοτικού Σχολείου. </a:t>
            </a:r>
            <a:r>
              <a:rPr lang="x-none" sz="2000" dirty="0"/>
              <a:t>(2000). </a:t>
            </a:r>
            <a:r>
              <a:rPr lang="x-none" sz="2000" dirty="0" smtClean="0"/>
              <a:t>Χαντζή</a:t>
            </a:r>
            <a:r>
              <a:rPr lang="x-none" sz="2000" dirty="0"/>
              <a:t>, Χ., Χουντουμάδη, Α. &amp; Πατεράκη, Λ. </a:t>
            </a:r>
            <a:r>
              <a:rPr lang="el-GR" sz="2000" dirty="0" smtClean="0"/>
              <a:t>Παιδί </a:t>
            </a:r>
            <a:r>
              <a:rPr lang="el-GR" sz="2000" dirty="0"/>
              <a:t>και Έφηβος 1,97‐110.</a:t>
            </a:r>
            <a:endParaRPr lang="en-US" sz="2000" dirty="0"/>
          </a:p>
          <a:p>
            <a:pPr marL="0" indent="0" fontAlgn="base">
              <a:spcBef>
                <a:spcPts val="0"/>
              </a:spcBef>
              <a:buNone/>
            </a:pPr>
            <a:endParaRPr lang="en-IE" sz="1100" dirty="0"/>
          </a:p>
          <a:p>
            <a:pPr marL="0" indent="0" fontAlgn="base">
              <a:spcBef>
                <a:spcPts val="0"/>
              </a:spcBef>
              <a:buNone/>
            </a:pPr>
            <a:r>
              <a:rPr lang="x-none" sz="2000" dirty="0"/>
              <a:t>School </a:t>
            </a:r>
            <a:r>
              <a:rPr lang="en-IE" sz="2000" dirty="0"/>
              <a:t>B</a:t>
            </a:r>
            <a:r>
              <a:rPr lang="x-none" sz="2000" dirty="0"/>
              <a:t>ullying: Insights and </a:t>
            </a:r>
            <a:r>
              <a:rPr lang="en-IE" sz="2000" dirty="0"/>
              <a:t>P</a:t>
            </a:r>
            <a:r>
              <a:rPr lang="x-none" sz="2000" dirty="0"/>
              <a:t>erspectives. (1994). Smith, P. K., &amp; Sharp, S. London: </a:t>
            </a:r>
            <a:r>
              <a:rPr lang="x-none" sz="2000" dirty="0" smtClean="0"/>
              <a:t>Routledge</a:t>
            </a:r>
            <a:endParaRPr lang="en-IE" sz="2000" dirty="0" smtClean="0"/>
          </a:p>
          <a:p>
            <a:pPr marL="0" indent="0" fontAlgn="base">
              <a:spcBef>
                <a:spcPts val="0"/>
              </a:spcBef>
              <a:buNone/>
            </a:pPr>
            <a:endParaRPr lang="en-IE" sz="900" dirty="0"/>
          </a:p>
          <a:p>
            <a:pPr marL="0" indent="0" fontAlgn="base">
              <a:spcBef>
                <a:spcPts val="0"/>
              </a:spcBef>
              <a:buNone/>
            </a:pPr>
            <a:r>
              <a:rPr lang="en-IE" sz="2000" dirty="0" smtClean="0"/>
              <a:t>Get With It A Guide to Cyberbullying. (2008) Office for Internet Safety. Dublin </a:t>
            </a:r>
            <a:endParaRPr lang="en-IE" sz="2000" dirty="0"/>
          </a:p>
          <a:p>
            <a:pPr marL="0" indent="0" fontAlgn="base">
              <a:spcBef>
                <a:spcPts val="0"/>
              </a:spcBef>
              <a:buNone/>
            </a:pPr>
            <a:r>
              <a:rPr lang="en-IE" sz="2000" dirty="0" smtClean="0">
                <a:hlinkClick r:id="rId2"/>
              </a:rPr>
              <a:t>http</a:t>
            </a:r>
            <a:r>
              <a:rPr lang="en-IE" sz="2000" dirty="0">
                <a:hlinkClick r:id="rId2"/>
              </a:rPr>
              <a:t>://www.hotline.ie/documents/Cyberbullying.pdf</a:t>
            </a:r>
            <a:endParaRPr lang="en-IE" sz="2000" dirty="0"/>
          </a:p>
          <a:p>
            <a:pPr marL="0" indent="0" fontAlgn="base">
              <a:spcBef>
                <a:spcPts val="0"/>
              </a:spcBef>
              <a:buNone/>
            </a:pPr>
            <a:endParaRPr lang="en-IE" sz="900" dirty="0" smtClean="0"/>
          </a:p>
          <a:p>
            <a:pPr marL="0" indent="0" fontAlgn="base">
              <a:spcBef>
                <a:spcPts val="0"/>
              </a:spcBef>
              <a:buNone/>
            </a:pPr>
            <a:endParaRPr lang="en-US" sz="800" dirty="0"/>
          </a:p>
          <a:p>
            <a:pPr marL="0" indent="0" fontAlgn="base">
              <a:spcBef>
                <a:spcPts val="0"/>
              </a:spcBef>
              <a:buNone/>
            </a:pPr>
            <a:r>
              <a:rPr lang="en-IE" sz="2000" dirty="0" smtClean="0">
                <a:solidFill>
                  <a:srgbClr val="C00000"/>
                </a:solidFill>
              </a:rPr>
              <a:t>Video </a:t>
            </a:r>
            <a:r>
              <a:rPr lang="en-IE" sz="2000" dirty="0" smtClean="0"/>
              <a:t>: Bully For You (2008) </a:t>
            </a:r>
            <a:r>
              <a:rPr lang="en-IE" sz="2000" dirty="0" err="1" smtClean="0"/>
              <a:t>Triplevision</a:t>
            </a:r>
            <a:r>
              <a:rPr lang="en-IE" sz="2000" dirty="0" smtClean="0"/>
              <a:t> Productions Ltd. BBC (Northern Ireland</a:t>
            </a:r>
            <a:r>
              <a:rPr lang="en-IE" sz="2000" dirty="0"/>
              <a:t>). </a:t>
            </a:r>
            <a:r>
              <a:rPr lang="en-IE" sz="2000" dirty="0">
                <a:hlinkClick r:id="rId3"/>
              </a:rPr>
              <a:t>https://</a:t>
            </a:r>
            <a:r>
              <a:rPr lang="en-IE" sz="2000" dirty="0" smtClean="0">
                <a:hlinkClick r:id="rId3"/>
              </a:rPr>
              <a:t>vimeo.com/36968349</a:t>
            </a:r>
            <a:endParaRPr lang="en-IE" sz="2000" dirty="0" smtClean="0"/>
          </a:p>
          <a:p>
            <a:pPr marL="0" indent="0" fontAlgn="base">
              <a:spcBef>
                <a:spcPts val="0"/>
              </a:spcBef>
              <a:buNone/>
            </a:pPr>
            <a:endParaRPr lang="en-IE" sz="2000" dirty="0" smtClean="0"/>
          </a:p>
          <a:p>
            <a:pPr marL="0" indent="0" fontAlgn="base">
              <a:spcBef>
                <a:spcPts val="0"/>
              </a:spcBef>
              <a:buNone/>
            </a:pPr>
            <a:r>
              <a:rPr lang="en-IE" sz="2000" dirty="0" smtClean="0">
                <a:solidFill>
                  <a:srgbClr val="FF0000"/>
                </a:solidFill>
              </a:rPr>
              <a:t>Video: </a:t>
            </a:r>
            <a:r>
              <a:rPr lang="en-IE" sz="2000" dirty="0" smtClean="0"/>
              <a:t>Silent Witness (2010) Anti Bullying Centre.  Dublin. Ireland</a:t>
            </a:r>
            <a:r>
              <a:rPr lang="en-IE" sz="2000" dirty="0"/>
              <a:t>. </a:t>
            </a:r>
            <a:r>
              <a:rPr lang="en-IE" sz="2000" dirty="0">
                <a:hlinkClick r:id="rId4"/>
              </a:rPr>
              <a:t>https://</a:t>
            </a:r>
            <a:r>
              <a:rPr lang="en-IE" sz="2000" dirty="0" smtClean="0">
                <a:hlinkClick r:id="rId4"/>
              </a:rPr>
              <a:t>www.youtube.com/watch?v=YQvzbiPz4s8</a:t>
            </a:r>
            <a:endParaRPr lang="en-IE" sz="2000" dirty="0" smtClean="0"/>
          </a:p>
          <a:p>
            <a:pPr marL="0" indent="0" fontAlgn="base">
              <a:spcBef>
                <a:spcPts val="0"/>
              </a:spcBef>
              <a:buNone/>
            </a:pPr>
            <a:endParaRPr lang="en-IE" sz="2000" dirty="0"/>
          </a:p>
          <a:p>
            <a:pPr marL="0" indent="0">
              <a:buNone/>
            </a:pPr>
            <a:endParaRPr lang="en-IE" sz="1800" dirty="0"/>
          </a:p>
        </p:txBody>
      </p:sp>
      <p:sp>
        <p:nvSpPr>
          <p:cNvPr id="4" name="Slide Number Placeholder 3"/>
          <p:cNvSpPr>
            <a:spLocks noGrp="1"/>
          </p:cNvSpPr>
          <p:nvPr>
            <p:ph type="sldNum" sz="quarter" idx="12"/>
          </p:nvPr>
        </p:nvSpPr>
        <p:spPr/>
        <p:txBody>
          <a:bodyPr/>
          <a:lstStyle/>
          <a:p>
            <a:fld id="{F70DACD7-332A-44EA-827A-B60878E4E8DF}" type="slidenum">
              <a:rPr lang="el-GR" smtClean="0"/>
              <a:pPr/>
              <a:t>13</a:t>
            </a:fld>
            <a:endParaRPr lang="el-GR"/>
          </a:p>
        </p:txBody>
      </p:sp>
    </p:spTree>
    <p:extLst>
      <p:ext uri="{BB962C8B-B14F-4D97-AF65-F5344CB8AC3E}">
        <p14:creationId xmlns:p14="http://schemas.microsoft.com/office/powerpoint/2010/main" val="22824412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229600" cy="1143000"/>
          </a:xfrm>
        </p:spPr>
        <p:txBody>
          <a:bodyPr>
            <a:normAutofit/>
          </a:bodyPr>
          <a:lstStyle/>
          <a:p>
            <a:r>
              <a:rPr lang="el-GR" sz="3200" b="1" dirty="0" smtClean="0">
                <a:solidFill>
                  <a:srgbClr val="002060"/>
                </a:solidFill>
              </a:rPr>
              <a:t>Οι επιπτώσεις του σχολικου εκφοβισμού </a:t>
            </a:r>
            <a:endParaRPr lang="en-US" sz="3200" b="1" dirty="0">
              <a:solidFill>
                <a:srgbClr val="002060"/>
              </a:solidFill>
            </a:endParaRPr>
          </a:p>
        </p:txBody>
      </p:sp>
      <p:sp>
        <p:nvSpPr>
          <p:cNvPr id="3" name="Content Placeholder 2"/>
          <p:cNvSpPr>
            <a:spLocks noGrp="1"/>
          </p:cNvSpPr>
          <p:nvPr>
            <p:ph idx="1"/>
          </p:nvPr>
        </p:nvSpPr>
        <p:spPr>
          <a:xfrm>
            <a:off x="457200" y="1387170"/>
            <a:ext cx="8229600" cy="5210182"/>
          </a:xfrm>
        </p:spPr>
        <p:txBody>
          <a:bodyPr>
            <a:normAutofit fontScale="92500" lnSpcReduction="10000"/>
          </a:bodyPr>
          <a:lstStyle/>
          <a:p>
            <a:pPr marL="0" indent="0" algn="ctr" fontAlgn="base">
              <a:buNone/>
            </a:pPr>
            <a:r>
              <a:rPr lang="el-GR" sz="2200" b="1" dirty="0" smtClean="0">
                <a:solidFill>
                  <a:srgbClr val="002060"/>
                </a:solidFill>
              </a:rPr>
              <a:t>Μερικές από τις γνωστές συνέπειες του εκφοβισμού </a:t>
            </a:r>
            <a:r>
              <a:rPr lang="el-GR" sz="2200" b="1" u="sng" dirty="0" smtClean="0">
                <a:solidFill>
                  <a:srgbClr val="002060"/>
                </a:solidFill>
              </a:rPr>
              <a:t>στο θύμα</a:t>
            </a:r>
            <a:r>
              <a:rPr lang="el-GR" sz="2200" b="1" dirty="0" smtClean="0">
                <a:solidFill>
                  <a:srgbClr val="002060"/>
                </a:solidFill>
              </a:rPr>
              <a:t>, είναι:</a:t>
            </a:r>
            <a:endParaRPr lang="en-IE" sz="2200" b="1" dirty="0">
              <a:solidFill>
                <a:srgbClr val="002060"/>
              </a:solidFill>
            </a:endParaRPr>
          </a:p>
          <a:p>
            <a:pPr fontAlgn="base"/>
            <a:r>
              <a:rPr lang="el-GR" sz="1800" dirty="0" smtClean="0"/>
              <a:t>Στρες </a:t>
            </a:r>
            <a:endParaRPr lang="en-IE" sz="1800" dirty="0"/>
          </a:p>
          <a:p>
            <a:pPr fontAlgn="base"/>
            <a:r>
              <a:rPr lang="el-GR" sz="1800" dirty="0" smtClean="0"/>
              <a:t>Μειωμένη ικανότητα προσοχής </a:t>
            </a:r>
            <a:endParaRPr lang="en-IE" sz="1800" dirty="0"/>
          </a:p>
          <a:p>
            <a:pPr fontAlgn="base"/>
            <a:r>
              <a:rPr lang="el-GR" sz="1800" dirty="0" smtClean="0"/>
              <a:t>Έλλειψη κινητοποίησης ή ενέργειας</a:t>
            </a:r>
            <a:endParaRPr lang="en-IE" sz="1800" dirty="0"/>
          </a:p>
          <a:p>
            <a:pPr fontAlgn="base"/>
            <a:r>
              <a:rPr lang="el-GR" sz="1800" dirty="0" smtClean="0"/>
              <a:t>Χαμηλή ή μειωμένη </a:t>
            </a:r>
            <a:r>
              <a:rPr lang="el-GR" sz="1800" dirty="0" smtClean="0"/>
              <a:t>σχολική επίδοση</a:t>
            </a:r>
          </a:p>
          <a:p>
            <a:pPr fontAlgn="base"/>
            <a:r>
              <a:rPr lang="el-GR" sz="1800" dirty="0" smtClean="0"/>
              <a:t>Άγχος </a:t>
            </a:r>
            <a:r>
              <a:rPr lang="el-GR" sz="1800" dirty="0" smtClean="0"/>
              <a:t>για το σχολείο </a:t>
            </a:r>
            <a:endParaRPr lang="en-IE" sz="1800" dirty="0"/>
          </a:p>
          <a:p>
            <a:pPr fontAlgn="base"/>
            <a:r>
              <a:rPr lang="el-GR" sz="1800" dirty="0" smtClean="0"/>
              <a:t>Έλλειψη αυτοπεποίθησης </a:t>
            </a:r>
            <a:endParaRPr lang="en-IE" sz="1800" dirty="0"/>
          </a:p>
          <a:p>
            <a:pPr fontAlgn="base"/>
            <a:r>
              <a:rPr lang="el-GR" sz="1800" dirty="0" smtClean="0"/>
              <a:t>Διαταραχές στη διατροφή (απώλεια όρεξης) </a:t>
            </a:r>
            <a:endParaRPr lang="en-IE" sz="1800" dirty="0"/>
          </a:p>
          <a:p>
            <a:pPr fontAlgn="base"/>
            <a:r>
              <a:rPr lang="el-GR" sz="1800" dirty="0" smtClean="0"/>
              <a:t>Χρήση εξαρτητισιογόνων ουσιών </a:t>
            </a:r>
            <a:r>
              <a:rPr lang="el-GR" sz="1800" dirty="0" smtClean="0"/>
              <a:t>(ανήκειν)</a:t>
            </a:r>
            <a:endParaRPr lang="en-IE" sz="1800" dirty="0"/>
          </a:p>
          <a:p>
            <a:pPr fontAlgn="base"/>
            <a:r>
              <a:rPr lang="el-GR" sz="1800" dirty="0" smtClean="0"/>
              <a:t>Επιθετική συμπεριφορά (αδικαιολόγητη)</a:t>
            </a:r>
            <a:endParaRPr lang="en-IE" sz="1800" dirty="0"/>
          </a:p>
          <a:p>
            <a:pPr fontAlgn="base"/>
            <a:r>
              <a:rPr lang="el-GR" sz="1800" dirty="0" smtClean="0"/>
              <a:t>Καταθλιπτικά στοιχεία </a:t>
            </a:r>
            <a:endParaRPr lang="en-IE" sz="1800" dirty="0"/>
          </a:p>
          <a:p>
            <a:pPr fontAlgn="base"/>
            <a:r>
              <a:rPr lang="el-GR" sz="1800" dirty="0" smtClean="0"/>
              <a:t>Διαταραχές στον ύπνο (εφιάλτες, ανήσυχος ύπνος)</a:t>
            </a:r>
            <a:endParaRPr lang="en-IE" sz="1800" dirty="0"/>
          </a:p>
          <a:p>
            <a:pPr fontAlgn="base"/>
            <a:r>
              <a:rPr lang="el-GR" sz="1800" dirty="0" smtClean="0"/>
              <a:t>Πόνους στο στομάχι</a:t>
            </a:r>
            <a:endParaRPr lang="en-IE" sz="1800" dirty="0"/>
          </a:p>
          <a:p>
            <a:pPr fontAlgn="base"/>
            <a:r>
              <a:rPr lang="el-GR" sz="1800" dirty="0" smtClean="0"/>
              <a:t>Κρίσεις πανικού </a:t>
            </a:r>
            <a:endParaRPr lang="en-IE" sz="1800" dirty="0"/>
          </a:p>
          <a:p>
            <a:pPr fontAlgn="base"/>
            <a:r>
              <a:rPr lang="el-GR" sz="1800" dirty="0" smtClean="0"/>
              <a:t>Νευρικό ξέσπασμα</a:t>
            </a:r>
            <a:endParaRPr lang="en-IE" sz="1800" dirty="0"/>
          </a:p>
          <a:p>
            <a:pPr fontAlgn="base"/>
            <a:r>
              <a:rPr lang="el-GR" sz="1800" dirty="0" smtClean="0"/>
              <a:t>Απόπειρες ή σκέψεις αυτοκτονίας </a:t>
            </a:r>
            <a:r>
              <a:rPr lang="el-GR" sz="1800" dirty="0"/>
              <a:t> </a:t>
            </a:r>
            <a:endParaRPr lang="el-GR" sz="1800" dirty="0" smtClean="0"/>
          </a:p>
          <a:p>
            <a:pPr marL="0" indent="0" algn="r" fontAlgn="base">
              <a:buNone/>
            </a:pPr>
            <a:r>
              <a:rPr lang="en-US" sz="1800" dirty="0" smtClean="0"/>
              <a:t>(</a:t>
            </a:r>
            <a:r>
              <a:rPr lang="en-US" sz="1800" dirty="0" err="1"/>
              <a:t>O’Moore</a:t>
            </a:r>
            <a:r>
              <a:rPr lang="en-US" sz="1800" dirty="0"/>
              <a:t>, 2010) </a:t>
            </a:r>
            <a:endParaRPr lang="en-IE" sz="1800" dirty="0"/>
          </a:p>
        </p:txBody>
      </p:sp>
      <p:sp>
        <p:nvSpPr>
          <p:cNvPr id="4" name="Slide Number Placeholder 3"/>
          <p:cNvSpPr>
            <a:spLocks noGrp="1"/>
          </p:cNvSpPr>
          <p:nvPr>
            <p:ph type="sldNum" sz="quarter" idx="12"/>
          </p:nvPr>
        </p:nvSpPr>
        <p:spPr/>
        <p:txBody>
          <a:bodyPr/>
          <a:lstStyle/>
          <a:p>
            <a:fld id="{F70DACD7-332A-44EA-827A-B60878E4E8DF}" type="slidenum">
              <a:rPr lang="el-GR" smtClean="0"/>
              <a:pPr/>
              <a:t>14</a:t>
            </a:fld>
            <a:endParaRPr lang="el-GR"/>
          </a:p>
        </p:txBody>
      </p:sp>
    </p:spTree>
    <p:extLst>
      <p:ext uri="{BB962C8B-B14F-4D97-AF65-F5344CB8AC3E}">
        <p14:creationId xmlns:p14="http://schemas.microsoft.com/office/powerpoint/2010/main" val="7310129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8015" y="1307305"/>
            <a:ext cx="8229600" cy="5414169"/>
          </a:xfrm>
        </p:spPr>
        <p:txBody>
          <a:bodyPr>
            <a:normAutofit fontScale="92500" lnSpcReduction="10000"/>
          </a:bodyPr>
          <a:lstStyle/>
          <a:p>
            <a:pPr marL="0" indent="0" algn="just">
              <a:buNone/>
            </a:pPr>
            <a:r>
              <a:rPr lang="el-GR" sz="2000" b="1" dirty="0" smtClean="0"/>
              <a:t>Επιπτώσεις στην Υγεία:</a:t>
            </a:r>
            <a:endParaRPr lang="en-IE" sz="2000" b="1" dirty="0" smtClean="0"/>
          </a:p>
          <a:p>
            <a:pPr marL="0" indent="0" algn="just">
              <a:buNone/>
            </a:pPr>
            <a:r>
              <a:rPr lang="el-GR" sz="2000" dirty="0" smtClean="0"/>
              <a:t>Έρευνες έχουν δείξει ότι τα θύματα είναι πιο πιθανό να λείπουν από το σχολείο για λόγους υγείας, να παραπονιούνται για</a:t>
            </a:r>
            <a:r>
              <a:rPr lang="en-IE" sz="2000" dirty="0" smtClean="0"/>
              <a:t> </a:t>
            </a:r>
            <a:r>
              <a:rPr lang="el-GR" sz="2000" dirty="0" smtClean="0"/>
              <a:t>συμπτώματα, και να έχουν χαμηλότερο σκορ στην κλίμακα </a:t>
            </a:r>
            <a:r>
              <a:rPr lang="el-GR" sz="2000" dirty="0" smtClean="0"/>
              <a:t>ικανοποίησης </a:t>
            </a:r>
            <a:r>
              <a:rPr lang="el-GR" sz="2000" dirty="0" smtClean="0"/>
              <a:t>από τη </a:t>
            </a:r>
            <a:r>
              <a:rPr lang="el-GR" sz="2000" dirty="0" smtClean="0"/>
              <a:t>ζωή </a:t>
            </a:r>
            <a:r>
              <a:rPr lang="el-GR" sz="2000" dirty="0" smtClean="0"/>
              <a:t>από αυτούς που δεν εμπλέκονται σε εκφοβισμό. </a:t>
            </a:r>
            <a:r>
              <a:rPr lang="en-IE" sz="1400" dirty="0" smtClean="0"/>
              <a:t>(WHO, 2002)</a:t>
            </a:r>
          </a:p>
          <a:p>
            <a:pPr marL="0" indent="0" algn="just">
              <a:buNone/>
            </a:pPr>
            <a:endParaRPr lang="en-IE" sz="1000" dirty="0"/>
          </a:p>
          <a:p>
            <a:pPr marL="0" indent="0" algn="just">
              <a:buNone/>
            </a:pPr>
            <a:r>
              <a:rPr lang="el-GR" sz="2000" b="1" dirty="0" smtClean="0"/>
              <a:t>Επιπτώσεις στην Ψυχική Υγεία:</a:t>
            </a:r>
            <a:endParaRPr lang="en-IE" sz="2000" b="1" dirty="0" smtClean="0"/>
          </a:p>
          <a:p>
            <a:pPr marL="0" indent="0" algn="just">
              <a:buNone/>
            </a:pPr>
            <a:r>
              <a:rPr lang="el-GR" sz="2000" dirty="0" smtClean="0"/>
              <a:t>Ο θυμός, η αναστάτωση και ο φόβος είναι τα πιο εμφανή συναισθήματα σε όλες τις μορφές εκφοβισμού </a:t>
            </a:r>
            <a:r>
              <a:rPr lang="en-IE" sz="1400" dirty="0" smtClean="0"/>
              <a:t>(</a:t>
            </a:r>
            <a:r>
              <a:rPr lang="en-IE" sz="1400" dirty="0" err="1" smtClean="0"/>
              <a:t>O’Moore</a:t>
            </a:r>
            <a:r>
              <a:rPr lang="en-IE" sz="1400" dirty="0" smtClean="0"/>
              <a:t> &amp; Minton, 2009)</a:t>
            </a:r>
            <a:r>
              <a:rPr lang="el-GR" sz="1400" dirty="0" smtClean="0"/>
              <a:t>.</a:t>
            </a:r>
            <a:r>
              <a:rPr lang="en-IE" sz="1400" dirty="0" smtClean="0"/>
              <a:t> </a:t>
            </a:r>
            <a:r>
              <a:rPr lang="el-GR" sz="2000" dirty="0" smtClean="0"/>
              <a:t>Τα θύματα έχει βρεθεί ότι υποφέρουν από αστάθεια στην εικόνα εαυτού τους, από κυκλοθυμία, και από αίσθημα κενού </a:t>
            </a:r>
            <a:r>
              <a:rPr lang="el-GR" sz="2000" dirty="0"/>
              <a:t> </a:t>
            </a:r>
            <a:r>
              <a:rPr lang="el-GR" sz="2000" dirty="0" smtClean="0"/>
              <a:t>και </a:t>
            </a:r>
            <a:r>
              <a:rPr lang="el-GR" sz="2000" dirty="0" smtClean="0"/>
              <a:t>ανεπάρκειας, </a:t>
            </a:r>
            <a:r>
              <a:rPr lang="el-GR" sz="2000" dirty="0" smtClean="0"/>
              <a:t>ενώ η κατάθλιψη, </a:t>
            </a:r>
            <a:r>
              <a:rPr lang="el-GR" sz="2000" dirty="0" smtClean="0"/>
              <a:t>οι τάσεις </a:t>
            </a:r>
            <a:r>
              <a:rPr lang="el-GR" sz="2000" dirty="0" smtClean="0"/>
              <a:t>αυτοκτονίας και η απόπειρα ολοένα και περισσότερο συνδέονται με τον εκφοβισμό στην παιδική και εφηβικη ηλικία. </a:t>
            </a:r>
            <a:endParaRPr lang="en-IE" sz="2000" dirty="0" smtClean="0"/>
          </a:p>
          <a:p>
            <a:pPr marL="0" indent="0" algn="just">
              <a:buNone/>
            </a:pPr>
            <a:endParaRPr lang="en-IE" sz="1000" dirty="0"/>
          </a:p>
          <a:p>
            <a:pPr marL="0" indent="0" algn="just">
              <a:buNone/>
            </a:pPr>
            <a:r>
              <a:rPr lang="el-GR" sz="2000" b="1" dirty="0" smtClean="0"/>
              <a:t>Επιπτώσεις στην Εκπαιδευτική ευημερία: </a:t>
            </a:r>
            <a:endParaRPr lang="en-IE" sz="2000" b="1" dirty="0" smtClean="0"/>
          </a:p>
          <a:p>
            <a:pPr marL="0" indent="0" algn="just">
              <a:buNone/>
            </a:pPr>
            <a:r>
              <a:rPr lang="el-GR" sz="2000" dirty="0" smtClean="0"/>
              <a:t>Η μη ικανοποίηση από τη σχολική ζωή μοιραία οδηγεί σε απροθυμία των ατόμων να </a:t>
            </a:r>
            <a:r>
              <a:rPr lang="el-GR" sz="2000" dirty="0" smtClean="0"/>
              <a:t>παρακολουθήσουν τα μαθήματα, για αυτό και η συχνή απουσία από το  σχολείο μπορεί να </a:t>
            </a:r>
            <a:r>
              <a:rPr lang="el-GR" sz="2000" dirty="0" smtClean="0"/>
              <a:t>γίνει δείκτης για μια πιθανή κατάληξη σε εκφοβισμό</a:t>
            </a:r>
            <a:r>
              <a:rPr lang="en-IE" sz="2000" dirty="0" smtClean="0"/>
              <a:t>.</a:t>
            </a:r>
            <a:r>
              <a:rPr lang="el-GR" sz="2000" dirty="0" smtClean="0"/>
              <a:t> Τα </a:t>
            </a:r>
            <a:r>
              <a:rPr lang="el-GR" sz="2000" dirty="0" smtClean="0"/>
              <a:t>παιδιά που θυματοποιούνται δεν μπορούν να επωφεληθούν στο μέγιστο από την εκπαιδευτική διαδικασία γιατί αναλώνουν πολύ ενέργεια στο πως να αποφύγουν ένα επόμενο επεισόδιο εκφοβισμού </a:t>
            </a:r>
            <a:r>
              <a:rPr lang="en-IE" sz="1500" dirty="0" smtClean="0"/>
              <a:t>(</a:t>
            </a:r>
            <a:r>
              <a:rPr lang="en-IE" sz="1500" dirty="0" err="1" smtClean="0"/>
              <a:t>Gastic</a:t>
            </a:r>
            <a:r>
              <a:rPr lang="en-IE" sz="1500" dirty="0" smtClean="0"/>
              <a:t>, 2008; </a:t>
            </a:r>
            <a:r>
              <a:rPr lang="en-IE" sz="1500" dirty="0" err="1" smtClean="0"/>
              <a:t>Boulton</a:t>
            </a:r>
            <a:r>
              <a:rPr lang="en-IE" sz="1500" dirty="0" smtClean="0"/>
              <a:t> et al, 2008)</a:t>
            </a:r>
            <a:r>
              <a:rPr lang="el-GR" sz="1500" dirty="0" smtClean="0"/>
              <a:t>.</a:t>
            </a:r>
            <a:endParaRPr lang="en-IE" sz="1500" dirty="0"/>
          </a:p>
        </p:txBody>
      </p:sp>
      <p:sp>
        <p:nvSpPr>
          <p:cNvPr id="4" name="Slide Number Placeholder 3"/>
          <p:cNvSpPr>
            <a:spLocks noGrp="1"/>
          </p:cNvSpPr>
          <p:nvPr>
            <p:ph type="sldNum" sz="quarter" idx="12"/>
          </p:nvPr>
        </p:nvSpPr>
        <p:spPr/>
        <p:txBody>
          <a:bodyPr/>
          <a:lstStyle/>
          <a:p>
            <a:fld id="{F70DACD7-332A-44EA-827A-B60878E4E8DF}" type="slidenum">
              <a:rPr lang="el-GR" smtClean="0"/>
              <a:pPr/>
              <a:t>15</a:t>
            </a:fld>
            <a:endParaRPr lang="el-GR"/>
          </a:p>
        </p:txBody>
      </p:sp>
    </p:spTree>
    <p:extLst>
      <p:ext uri="{BB962C8B-B14F-4D97-AF65-F5344CB8AC3E}">
        <p14:creationId xmlns:p14="http://schemas.microsoft.com/office/powerpoint/2010/main" val="14328246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3"/>
            <a:ext cx="8229600" cy="5414169"/>
          </a:xfrm>
        </p:spPr>
        <p:txBody>
          <a:bodyPr>
            <a:normAutofit/>
          </a:bodyPr>
          <a:lstStyle/>
          <a:p>
            <a:pPr marL="0" indent="0" algn="just">
              <a:buNone/>
            </a:pPr>
            <a:r>
              <a:rPr lang="el-GR" sz="2000" b="1" dirty="0" smtClean="0"/>
              <a:t>Χρόνιες επιπτώσεις της θυματοποίησης: </a:t>
            </a:r>
            <a:endParaRPr lang="en-IE" sz="2000" b="1" dirty="0" smtClean="0"/>
          </a:p>
          <a:p>
            <a:pPr marL="0" indent="0" algn="just">
              <a:buNone/>
            </a:pPr>
            <a:r>
              <a:rPr lang="el-GR" sz="2000" dirty="0" smtClean="0"/>
              <a:t>Η χαμηλή αυτοπεποίθηση που προκαλείται </a:t>
            </a:r>
            <a:r>
              <a:rPr lang="el-GR" sz="2000" dirty="0" smtClean="0"/>
              <a:t>από </a:t>
            </a:r>
            <a:r>
              <a:rPr lang="el-GR" sz="2000" dirty="0" smtClean="0"/>
              <a:t>θυματοποίηση στην παιδική ηλικία μπορεί να έχει μακροπρόθεσμες επιπτώσεις για τα θύματα, και </a:t>
            </a:r>
            <a:r>
              <a:rPr lang="el-GR" sz="2000" dirty="0" smtClean="0"/>
              <a:t>η </a:t>
            </a:r>
            <a:r>
              <a:rPr lang="el-GR" sz="2000" dirty="0" smtClean="0"/>
              <a:t> </a:t>
            </a:r>
            <a:r>
              <a:rPr lang="el-GR" sz="2000" dirty="0" smtClean="0"/>
              <a:t>ενήλικη ζωή τους να επηρεάζεται από αυτές τις σκέψεις χαμηλής αυταξίας και </a:t>
            </a:r>
            <a:r>
              <a:rPr lang="el-GR" sz="2000" dirty="0" smtClean="0"/>
              <a:t>κατάθλιψης. </a:t>
            </a:r>
          </a:p>
          <a:p>
            <a:pPr marL="0" indent="0" algn="just">
              <a:buNone/>
            </a:pPr>
            <a:r>
              <a:rPr lang="el-GR" sz="2000" dirty="0" smtClean="0"/>
              <a:t>Έρευνες </a:t>
            </a:r>
            <a:r>
              <a:rPr lang="el-GR" sz="2000" dirty="0" smtClean="0"/>
              <a:t>έχουν δείξει πως ένα σύνολο ψυχολογικών δυσκολιών μπορεί να αναπτυχθεί λόγω του εκφοβισμού</a:t>
            </a:r>
            <a:r>
              <a:rPr lang="en-IE" sz="2000" dirty="0" smtClean="0"/>
              <a:t>, </a:t>
            </a:r>
            <a:r>
              <a:rPr lang="el-GR" sz="2000" dirty="0" smtClean="0"/>
              <a:t>με τα θέματα εμπιστοσύνης να αποτελούν ενδεικτικό παράγοντα ύπαρξης εκφοβισμού. </a:t>
            </a:r>
            <a:endParaRPr lang="el-GR" sz="2000" dirty="0" smtClean="0"/>
          </a:p>
          <a:p>
            <a:pPr marL="0" indent="0" algn="just">
              <a:buNone/>
            </a:pPr>
            <a:r>
              <a:rPr lang="el-GR" sz="2000" dirty="0" smtClean="0"/>
              <a:t>Αξίζει </a:t>
            </a:r>
            <a:r>
              <a:rPr lang="el-GR" sz="2000" dirty="0" smtClean="0"/>
              <a:t>να σημειωθεί πως αν οι αρχές του σχολείου αποτύχουν στο να αντιδράσουν αποτελεσματικά στον εκφοβισμό, αυτό μπορεί να ενισχύσει τον εκφοβισμό και κατά συνέπεια να επηρεάσει την εμπιστοσύνη του παιδιού προς άτομα και οργανισμούς </a:t>
            </a:r>
            <a:r>
              <a:rPr lang="en-IE" sz="2000" dirty="0" smtClean="0"/>
              <a:t>(Sourander, et al 2007; Phillips, H., 2004)</a:t>
            </a:r>
            <a:r>
              <a:rPr lang="el-GR" sz="2000" dirty="0" smtClean="0"/>
              <a:t>. </a:t>
            </a:r>
            <a:endParaRPr lang="en-IE" sz="2000" dirty="0" smtClean="0"/>
          </a:p>
        </p:txBody>
      </p:sp>
      <p:sp>
        <p:nvSpPr>
          <p:cNvPr id="4" name="Slide Number Placeholder 3"/>
          <p:cNvSpPr>
            <a:spLocks noGrp="1"/>
          </p:cNvSpPr>
          <p:nvPr>
            <p:ph type="sldNum" sz="quarter" idx="12"/>
          </p:nvPr>
        </p:nvSpPr>
        <p:spPr/>
        <p:txBody>
          <a:bodyPr/>
          <a:lstStyle/>
          <a:p>
            <a:fld id="{F70DACD7-332A-44EA-827A-B60878E4E8DF}" type="slidenum">
              <a:rPr lang="el-GR" smtClean="0"/>
              <a:pPr/>
              <a:t>16</a:t>
            </a:fld>
            <a:endParaRPr lang="el-GR"/>
          </a:p>
        </p:txBody>
      </p:sp>
    </p:spTree>
    <p:extLst>
      <p:ext uri="{BB962C8B-B14F-4D97-AF65-F5344CB8AC3E}">
        <p14:creationId xmlns:p14="http://schemas.microsoft.com/office/powerpoint/2010/main" val="1391701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836712"/>
            <a:ext cx="8229600" cy="5760640"/>
          </a:xfrm>
        </p:spPr>
        <p:txBody>
          <a:bodyPr>
            <a:normAutofit fontScale="92500" lnSpcReduction="20000"/>
          </a:bodyPr>
          <a:lstStyle/>
          <a:p>
            <a:pPr marL="0" indent="0" algn="ctr">
              <a:spcBef>
                <a:spcPts val="0"/>
              </a:spcBef>
              <a:buNone/>
            </a:pPr>
            <a:r>
              <a:rPr lang="el-GR" sz="2600" b="1" dirty="0" smtClean="0">
                <a:solidFill>
                  <a:srgbClr val="002060"/>
                </a:solidFill>
              </a:rPr>
              <a:t>Επιπτώσεις στα άτομα που ασκούν εκφοβισμό</a:t>
            </a:r>
            <a:endParaRPr lang="en-IE" sz="2600" b="1" dirty="0" smtClean="0">
              <a:solidFill>
                <a:srgbClr val="002060"/>
              </a:solidFill>
            </a:endParaRPr>
          </a:p>
          <a:p>
            <a:pPr marL="0" indent="0" algn="just">
              <a:spcBef>
                <a:spcPts val="0"/>
              </a:spcBef>
              <a:buNone/>
            </a:pPr>
            <a:endParaRPr lang="en-IE" sz="2000" dirty="0" smtClean="0"/>
          </a:p>
          <a:p>
            <a:pPr marL="0" indent="0" algn="just">
              <a:spcBef>
                <a:spcPts val="0"/>
              </a:spcBef>
              <a:buNone/>
            </a:pPr>
            <a:r>
              <a:rPr lang="el-GR" sz="2000" dirty="0" smtClean="0"/>
              <a:t>Ο εκφοβισμός δεν έχει συνέπειες μόνο για τα θύματα, τα άτομα που ασκούν τον εκφοβισμό έχουν και αυτά προσωπικές δυσκολίες που συνεπάγονται οι πράξεις τους. </a:t>
            </a:r>
            <a:endParaRPr lang="en-IE" sz="1000" b="1" dirty="0">
              <a:solidFill>
                <a:srgbClr val="002060"/>
              </a:solidFill>
            </a:endParaRPr>
          </a:p>
          <a:p>
            <a:pPr marL="0" indent="0" algn="just">
              <a:spcBef>
                <a:spcPts val="0"/>
              </a:spcBef>
              <a:buNone/>
            </a:pPr>
            <a:r>
              <a:rPr lang="el-GR" sz="2000" b="1" dirty="0" smtClean="0"/>
              <a:t>Γενική κατάσταση Υγείας:</a:t>
            </a:r>
            <a:r>
              <a:rPr lang="en-IE" sz="2000" b="1" dirty="0" smtClean="0"/>
              <a:t> </a:t>
            </a:r>
          </a:p>
          <a:p>
            <a:pPr marL="0" indent="0" algn="just">
              <a:spcBef>
                <a:spcPts val="0"/>
              </a:spcBef>
              <a:buNone/>
            </a:pPr>
            <a:r>
              <a:rPr lang="el-GR" sz="2000" dirty="0" smtClean="0"/>
              <a:t>Έρευνα του Παγκόσμιου Οργανισμού Υγείας </a:t>
            </a:r>
            <a:r>
              <a:rPr lang="en-IE" sz="2000" dirty="0" smtClean="0"/>
              <a:t>(2008) </a:t>
            </a:r>
            <a:r>
              <a:rPr lang="el-GR" sz="2000" dirty="0" smtClean="0"/>
              <a:t>σε μαθητές αναφέρεται ότι οι θύτες έχουν λίγοτερο καλή γενική κατάσταση υγείας από τα θύματα, με τα κορίτσια να επηρεάζονται περισσότερο από τα αγόρια σε αυτό. </a:t>
            </a:r>
          </a:p>
          <a:p>
            <a:pPr marL="0" indent="0" algn="just">
              <a:spcBef>
                <a:spcPts val="0"/>
              </a:spcBef>
              <a:buNone/>
            </a:pPr>
            <a:endParaRPr lang="en-IE" sz="1000" dirty="0"/>
          </a:p>
          <a:p>
            <a:pPr marL="0" indent="0" algn="just">
              <a:spcBef>
                <a:spcPts val="0"/>
              </a:spcBef>
              <a:buNone/>
            </a:pPr>
            <a:r>
              <a:rPr lang="el-GR" sz="2000" b="1" dirty="0" smtClean="0"/>
              <a:t>Ψυχική Υγεία:</a:t>
            </a:r>
            <a:endParaRPr lang="en-IE" sz="2000" b="1" dirty="0" smtClean="0"/>
          </a:p>
          <a:p>
            <a:pPr marL="0" indent="0" algn="just">
              <a:spcBef>
                <a:spcPts val="0"/>
              </a:spcBef>
              <a:buNone/>
            </a:pPr>
            <a:r>
              <a:rPr lang="el-GR" sz="2000" dirty="0" smtClean="0"/>
              <a:t>Οι θύτες έχουν και αυτοί υψηλά ποσοστά σκέψεων αυτοκτονίας και κατάθλιψης. Και έχει υποστηριχθεί ότι υψηλότερο κίνδυνο αυτοκτονίας διατρέχουν οι νεαροί σε ηλικία θύτες </a:t>
            </a:r>
            <a:r>
              <a:rPr lang="en-IE" sz="2000" dirty="0" smtClean="0"/>
              <a:t>(</a:t>
            </a:r>
            <a:r>
              <a:rPr lang="en-IE" sz="2000" dirty="0" err="1" smtClean="0"/>
              <a:t>Kaltialo-Heino,R</a:t>
            </a:r>
            <a:r>
              <a:rPr lang="en-IE" sz="2000" dirty="0" smtClean="0"/>
              <a:t>. 1999). </a:t>
            </a:r>
            <a:r>
              <a:rPr lang="el-GR" sz="2000" dirty="0" smtClean="0"/>
              <a:t>Οι έρευνες έχουν επίσης δείξει ότι μόλις τα συμπτώματα κατάθλιψης αυξάνονται στους θύτες, τόσο αυξάνεται και η επιθετικότητα στα θύματα </a:t>
            </a:r>
            <a:r>
              <a:rPr lang="en-IE" sz="2000" dirty="0" smtClean="0"/>
              <a:t>(Roland, 2002)</a:t>
            </a:r>
            <a:r>
              <a:rPr lang="el-GR" sz="2000" dirty="0" smtClean="0"/>
              <a:t>.</a:t>
            </a:r>
            <a:endParaRPr lang="en-IE" sz="2000" dirty="0" smtClean="0"/>
          </a:p>
          <a:p>
            <a:pPr marL="0" indent="0" algn="just">
              <a:spcBef>
                <a:spcPts val="0"/>
              </a:spcBef>
              <a:buNone/>
            </a:pPr>
            <a:endParaRPr lang="en-IE" sz="1000" dirty="0"/>
          </a:p>
          <a:p>
            <a:pPr marL="0" indent="0" algn="just">
              <a:spcBef>
                <a:spcPts val="0"/>
              </a:spcBef>
              <a:buNone/>
            </a:pPr>
            <a:r>
              <a:rPr lang="el-GR" sz="2000" b="1" dirty="0" smtClean="0"/>
              <a:t>Μακροπρόθεσμες επιπτώσεις: </a:t>
            </a:r>
            <a:endParaRPr lang="en-IE" sz="2000" b="1" dirty="0" smtClean="0"/>
          </a:p>
          <a:p>
            <a:pPr marL="0" indent="0" algn="just">
              <a:spcBef>
                <a:spcPts val="0"/>
              </a:spcBef>
              <a:buNone/>
            </a:pPr>
            <a:r>
              <a:rPr lang="el-GR" sz="2000" dirty="0" smtClean="0"/>
              <a:t>Η άσκηση εκφοβισμού στο σχολείο συνδέεται με την ανάπτυξη αντικοινωνικής διαταραχής στην μετέπειτα ζωή. Αυξάνει τις πιθανότητες για χρήση ουσιών και παραβατικές συμπεριφορές στην ενήλικη ζωή, ενώ και η εκπαιδευτική πρόοδος φαίνεται να κάμπτεται. Επιπλέον, έχει βρεθεί ότι οδηγεί σε βία στις διαπροσωπικές σχέσεις, και υπάρχουν στοιχεία που συνδέουν την συμπεριφορά θύτη στα κορίτσια με την υιοθέτηση ενός επιθετικού στυλ γονέα </a:t>
            </a:r>
            <a:r>
              <a:rPr lang="en-IE" sz="2000" dirty="0" smtClean="0"/>
              <a:t>(</a:t>
            </a:r>
            <a:r>
              <a:rPr lang="en-IE" sz="2000" dirty="0" err="1" smtClean="0"/>
              <a:t>Huesman</a:t>
            </a:r>
            <a:r>
              <a:rPr lang="en-IE" sz="2000" dirty="0" smtClean="0"/>
              <a:t> et al, 2009;  Connolly et al, 2000)</a:t>
            </a:r>
            <a:r>
              <a:rPr lang="el-GR" sz="2000" dirty="0" smtClean="0"/>
              <a:t>.</a:t>
            </a:r>
            <a:endParaRPr lang="en-IE" sz="2000" dirty="0" smtClean="0"/>
          </a:p>
          <a:p>
            <a:pPr marL="0" indent="0" algn="just">
              <a:spcBef>
                <a:spcPts val="0"/>
              </a:spcBef>
              <a:buNone/>
            </a:pPr>
            <a:endParaRPr lang="en-IE" sz="2000" dirty="0" smtClean="0"/>
          </a:p>
          <a:p>
            <a:pPr marL="0" indent="0" algn="just">
              <a:spcBef>
                <a:spcPts val="0"/>
              </a:spcBef>
              <a:buNone/>
            </a:pPr>
            <a:endParaRPr lang="en-IE" sz="2000" dirty="0"/>
          </a:p>
        </p:txBody>
      </p:sp>
      <p:sp>
        <p:nvSpPr>
          <p:cNvPr id="4" name="Slide Number Placeholder 3"/>
          <p:cNvSpPr>
            <a:spLocks noGrp="1"/>
          </p:cNvSpPr>
          <p:nvPr>
            <p:ph type="sldNum" sz="quarter" idx="12"/>
          </p:nvPr>
        </p:nvSpPr>
        <p:spPr/>
        <p:txBody>
          <a:bodyPr/>
          <a:lstStyle/>
          <a:p>
            <a:fld id="{F70DACD7-332A-44EA-827A-B60878E4E8DF}" type="slidenum">
              <a:rPr lang="el-GR" smtClean="0"/>
              <a:pPr/>
              <a:t>17</a:t>
            </a:fld>
            <a:endParaRPr lang="el-GR"/>
          </a:p>
        </p:txBody>
      </p:sp>
    </p:spTree>
    <p:extLst>
      <p:ext uri="{BB962C8B-B14F-4D97-AF65-F5344CB8AC3E}">
        <p14:creationId xmlns:p14="http://schemas.microsoft.com/office/powerpoint/2010/main" val="19615489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764704"/>
            <a:ext cx="8229600" cy="5760640"/>
          </a:xfrm>
        </p:spPr>
        <p:txBody>
          <a:bodyPr>
            <a:normAutofit fontScale="92500" lnSpcReduction="10000"/>
          </a:bodyPr>
          <a:lstStyle/>
          <a:p>
            <a:pPr marL="0" indent="0" algn="ctr">
              <a:spcBef>
                <a:spcPts val="0"/>
              </a:spcBef>
              <a:buNone/>
            </a:pPr>
            <a:r>
              <a:rPr lang="el-GR" sz="2400" b="1" dirty="0" smtClean="0">
                <a:solidFill>
                  <a:srgbClr val="002060"/>
                </a:solidFill>
              </a:rPr>
              <a:t>Επιπτώσεις στους Θύτες-Θύματα</a:t>
            </a:r>
            <a:endParaRPr lang="en-IE" sz="2400" b="1" dirty="0" smtClean="0">
              <a:solidFill>
                <a:srgbClr val="002060"/>
              </a:solidFill>
            </a:endParaRPr>
          </a:p>
          <a:p>
            <a:pPr marL="0" indent="0" algn="just">
              <a:spcBef>
                <a:spcPts val="0"/>
              </a:spcBef>
              <a:buNone/>
            </a:pPr>
            <a:r>
              <a:rPr lang="el-GR" sz="1900" dirty="0" smtClean="0"/>
              <a:t>Μόλις πρόσφατα αναγνωρίστικαν</a:t>
            </a:r>
            <a:r>
              <a:rPr lang="el-GR" sz="1900" dirty="0" smtClean="0">
                <a:solidFill>
                  <a:srgbClr val="FF0000"/>
                </a:solidFill>
              </a:rPr>
              <a:t> </a:t>
            </a:r>
            <a:r>
              <a:rPr lang="el-GR" sz="1900" dirty="0" smtClean="0"/>
              <a:t>σαν ξεχωριστή ομάδα τα άτομα που εκφοβίζουν αλλά και εκφοβίζονται (Θύτες-Θύματα). Επίσης, υπάρχουν στοιχεία που δείχνουν ότι αυτά τα άτομα πάσχουν από περισσότερες ψυχολογικές δυσκολίες και από τους θύτες και από τα θύματα. </a:t>
            </a:r>
          </a:p>
          <a:p>
            <a:pPr marL="0" indent="0" algn="just">
              <a:spcBef>
                <a:spcPts val="0"/>
              </a:spcBef>
              <a:buNone/>
            </a:pPr>
            <a:endParaRPr lang="en-IE" sz="1000" b="1" dirty="0">
              <a:solidFill>
                <a:srgbClr val="002060"/>
              </a:solidFill>
            </a:endParaRPr>
          </a:p>
          <a:p>
            <a:pPr marL="0" indent="0" algn="just">
              <a:spcBef>
                <a:spcPts val="0"/>
              </a:spcBef>
              <a:buNone/>
            </a:pPr>
            <a:r>
              <a:rPr lang="el-GR" sz="1900" dirty="0" smtClean="0"/>
              <a:t>Ενώ τα θύματα πάσχουν από διαταραχές άγχους και οι θύτες από διαταραχές συμπεριφοράς</a:t>
            </a:r>
            <a:r>
              <a:rPr lang="en-IE" sz="1900" dirty="0" smtClean="0"/>
              <a:t>, </a:t>
            </a:r>
            <a:r>
              <a:rPr lang="el-GR" sz="1900" dirty="0" smtClean="0"/>
              <a:t>οι θύτες-θύματα πάσχουν και από τα δύο. Επειδή η συμπεριφορά τους, τους απομονώνει περισσότερο από τους συνομηλίκους από ότι συμβαίνει με τα θύματα ή τους θύτες, κάνουν συχνότερα απουσίες από το σχολείο. Επίσης, πάσχουν από κατάθλιψη σε μεγαλύτερο βαθμό από ότι οι θύτες ή τα θύματα. </a:t>
            </a:r>
          </a:p>
          <a:p>
            <a:pPr marL="0" indent="0" algn="just">
              <a:spcBef>
                <a:spcPts val="0"/>
              </a:spcBef>
              <a:buNone/>
            </a:pPr>
            <a:endParaRPr lang="en-IE" sz="1000" dirty="0"/>
          </a:p>
          <a:p>
            <a:pPr marL="0" indent="0" algn="just">
              <a:spcBef>
                <a:spcPts val="0"/>
              </a:spcBef>
              <a:buNone/>
            </a:pPr>
            <a:r>
              <a:rPr lang="el-GR" sz="1900" dirty="0" smtClean="0"/>
              <a:t>Επιπλεόν, έρευνες έχουν δείξει ότι οι θύτες-θύματα αναπτύσσουν σε μεγάλο ποσοστό ψυχιατρικές διαταραχές στην μετέπειτα ζωή σε σχέση με τις άλλες κατηγορίες (</a:t>
            </a:r>
            <a:r>
              <a:rPr lang="el-GR" sz="1900" dirty="0" smtClean="0"/>
              <a:t>θύτες</a:t>
            </a:r>
            <a:r>
              <a:rPr lang="el-GR" sz="1900" dirty="0" smtClean="0"/>
              <a:t>, θύματα), και πέντε φορές περισσότερο από όσους δεν εμπλέκονται καθόλου σε περιστατικά εκφοβισμού. </a:t>
            </a:r>
            <a:endParaRPr lang="en-IE" sz="1000" dirty="0" smtClean="0"/>
          </a:p>
          <a:p>
            <a:pPr marL="0" indent="0" algn="just">
              <a:spcBef>
                <a:spcPts val="0"/>
              </a:spcBef>
              <a:buNone/>
            </a:pPr>
            <a:endParaRPr lang="en-IE" sz="1000" dirty="0" smtClean="0"/>
          </a:p>
          <a:p>
            <a:pPr marL="0" indent="0" algn="just">
              <a:spcBef>
                <a:spcPts val="0"/>
              </a:spcBef>
              <a:buNone/>
            </a:pPr>
            <a:r>
              <a:rPr lang="el-GR" sz="2400" b="1" dirty="0" smtClean="0">
                <a:solidFill>
                  <a:srgbClr val="002060"/>
                </a:solidFill>
              </a:rPr>
              <a:t>Επιπτώσεις στους παριστάμενους:</a:t>
            </a:r>
            <a:endParaRPr lang="en-IE" sz="1000" b="1" dirty="0" smtClean="0">
              <a:solidFill>
                <a:srgbClr val="002060"/>
              </a:solidFill>
            </a:endParaRPr>
          </a:p>
          <a:p>
            <a:pPr marL="0" indent="0" algn="just">
              <a:spcBef>
                <a:spcPts val="0"/>
              </a:spcBef>
              <a:buNone/>
            </a:pPr>
            <a:r>
              <a:rPr lang="el-GR" sz="1900" dirty="0" smtClean="0"/>
              <a:t>Μια ομάδα που δεν της είχε δοθεί ιδιαίτερη προσοχή είναι οι παριστάμενοι</a:t>
            </a:r>
            <a:r>
              <a:rPr lang="en-IE" sz="1900" dirty="0" smtClean="0"/>
              <a:t>, </a:t>
            </a:r>
            <a:r>
              <a:rPr lang="el-GR" sz="1900" dirty="0" smtClean="0"/>
              <a:t>οι οποίοι έχουν να διαλέξουν ανάμεσα στην επέμβαση ή την μη εμπλοκή. </a:t>
            </a:r>
            <a:r>
              <a:rPr lang="el-GR" sz="1900" dirty="0"/>
              <a:t>Α</a:t>
            </a:r>
            <a:r>
              <a:rPr lang="el-GR" sz="1900" dirty="0" smtClean="0"/>
              <a:t>ν αποφασίσουν να εμπλακούν ρισκάρουν να χάσουν την παρέα τους και να απομονωθούν. Εναλλακτικά, με το να μην εμπλακούν, </a:t>
            </a:r>
            <a:r>
              <a:rPr lang="el-GR" sz="1900" dirty="0" smtClean="0"/>
              <a:t>νιώθουν </a:t>
            </a:r>
            <a:r>
              <a:rPr lang="el-GR" sz="1900" dirty="0" smtClean="0"/>
              <a:t>ενοχές </a:t>
            </a:r>
            <a:r>
              <a:rPr lang="el-GR" sz="1900" dirty="0" smtClean="0"/>
              <a:t>ότι δεν βοήθησαν που μπορεί να τους συνοδευει για πολλά χρόνια.  </a:t>
            </a:r>
            <a:endParaRPr lang="en-IE" sz="1900" dirty="0"/>
          </a:p>
        </p:txBody>
      </p:sp>
      <p:sp>
        <p:nvSpPr>
          <p:cNvPr id="4" name="Slide Number Placeholder 3"/>
          <p:cNvSpPr>
            <a:spLocks noGrp="1"/>
          </p:cNvSpPr>
          <p:nvPr>
            <p:ph type="sldNum" sz="quarter" idx="12"/>
          </p:nvPr>
        </p:nvSpPr>
        <p:spPr/>
        <p:txBody>
          <a:bodyPr/>
          <a:lstStyle/>
          <a:p>
            <a:fld id="{F70DACD7-332A-44EA-827A-B60878E4E8DF}" type="slidenum">
              <a:rPr lang="el-GR" smtClean="0"/>
              <a:pPr/>
              <a:t>18</a:t>
            </a:fld>
            <a:endParaRPr lang="el-GR"/>
          </a:p>
        </p:txBody>
      </p:sp>
    </p:spTree>
    <p:extLst>
      <p:ext uri="{BB962C8B-B14F-4D97-AF65-F5344CB8AC3E}">
        <p14:creationId xmlns:p14="http://schemas.microsoft.com/office/powerpoint/2010/main" val="21434295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008" y="260127"/>
            <a:ext cx="8229600" cy="1143000"/>
          </a:xfrm>
        </p:spPr>
        <p:txBody>
          <a:bodyPr>
            <a:normAutofit/>
          </a:bodyPr>
          <a:lstStyle/>
          <a:p>
            <a:r>
              <a:rPr lang="el-GR" sz="2400" b="1" dirty="0">
                <a:solidFill>
                  <a:schemeClr val="tx2">
                    <a:lumMod val="75000"/>
                  </a:schemeClr>
                </a:solidFill>
              </a:rPr>
              <a:t>Προτάσεις για περαιτέρω μελετη</a:t>
            </a:r>
            <a:endParaRPr lang="en-IE" sz="2600" b="1" dirty="0">
              <a:solidFill>
                <a:schemeClr val="tx2">
                  <a:lumMod val="75000"/>
                </a:schemeClr>
              </a:solidFill>
            </a:endParaRPr>
          </a:p>
        </p:txBody>
      </p:sp>
      <p:sp>
        <p:nvSpPr>
          <p:cNvPr id="3" name="Content Placeholder 2"/>
          <p:cNvSpPr>
            <a:spLocks noGrp="1"/>
          </p:cNvSpPr>
          <p:nvPr>
            <p:ph idx="1"/>
          </p:nvPr>
        </p:nvSpPr>
        <p:spPr>
          <a:xfrm>
            <a:off x="107504" y="1052736"/>
            <a:ext cx="8784976" cy="5544616"/>
          </a:xfrm>
        </p:spPr>
        <p:txBody>
          <a:bodyPr>
            <a:noAutofit/>
          </a:bodyPr>
          <a:lstStyle/>
          <a:p>
            <a:pPr marL="0" indent="0" fontAlgn="base">
              <a:spcBef>
                <a:spcPts val="600"/>
              </a:spcBef>
              <a:spcAft>
                <a:spcPts val="600"/>
              </a:spcAft>
              <a:buNone/>
            </a:pPr>
            <a:r>
              <a:rPr lang="en-IE" sz="1500" dirty="0" smtClean="0"/>
              <a:t>Young People’s Health in context: Health Behaviour in School-aged children (HBSC). Study, Intermediate Report from 2001/2001 Survey. Heal Policy for Children and Adolescents. No 4. 2004. </a:t>
            </a:r>
          </a:p>
          <a:p>
            <a:pPr marL="0" indent="0" fontAlgn="base">
              <a:spcBef>
                <a:spcPts val="600"/>
              </a:spcBef>
              <a:spcAft>
                <a:spcPts val="600"/>
              </a:spcAft>
              <a:buNone/>
            </a:pPr>
            <a:r>
              <a:rPr lang="en-IE" sz="1500" dirty="0" smtClean="0"/>
              <a:t>Cyberbullying : The Irish Experience. (2009) </a:t>
            </a:r>
            <a:r>
              <a:rPr lang="en-IE" sz="1500" dirty="0" err="1" smtClean="0"/>
              <a:t>O’Moore</a:t>
            </a:r>
            <a:r>
              <a:rPr lang="en-IE" sz="1500" dirty="0" smtClean="0"/>
              <a:t>, A.M. &amp; Minton, S.J. in Quin, C. &amp; </a:t>
            </a:r>
            <a:r>
              <a:rPr lang="en-IE" sz="1500" dirty="0" err="1" smtClean="0"/>
              <a:t>Tawse</a:t>
            </a:r>
            <a:r>
              <a:rPr lang="en-IE" sz="1500" dirty="0" smtClean="0"/>
              <a:t>, S. Handbook of Aggressive Behaviour Research, </a:t>
            </a:r>
            <a:r>
              <a:rPr lang="en-IE" sz="1500" dirty="0" err="1" smtClean="0"/>
              <a:t>Hauppage</a:t>
            </a:r>
            <a:r>
              <a:rPr lang="en-IE" sz="1500" dirty="0" smtClean="0"/>
              <a:t>, N.Y. Nova Science Publishers, U.S. </a:t>
            </a:r>
            <a:endParaRPr lang="en-IE" sz="1500" dirty="0"/>
          </a:p>
          <a:p>
            <a:pPr marL="0" indent="0" fontAlgn="base">
              <a:spcBef>
                <a:spcPts val="600"/>
              </a:spcBef>
              <a:spcAft>
                <a:spcPts val="600"/>
              </a:spcAft>
              <a:buNone/>
            </a:pPr>
            <a:r>
              <a:rPr lang="en-IE" sz="1500" dirty="0" smtClean="0"/>
              <a:t>Associations between Peer Victimisation, Fear of Victimisation and Disrupted Concentration on Class Work Among Junior School Pupils. (2008)  </a:t>
            </a:r>
            <a:r>
              <a:rPr lang="en-IE" sz="1500" dirty="0" err="1"/>
              <a:t>Boulton</a:t>
            </a:r>
            <a:r>
              <a:rPr lang="en-IE" sz="1500" dirty="0"/>
              <a:t>, M.J., </a:t>
            </a:r>
            <a:r>
              <a:rPr lang="en-IE" sz="1500" dirty="0" err="1"/>
              <a:t>Trueman</a:t>
            </a:r>
            <a:r>
              <a:rPr lang="en-IE" sz="1500" dirty="0"/>
              <a:t>, M. &amp; Murray, L. </a:t>
            </a:r>
            <a:r>
              <a:rPr lang="en-IE" sz="1500" dirty="0" smtClean="0"/>
              <a:t>British Journal of Educational Psychology, 78 (3) pp.473 – 489. </a:t>
            </a:r>
            <a:endParaRPr lang="en-IE" sz="1500" dirty="0"/>
          </a:p>
          <a:p>
            <a:pPr marL="0" indent="0" fontAlgn="base">
              <a:spcBef>
                <a:spcPts val="600"/>
              </a:spcBef>
              <a:spcAft>
                <a:spcPts val="600"/>
              </a:spcAft>
              <a:buNone/>
            </a:pPr>
            <a:r>
              <a:rPr lang="en-IE" sz="1500" dirty="0" smtClean="0"/>
              <a:t>What is the early adulthood outcome of boys who bully or are bullied in Childhood? Finnish ‘From a Boy to a Man’ study. (2007) Sourander et al, in Paediatrics, 120, pp 397-404. </a:t>
            </a:r>
          </a:p>
          <a:p>
            <a:pPr marL="0" indent="0" fontAlgn="base">
              <a:spcBef>
                <a:spcPts val="600"/>
              </a:spcBef>
              <a:spcAft>
                <a:spcPts val="600"/>
              </a:spcAft>
              <a:buNone/>
            </a:pPr>
            <a:r>
              <a:rPr lang="en-IE" sz="1500" dirty="0" smtClean="0"/>
              <a:t>Effects of Bullying worse for Teens. (2004) Phillips, H. New Scientist, 29</a:t>
            </a:r>
            <a:r>
              <a:rPr lang="en-IE" sz="1500" dirty="0" smtClean="0"/>
              <a:t>.</a:t>
            </a:r>
            <a:endParaRPr lang="en-IE" sz="1500" dirty="0" smtClean="0"/>
          </a:p>
          <a:p>
            <a:pPr marL="0" indent="0" fontAlgn="base">
              <a:spcBef>
                <a:spcPts val="600"/>
              </a:spcBef>
              <a:spcAft>
                <a:spcPts val="600"/>
              </a:spcAft>
              <a:buNone/>
            </a:pPr>
            <a:r>
              <a:rPr lang="en-IE" sz="1500" dirty="0" smtClean="0"/>
              <a:t>Bullying, Depression &amp; Suicidal Ideation in Finnish Adolescents : School Survey. (1999) </a:t>
            </a:r>
            <a:r>
              <a:rPr lang="en-IE" sz="1500" dirty="0" err="1" smtClean="0"/>
              <a:t>Kalitialo-Heino</a:t>
            </a:r>
            <a:r>
              <a:rPr lang="en-IE" sz="1500" dirty="0" smtClean="0"/>
              <a:t>, K. et al. British Medical Journal. 319. </a:t>
            </a:r>
            <a:r>
              <a:rPr lang="en-IE" sz="1500" dirty="0" smtClean="0"/>
              <a:t>pp.348-351</a:t>
            </a:r>
            <a:endParaRPr lang="en-IE" sz="1500" dirty="0" smtClean="0"/>
          </a:p>
          <a:p>
            <a:pPr marL="0" indent="0" fontAlgn="base">
              <a:spcBef>
                <a:spcPts val="600"/>
              </a:spcBef>
              <a:spcAft>
                <a:spcPts val="600"/>
              </a:spcAft>
              <a:buNone/>
            </a:pPr>
            <a:r>
              <a:rPr lang="en-IE" sz="1500" dirty="0" smtClean="0"/>
              <a:t>Aggression, Depression &amp; Bullying Others (2002) Roland, E. Aggressive Behaviour, 28, pp 198-206</a:t>
            </a:r>
            <a:r>
              <a:rPr lang="en-IE" sz="1500" dirty="0" smtClean="0"/>
              <a:t>.</a:t>
            </a:r>
            <a:endParaRPr lang="en-IE" sz="1500" dirty="0" smtClean="0"/>
          </a:p>
          <a:p>
            <a:pPr marL="0" indent="0" fontAlgn="base">
              <a:spcBef>
                <a:spcPts val="600"/>
              </a:spcBef>
              <a:spcAft>
                <a:spcPts val="600"/>
              </a:spcAft>
              <a:buNone/>
            </a:pPr>
            <a:r>
              <a:rPr lang="en-IE" sz="1500" dirty="0" smtClean="0"/>
              <a:t>School Truancy and the disciplinary problems of bullying victims. (2008) </a:t>
            </a:r>
            <a:r>
              <a:rPr lang="en-IE" sz="1500" dirty="0" err="1" smtClean="0"/>
              <a:t>Gastic</a:t>
            </a:r>
            <a:r>
              <a:rPr lang="en-IE" sz="1500" dirty="0" smtClean="0"/>
              <a:t>, B.  Educational Review. 60 (4) pp 391 – 404. </a:t>
            </a:r>
            <a:endParaRPr lang="en-IE" sz="1500" dirty="0"/>
          </a:p>
          <a:p>
            <a:pPr marL="0" indent="0" fontAlgn="base">
              <a:spcBef>
                <a:spcPts val="600"/>
              </a:spcBef>
              <a:spcAft>
                <a:spcPts val="600"/>
              </a:spcAft>
              <a:buNone/>
            </a:pPr>
            <a:r>
              <a:rPr lang="en-IE" sz="1500" dirty="0" err="1" smtClean="0"/>
              <a:t>Beatbullying</a:t>
            </a:r>
            <a:r>
              <a:rPr lang="en-IE" sz="1500" dirty="0" smtClean="0"/>
              <a:t> – Bullying &amp; </a:t>
            </a:r>
            <a:r>
              <a:rPr lang="en-IE" sz="1500" dirty="0"/>
              <a:t>Truancy Report (</a:t>
            </a:r>
            <a:r>
              <a:rPr lang="en-IE" sz="1500" dirty="0" smtClean="0"/>
              <a:t>2006)</a:t>
            </a:r>
            <a:r>
              <a:rPr lang="el-GR" sz="1500" dirty="0" smtClean="0"/>
              <a:t> </a:t>
            </a:r>
            <a:r>
              <a:rPr lang="en-IE" sz="1500" dirty="0" smtClean="0">
                <a:hlinkClick r:id="rId2"/>
              </a:rPr>
              <a:t>http</a:t>
            </a:r>
            <a:r>
              <a:rPr lang="en-IE" sz="1500" dirty="0">
                <a:hlinkClick r:id="rId2"/>
              </a:rPr>
              <a:t>://</a:t>
            </a:r>
            <a:r>
              <a:rPr lang="en-IE" sz="1500" dirty="0" smtClean="0">
                <a:hlinkClick r:id="rId2"/>
              </a:rPr>
              <a:t>bullyingsurvey.co.uk/Resources/BullyingAndTruancy2006.pdf</a:t>
            </a:r>
            <a:endParaRPr lang="en-IE" sz="1500" dirty="0"/>
          </a:p>
          <a:p>
            <a:pPr marL="0" indent="0" fontAlgn="base">
              <a:spcBef>
                <a:spcPts val="600"/>
              </a:spcBef>
              <a:spcAft>
                <a:spcPts val="600"/>
              </a:spcAft>
              <a:buNone/>
            </a:pPr>
            <a:r>
              <a:rPr lang="en-IE" sz="1500" dirty="0" smtClean="0">
                <a:solidFill>
                  <a:srgbClr val="FF0000"/>
                </a:solidFill>
              </a:rPr>
              <a:t>Video</a:t>
            </a:r>
            <a:r>
              <a:rPr lang="en-IE" sz="1500" dirty="0" smtClean="0"/>
              <a:t> – Sticks </a:t>
            </a:r>
            <a:r>
              <a:rPr lang="en-IE" sz="1500" dirty="0"/>
              <a:t>&amp; Stones - </a:t>
            </a:r>
            <a:r>
              <a:rPr lang="en-IE" sz="1500" dirty="0">
                <a:hlinkClick r:id="rId3"/>
              </a:rPr>
              <a:t>https://</a:t>
            </a:r>
            <a:r>
              <a:rPr lang="en-IE" sz="1500" dirty="0" smtClean="0">
                <a:hlinkClick r:id="rId3"/>
              </a:rPr>
              <a:t>www.youtube.com/watch?v=Ntq4IV38FRs</a:t>
            </a:r>
            <a:endParaRPr lang="en-IE" sz="1500" dirty="0"/>
          </a:p>
          <a:p>
            <a:pPr marL="0" indent="0" fontAlgn="base">
              <a:spcBef>
                <a:spcPts val="600"/>
              </a:spcBef>
              <a:spcAft>
                <a:spcPts val="600"/>
              </a:spcAft>
              <a:buNone/>
            </a:pPr>
            <a:r>
              <a:rPr lang="en-IE" sz="1500" dirty="0" smtClean="0">
                <a:solidFill>
                  <a:srgbClr val="FF0000"/>
                </a:solidFill>
              </a:rPr>
              <a:t>Video</a:t>
            </a:r>
            <a:r>
              <a:rPr lang="en-IE" sz="1500" dirty="0" smtClean="0"/>
              <a:t> – </a:t>
            </a:r>
            <a:r>
              <a:rPr lang="en-IE" sz="1500" dirty="0"/>
              <a:t>Bullying and its effects on a child - </a:t>
            </a:r>
            <a:r>
              <a:rPr lang="en-IE" sz="1500" dirty="0">
                <a:hlinkClick r:id="rId4"/>
              </a:rPr>
              <a:t>https://</a:t>
            </a:r>
            <a:r>
              <a:rPr lang="en-IE" sz="1500" dirty="0" smtClean="0">
                <a:hlinkClick r:id="rId4"/>
              </a:rPr>
              <a:t>www.youtube.com/watch?v=ylgCnXgH_bc</a:t>
            </a:r>
            <a:endParaRPr lang="en-IE" sz="1500" dirty="0" smtClean="0"/>
          </a:p>
          <a:p>
            <a:pPr marL="0" indent="0" fontAlgn="base">
              <a:spcBef>
                <a:spcPts val="600"/>
              </a:spcBef>
              <a:spcAft>
                <a:spcPts val="600"/>
              </a:spcAft>
              <a:buNone/>
            </a:pPr>
            <a:endParaRPr lang="en-IE" sz="1500" dirty="0"/>
          </a:p>
          <a:p>
            <a:pPr marL="0" indent="0" fontAlgn="base">
              <a:spcBef>
                <a:spcPts val="600"/>
              </a:spcBef>
              <a:spcAft>
                <a:spcPts val="600"/>
              </a:spcAft>
              <a:buNone/>
            </a:pPr>
            <a:endParaRPr lang="en-IE" sz="1500" dirty="0" smtClean="0"/>
          </a:p>
          <a:p>
            <a:pPr marL="0" indent="0" fontAlgn="base">
              <a:spcBef>
                <a:spcPts val="600"/>
              </a:spcBef>
              <a:spcAft>
                <a:spcPts val="600"/>
              </a:spcAft>
              <a:buNone/>
            </a:pPr>
            <a:endParaRPr lang="en-IE" sz="1500" dirty="0" smtClean="0"/>
          </a:p>
          <a:p>
            <a:pPr marL="0" indent="0" fontAlgn="base">
              <a:spcBef>
                <a:spcPts val="600"/>
              </a:spcBef>
              <a:spcAft>
                <a:spcPts val="600"/>
              </a:spcAft>
              <a:buNone/>
            </a:pPr>
            <a:endParaRPr lang="en-IE" sz="1500" dirty="0"/>
          </a:p>
          <a:p>
            <a:pPr marL="0" indent="0">
              <a:spcBef>
                <a:spcPts val="600"/>
              </a:spcBef>
              <a:spcAft>
                <a:spcPts val="600"/>
              </a:spcAft>
              <a:buNone/>
            </a:pPr>
            <a:endParaRPr lang="en-IE" sz="1500" dirty="0"/>
          </a:p>
        </p:txBody>
      </p:sp>
      <p:sp>
        <p:nvSpPr>
          <p:cNvPr id="4" name="Slide Number Placeholder 3"/>
          <p:cNvSpPr>
            <a:spLocks noGrp="1"/>
          </p:cNvSpPr>
          <p:nvPr>
            <p:ph type="sldNum" sz="quarter" idx="12"/>
          </p:nvPr>
        </p:nvSpPr>
        <p:spPr/>
        <p:txBody>
          <a:bodyPr/>
          <a:lstStyle/>
          <a:p>
            <a:fld id="{F70DACD7-332A-44EA-827A-B60878E4E8DF}" type="slidenum">
              <a:rPr lang="el-GR" smtClean="0"/>
              <a:pPr/>
              <a:t>19</a:t>
            </a:fld>
            <a:endParaRPr lang="el-GR"/>
          </a:p>
        </p:txBody>
      </p:sp>
    </p:spTree>
    <p:extLst>
      <p:ext uri="{BB962C8B-B14F-4D97-AF65-F5344CB8AC3E}">
        <p14:creationId xmlns:p14="http://schemas.microsoft.com/office/powerpoint/2010/main" val="1158060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solidFill>
                  <a:schemeClr val="tx2">
                    <a:lumMod val="75000"/>
                  </a:schemeClr>
                </a:solidFill>
              </a:rPr>
              <a:t>Περιεχόμενα Θ.Ε.</a:t>
            </a:r>
            <a:endParaRPr lang="en-IE" b="1" dirty="0">
              <a:solidFill>
                <a:schemeClr val="tx2">
                  <a:lumMod val="75000"/>
                </a:schemeClr>
              </a:solidFill>
            </a:endParaRPr>
          </a:p>
        </p:txBody>
      </p:sp>
      <p:sp>
        <p:nvSpPr>
          <p:cNvPr id="3" name="Content Placeholder 2"/>
          <p:cNvSpPr>
            <a:spLocks noGrp="1"/>
          </p:cNvSpPr>
          <p:nvPr>
            <p:ph idx="1"/>
          </p:nvPr>
        </p:nvSpPr>
        <p:spPr>
          <a:xfrm>
            <a:off x="457200" y="1600201"/>
            <a:ext cx="8229600" cy="4565104"/>
          </a:xfrm>
        </p:spPr>
        <p:txBody>
          <a:bodyPr>
            <a:normAutofit/>
          </a:bodyPr>
          <a:lstStyle/>
          <a:p>
            <a:pPr lvl="0"/>
            <a:r>
              <a:rPr lang="el-GR" sz="2400" dirty="0" smtClean="0"/>
              <a:t>Τι είναι ο Σχολικός Εκφοβισμός;</a:t>
            </a:r>
            <a:endParaRPr lang="en-IE" sz="2400" dirty="0"/>
          </a:p>
          <a:p>
            <a:pPr lvl="0"/>
            <a:r>
              <a:rPr lang="el-GR" sz="2400" dirty="0" smtClean="0"/>
              <a:t>Είδη Σχολικού Εκφοβισμού </a:t>
            </a:r>
            <a:endParaRPr lang="en-IE" sz="2400" dirty="0"/>
          </a:p>
          <a:p>
            <a:pPr lvl="0"/>
            <a:r>
              <a:rPr lang="el-GR" sz="2400" dirty="0" smtClean="0"/>
              <a:t>Επιπτώσεις Σχολικού ΕΚφοβισμού</a:t>
            </a:r>
            <a:endParaRPr lang="en-IE" sz="2400" dirty="0" smtClean="0"/>
          </a:p>
          <a:p>
            <a:pPr lvl="0"/>
            <a:r>
              <a:rPr lang="el-GR" sz="2400" dirty="0" smtClean="0"/>
              <a:t>Προειδοποιητικά σημάδια</a:t>
            </a:r>
            <a:endParaRPr lang="en-IE" sz="2400" dirty="0"/>
          </a:p>
          <a:p>
            <a:pPr lvl="0"/>
            <a:r>
              <a:rPr lang="el-GR" sz="2400" dirty="0" smtClean="0"/>
              <a:t>Που συμβαίνει ο Εκφοβισμός;</a:t>
            </a:r>
            <a:endParaRPr lang="en-IE" sz="2400" dirty="0"/>
          </a:p>
          <a:p>
            <a:pPr lvl="0"/>
            <a:r>
              <a:rPr lang="el-GR" sz="2400" dirty="0" smtClean="0"/>
              <a:t>Γιατί κάποια άτομα εκφοβίζουν;</a:t>
            </a:r>
            <a:endParaRPr lang="en-IE" sz="2400" dirty="0"/>
          </a:p>
          <a:p>
            <a:pPr lvl="0"/>
            <a:r>
              <a:rPr lang="el-GR" sz="2400" dirty="0" smtClean="0"/>
              <a:t>Οι ρόλοι των μαθητών </a:t>
            </a:r>
            <a:endParaRPr lang="en-IE" sz="2400" dirty="0"/>
          </a:p>
          <a:p>
            <a:pPr lvl="0"/>
            <a:r>
              <a:rPr lang="el-GR" sz="2400" dirty="0" smtClean="0"/>
              <a:t>Παρερμηνείες του φαινομένου</a:t>
            </a:r>
            <a:endParaRPr lang="en-IE" sz="2400" dirty="0"/>
          </a:p>
          <a:p>
            <a:pPr lvl="0"/>
            <a:r>
              <a:rPr lang="el-GR" sz="2400" dirty="0" smtClean="0"/>
              <a:t>Η σημασία της υποστήριξης/πώς να υποστηρίξετε τα θύματα</a:t>
            </a:r>
            <a:endParaRPr lang="en-IE" sz="2400" dirty="0"/>
          </a:p>
          <a:p>
            <a:endParaRPr lang="en-IE" dirty="0"/>
          </a:p>
        </p:txBody>
      </p:sp>
      <p:sp>
        <p:nvSpPr>
          <p:cNvPr id="4" name="Slide Number Placeholder 3"/>
          <p:cNvSpPr>
            <a:spLocks noGrp="1"/>
          </p:cNvSpPr>
          <p:nvPr>
            <p:ph type="sldNum" sz="quarter" idx="12"/>
          </p:nvPr>
        </p:nvSpPr>
        <p:spPr/>
        <p:txBody>
          <a:bodyPr/>
          <a:lstStyle/>
          <a:p>
            <a:fld id="{F70DACD7-332A-44EA-827A-B60878E4E8DF}" type="slidenum">
              <a:rPr lang="el-GR" smtClean="0"/>
              <a:pPr/>
              <a:t>2</a:t>
            </a:fld>
            <a:endParaRPr lang="el-GR"/>
          </a:p>
        </p:txBody>
      </p:sp>
    </p:spTree>
    <p:extLst>
      <p:ext uri="{BB962C8B-B14F-4D97-AF65-F5344CB8AC3E}">
        <p14:creationId xmlns:p14="http://schemas.microsoft.com/office/powerpoint/2010/main" val="20747564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76672"/>
            <a:ext cx="8229600" cy="1012974"/>
          </a:xfrm>
        </p:spPr>
        <p:txBody>
          <a:bodyPr>
            <a:normAutofit fontScale="90000"/>
          </a:bodyPr>
          <a:lstStyle/>
          <a:p>
            <a:pPr lvl="0"/>
            <a:r>
              <a:rPr lang="el-GR" sz="3600" b="1" dirty="0" smtClean="0">
                <a:solidFill>
                  <a:schemeClr val="tx2"/>
                </a:solidFill>
              </a:rPr>
              <a:t>Προειδοποιητικά σημάδια του εκφοβισμού </a:t>
            </a:r>
            <a:endParaRPr lang="en-IE" sz="3600" b="1" dirty="0">
              <a:solidFill>
                <a:schemeClr val="tx2"/>
              </a:solidFill>
            </a:endParaRPr>
          </a:p>
        </p:txBody>
      </p:sp>
      <p:sp>
        <p:nvSpPr>
          <p:cNvPr id="3" name="Content Placeholder 2"/>
          <p:cNvSpPr>
            <a:spLocks noGrp="1"/>
          </p:cNvSpPr>
          <p:nvPr>
            <p:ph idx="1"/>
          </p:nvPr>
        </p:nvSpPr>
        <p:spPr>
          <a:xfrm>
            <a:off x="179512" y="1268759"/>
            <a:ext cx="8538157" cy="5472609"/>
          </a:xfrm>
        </p:spPr>
        <p:txBody>
          <a:bodyPr>
            <a:noAutofit/>
          </a:bodyPr>
          <a:lstStyle/>
          <a:p>
            <a:pPr marL="0" indent="0">
              <a:buNone/>
            </a:pPr>
            <a:r>
              <a:rPr lang="el-GR" sz="1600" dirty="0" smtClean="0"/>
              <a:t>Γνωρίζοντας ότι πολλά θύματα και παριστάμενοι δεν μιλούν, είναι κρίσιμο για τους γονείς και το σχολείο να ανιχνεύσει τα σημάδια του εκφοβισμού:</a:t>
            </a:r>
            <a:endParaRPr lang="en-IE" sz="1600" dirty="0" smtClean="0"/>
          </a:p>
          <a:p>
            <a:pPr fontAlgn="base"/>
            <a:r>
              <a:rPr lang="el-GR" sz="1600" dirty="0" smtClean="0"/>
              <a:t>Αναιτιολόγητα κοψίματα, γδαρσίματα ή σκισμένα ρούχα </a:t>
            </a:r>
            <a:endParaRPr lang="en-IE" sz="1600" dirty="0"/>
          </a:p>
          <a:p>
            <a:pPr fontAlgn="base"/>
            <a:r>
              <a:rPr lang="el-GR" sz="1600" dirty="0" smtClean="0"/>
              <a:t>Ορατά σημάδια άγχους και στρες</a:t>
            </a:r>
            <a:r>
              <a:rPr lang="en-IE" sz="1600" dirty="0" smtClean="0"/>
              <a:t>- </a:t>
            </a:r>
            <a:r>
              <a:rPr lang="el-GR" sz="1600" dirty="0" smtClean="0"/>
              <a:t>άρνηση να πει τι συμβαίνει</a:t>
            </a:r>
            <a:endParaRPr lang="en-IE" sz="1600" dirty="0"/>
          </a:p>
          <a:p>
            <a:pPr fontAlgn="base"/>
            <a:r>
              <a:rPr lang="el-GR" sz="1600" dirty="0" smtClean="0"/>
              <a:t>Έντονες εναλλαγές συναισθημάτων και συμπεριφορών </a:t>
            </a:r>
            <a:endParaRPr lang="en-IE" sz="1600" dirty="0"/>
          </a:p>
          <a:p>
            <a:pPr lvl="1" fontAlgn="base"/>
            <a:r>
              <a:rPr lang="el-GR" sz="1600" dirty="0" smtClean="0"/>
              <a:t>Απόσυρση </a:t>
            </a:r>
            <a:endParaRPr lang="en-IE" sz="1600" dirty="0" smtClean="0"/>
          </a:p>
          <a:p>
            <a:pPr lvl="1" fontAlgn="base"/>
            <a:r>
              <a:rPr lang="el-GR" sz="1600" dirty="0" smtClean="0"/>
              <a:t>Συχνά κλάματα </a:t>
            </a:r>
            <a:endParaRPr lang="en-IE" sz="1600" dirty="0" smtClean="0"/>
          </a:p>
          <a:p>
            <a:pPr lvl="1" fontAlgn="base"/>
            <a:r>
              <a:rPr lang="el-GR" sz="1600" dirty="0" smtClean="0"/>
              <a:t>Αναζήτηση προσοχής </a:t>
            </a:r>
            <a:endParaRPr lang="en-IE" sz="1600" dirty="0" smtClean="0"/>
          </a:p>
          <a:p>
            <a:pPr lvl="1" fontAlgn="base"/>
            <a:r>
              <a:rPr lang="el-GR" sz="1600" dirty="0" smtClean="0"/>
              <a:t>Επιθετική συμπεριφορά </a:t>
            </a:r>
            <a:endParaRPr lang="en-IE" sz="1600" dirty="0" smtClean="0"/>
          </a:p>
          <a:p>
            <a:pPr fontAlgn="base"/>
            <a:r>
              <a:rPr lang="el-GR" sz="1600" dirty="0" smtClean="0"/>
              <a:t>Ξένη </a:t>
            </a:r>
            <a:r>
              <a:rPr lang="el-GR" sz="1600" dirty="0" smtClean="0"/>
              <a:t>προς το χαρακτήρα συμπεριφορά στην </a:t>
            </a:r>
            <a:r>
              <a:rPr lang="el-GR" sz="1600" dirty="0" smtClean="0"/>
              <a:t>τάξη/στο σπίτι </a:t>
            </a:r>
            <a:endParaRPr lang="en-IE" sz="1600" dirty="0"/>
          </a:p>
          <a:p>
            <a:pPr fontAlgn="base"/>
            <a:r>
              <a:rPr lang="el-GR" sz="1600" dirty="0" smtClean="0"/>
              <a:t>Μείωση σχολικής επίδοσης </a:t>
            </a:r>
            <a:endParaRPr lang="en-IE" sz="1600" dirty="0"/>
          </a:p>
          <a:p>
            <a:pPr fontAlgn="base"/>
            <a:r>
              <a:rPr lang="el-GR" sz="1600" dirty="0" smtClean="0"/>
              <a:t>Έλλειψη προσοχής </a:t>
            </a:r>
            <a:endParaRPr lang="en-IE" sz="1600" dirty="0"/>
          </a:p>
          <a:p>
            <a:pPr fontAlgn="base"/>
            <a:r>
              <a:rPr lang="el-GR" sz="1600" dirty="0" smtClean="0"/>
              <a:t>Απώλεια ενδιαφέροντος για το σχολείο </a:t>
            </a:r>
            <a:endParaRPr lang="en-IE" sz="1600" dirty="0"/>
          </a:p>
          <a:p>
            <a:pPr fontAlgn="base"/>
            <a:r>
              <a:rPr lang="el-GR" sz="1600" dirty="0" smtClean="0"/>
              <a:t>Εριστική </a:t>
            </a:r>
            <a:r>
              <a:rPr lang="el-GR" sz="1600" dirty="0" smtClean="0"/>
              <a:t>συμπεριφορά </a:t>
            </a:r>
            <a:endParaRPr lang="el-GR" sz="1600" dirty="0"/>
          </a:p>
          <a:p>
            <a:pPr fontAlgn="base"/>
            <a:r>
              <a:rPr lang="el-GR" sz="1600" dirty="0" smtClean="0"/>
              <a:t>Σκασιαρχεία </a:t>
            </a:r>
            <a:endParaRPr lang="en-IE" sz="1600" dirty="0"/>
          </a:p>
          <a:p>
            <a:pPr fontAlgn="base"/>
            <a:r>
              <a:rPr lang="el-GR" sz="1600" dirty="0" smtClean="0"/>
              <a:t>Παρατεταμένη παραμονή στο χώρο του σχολείου αφού τελειώσουν τα μαθήματα</a:t>
            </a:r>
          </a:p>
          <a:p>
            <a:pPr fontAlgn="base"/>
            <a:r>
              <a:rPr lang="el-GR" sz="1600" dirty="0" smtClean="0"/>
              <a:t>Να </a:t>
            </a:r>
            <a:r>
              <a:rPr lang="el-GR" sz="1600" dirty="0" smtClean="0"/>
              <a:t>ζητάει μεγάλύτερο χαρτζιλίκι </a:t>
            </a:r>
            <a:endParaRPr lang="en-IE" sz="1600" dirty="0"/>
          </a:p>
          <a:p>
            <a:pPr fontAlgn="base"/>
            <a:r>
              <a:rPr lang="el-GR" sz="1600" dirty="0" smtClean="0"/>
              <a:t>Απώλεια ή καταστροφή προσωπικών αντικειμένων </a:t>
            </a:r>
            <a:endParaRPr lang="en-IE" sz="1600" dirty="0"/>
          </a:p>
          <a:p>
            <a:pPr fontAlgn="base"/>
            <a:r>
              <a:rPr lang="el-GR" sz="1600" dirty="0"/>
              <a:t>Έργα τέχνης που εκφράζουν εσωτερική </a:t>
            </a:r>
            <a:r>
              <a:rPr lang="el-GR" sz="1600" dirty="0" smtClean="0"/>
              <a:t>αναταραχή</a:t>
            </a:r>
            <a:endParaRPr lang="en-IE" sz="1600" dirty="0"/>
          </a:p>
        </p:txBody>
      </p:sp>
      <p:sp>
        <p:nvSpPr>
          <p:cNvPr id="4" name="Slide Number Placeholder 3"/>
          <p:cNvSpPr>
            <a:spLocks noGrp="1"/>
          </p:cNvSpPr>
          <p:nvPr>
            <p:ph type="sldNum" sz="quarter" idx="12"/>
          </p:nvPr>
        </p:nvSpPr>
        <p:spPr/>
        <p:txBody>
          <a:bodyPr/>
          <a:lstStyle/>
          <a:p>
            <a:fld id="{F70DACD7-332A-44EA-827A-B60878E4E8DF}" type="slidenum">
              <a:rPr lang="el-GR" smtClean="0"/>
              <a:pPr/>
              <a:t>20</a:t>
            </a:fld>
            <a:endParaRPr lang="el-GR"/>
          </a:p>
        </p:txBody>
      </p:sp>
    </p:spTree>
    <p:extLst>
      <p:ext uri="{BB962C8B-B14F-4D97-AF65-F5344CB8AC3E}">
        <p14:creationId xmlns:p14="http://schemas.microsoft.com/office/powerpoint/2010/main" val="12735992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09189"/>
            <a:ext cx="8229600" cy="5616156"/>
          </a:xfrm>
        </p:spPr>
        <p:txBody>
          <a:bodyPr>
            <a:normAutofit/>
          </a:bodyPr>
          <a:lstStyle/>
          <a:p>
            <a:pPr marL="0" indent="0" algn="just">
              <a:buNone/>
            </a:pPr>
            <a:r>
              <a:rPr lang="el-GR" sz="2400" b="1" dirty="0" smtClean="0">
                <a:solidFill>
                  <a:srgbClr val="002060"/>
                </a:solidFill>
              </a:rPr>
              <a:t>Προειδοποιητικά σημάδια για τον διαδικτυακό εκφοβισμό </a:t>
            </a:r>
            <a:endParaRPr lang="en-IE" sz="2400" b="1" dirty="0">
              <a:solidFill>
                <a:srgbClr val="002060"/>
              </a:solidFill>
            </a:endParaRPr>
          </a:p>
          <a:p>
            <a:pPr marL="0" indent="0" algn="just">
              <a:buNone/>
            </a:pPr>
            <a:r>
              <a:rPr lang="el-GR" sz="2000" dirty="0" smtClean="0"/>
              <a:t>Ενώ τα γενικά σημάδια δεν διαφέρουν και πολύ από τον παραδοσιακό εκφοβισμό, υπάρχουν και κάποια ενδεικτικά του διαδικτυακού:</a:t>
            </a:r>
            <a:endParaRPr lang="en-IE" sz="1000" dirty="0"/>
          </a:p>
          <a:p>
            <a:pPr algn="just"/>
            <a:r>
              <a:rPr lang="el-GR" sz="2000" dirty="0" smtClean="0"/>
              <a:t>Εμφανής αναστάτωση όταν είναι </a:t>
            </a:r>
            <a:r>
              <a:rPr lang="en-US" sz="2000" dirty="0" smtClean="0"/>
              <a:t>online</a:t>
            </a:r>
            <a:r>
              <a:rPr lang="el-GR" sz="2000" dirty="0" smtClean="0"/>
              <a:t>  </a:t>
            </a:r>
            <a:endParaRPr lang="en-IE" sz="2000" dirty="0" smtClean="0"/>
          </a:p>
          <a:p>
            <a:pPr algn="just"/>
            <a:r>
              <a:rPr lang="el-GR" sz="2000" dirty="0" smtClean="0"/>
              <a:t>Ενόχληση όταν διαβάζει γραπτά μηνύματα </a:t>
            </a:r>
            <a:endParaRPr lang="en-IE" sz="2000" dirty="0" smtClean="0"/>
          </a:p>
          <a:p>
            <a:pPr algn="just"/>
            <a:r>
              <a:rPr lang="el-GR" sz="2000" dirty="0" smtClean="0"/>
              <a:t>Απόσυρση από την κοινωνική επαφή με συνομηλίκους </a:t>
            </a:r>
            <a:endParaRPr lang="en-IE" sz="2000" dirty="0" smtClean="0"/>
          </a:p>
          <a:p>
            <a:pPr algn="just"/>
            <a:r>
              <a:rPr lang="el-GR" sz="2000" dirty="0" smtClean="0"/>
              <a:t>Ραγδαία επιδείνωση της ακαδημαϊκής επίδοσης </a:t>
            </a:r>
            <a:endParaRPr lang="en-IE" sz="2000" dirty="0" smtClean="0"/>
          </a:p>
          <a:p>
            <a:pPr marL="0" indent="0" algn="just">
              <a:buNone/>
            </a:pPr>
            <a:endParaRPr lang="en-IE" sz="1000" dirty="0"/>
          </a:p>
          <a:p>
            <a:pPr marL="0" indent="0" algn="just">
              <a:buNone/>
            </a:pPr>
            <a:r>
              <a:rPr lang="el-GR" sz="2000" dirty="0" smtClean="0"/>
              <a:t>Μεγάλη μερίδα των διαδικτυακών θυμάτων αποσύρουν τον εαυτό τους από χώρους διαδικτύου όπου ο εκφοβισμός είναι πιθανός</a:t>
            </a:r>
            <a:r>
              <a:rPr lang="en-IE" sz="2000" dirty="0" smtClean="0"/>
              <a:t>, </a:t>
            </a:r>
            <a:r>
              <a:rPr lang="el-GR" sz="2000" dirty="0" smtClean="0"/>
              <a:t>με τους περισσότερους να νιώθουν αναγκασμένοι να το κάνουν για ένα διάστημα.</a:t>
            </a:r>
          </a:p>
          <a:p>
            <a:pPr marL="0" indent="0" algn="just">
              <a:buNone/>
            </a:pPr>
            <a:endParaRPr lang="en-IE" sz="1000" dirty="0"/>
          </a:p>
          <a:p>
            <a:pPr marL="0" indent="0" algn="just">
              <a:buNone/>
            </a:pPr>
            <a:r>
              <a:rPr lang="el-GR" sz="2000" dirty="0" smtClean="0"/>
              <a:t>Μαζί με αυτά τα σημάδια είναι πιθανό να εκδηλώνονται και κάποια </a:t>
            </a:r>
            <a:r>
              <a:rPr lang="el-GR" sz="2000" b="1" dirty="0" smtClean="0"/>
              <a:t>ψυχοσωματικά συμπτώματα, </a:t>
            </a:r>
            <a:r>
              <a:rPr lang="el-GR" sz="2000" dirty="0" smtClean="0"/>
              <a:t>που είναι ενδεικτικά του ψυχολογικού στρες που βιώνουν τα παιδιά που εκφοβίζονται. Τέτοια είναι: οι πονοκέφαλοι, οι πόνοι στο στομάχι, οι αυπνίες, η νυχτερινή ενούρηση, η υπνοβασία κ.α. </a:t>
            </a:r>
            <a:endParaRPr lang="en-IE" sz="2000" dirty="0"/>
          </a:p>
        </p:txBody>
      </p:sp>
      <p:sp>
        <p:nvSpPr>
          <p:cNvPr id="4" name="Slide Number Placeholder 3"/>
          <p:cNvSpPr>
            <a:spLocks noGrp="1"/>
          </p:cNvSpPr>
          <p:nvPr>
            <p:ph type="sldNum" sz="quarter" idx="12"/>
          </p:nvPr>
        </p:nvSpPr>
        <p:spPr/>
        <p:txBody>
          <a:bodyPr/>
          <a:lstStyle/>
          <a:p>
            <a:fld id="{F70DACD7-332A-44EA-827A-B60878E4E8DF}" type="slidenum">
              <a:rPr lang="el-GR" smtClean="0"/>
              <a:pPr/>
              <a:t>21</a:t>
            </a:fld>
            <a:endParaRPr lang="el-GR"/>
          </a:p>
        </p:txBody>
      </p:sp>
    </p:spTree>
    <p:extLst>
      <p:ext uri="{BB962C8B-B14F-4D97-AF65-F5344CB8AC3E}">
        <p14:creationId xmlns:p14="http://schemas.microsoft.com/office/powerpoint/2010/main" val="6732064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008" y="260127"/>
            <a:ext cx="8229600" cy="1143000"/>
          </a:xfrm>
        </p:spPr>
        <p:txBody>
          <a:bodyPr>
            <a:normAutofit/>
          </a:bodyPr>
          <a:lstStyle/>
          <a:p>
            <a:r>
              <a:rPr lang="el-GR" sz="2800" b="1" dirty="0">
                <a:solidFill>
                  <a:schemeClr val="tx2">
                    <a:lumMod val="75000"/>
                  </a:schemeClr>
                </a:solidFill>
              </a:rPr>
              <a:t>Προτάσεις για περαιτέρω μελετη</a:t>
            </a:r>
            <a:endParaRPr lang="en-IE" sz="2600" b="1" dirty="0">
              <a:solidFill>
                <a:schemeClr val="tx2">
                  <a:lumMod val="75000"/>
                </a:schemeClr>
              </a:solidFill>
            </a:endParaRPr>
          </a:p>
        </p:txBody>
      </p:sp>
      <p:sp>
        <p:nvSpPr>
          <p:cNvPr id="3" name="Content Placeholder 2"/>
          <p:cNvSpPr>
            <a:spLocks noGrp="1"/>
          </p:cNvSpPr>
          <p:nvPr>
            <p:ph idx="1"/>
          </p:nvPr>
        </p:nvSpPr>
        <p:spPr>
          <a:xfrm>
            <a:off x="464008" y="1299940"/>
            <a:ext cx="8229600" cy="5159598"/>
          </a:xfrm>
        </p:spPr>
        <p:txBody>
          <a:bodyPr>
            <a:normAutofit/>
          </a:bodyPr>
          <a:lstStyle/>
          <a:p>
            <a:pPr marL="0" indent="0" fontAlgn="base">
              <a:spcBef>
                <a:spcPts val="0"/>
              </a:spcBef>
              <a:buNone/>
            </a:pPr>
            <a:r>
              <a:rPr lang="en-IE" sz="1800" dirty="0" smtClean="0"/>
              <a:t>Cyberbullying: Bullying in the Digital Age. (2008) </a:t>
            </a:r>
            <a:r>
              <a:rPr lang="en-IE" sz="1800" dirty="0" err="1" smtClean="0"/>
              <a:t>Kowalski,R.M</a:t>
            </a:r>
            <a:r>
              <a:rPr lang="en-IE" sz="1800" dirty="0" smtClean="0"/>
              <a:t>., </a:t>
            </a:r>
            <a:r>
              <a:rPr lang="en-IE" sz="1800" dirty="0" err="1" smtClean="0"/>
              <a:t>Limber,S.P</a:t>
            </a:r>
            <a:r>
              <a:rPr lang="en-IE" sz="1800" dirty="0" smtClean="0"/>
              <a:t>, and </a:t>
            </a:r>
            <a:r>
              <a:rPr lang="en-IE" sz="1800" dirty="0" err="1" smtClean="0"/>
              <a:t>Agatston,P.W</a:t>
            </a:r>
            <a:r>
              <a:rPr lang="en-IE" sz="1800" dirty="0" smtClean="0"/>
              <a:t>. Blackwell Publishing, 2008. </a:t>
            </a:r>
          </a:p>
          <a:p>
            <a:pPr marL="0" indent="0" fontAlgn="base">
              <a:spcBef>
                <a:spcPts val="0"/>
              </a:spcBef>
              <a:buNone/>
            </a:pPr>
            <a:endParaRPr lang="en-IE" sz="1800" dirty="0"/>
          </a:p>
          <a:p>
            <a:pPr marL="0" indent="0">
              <a:buNone/>
            </a:pPr>
            <a:r>
              <a:rPr lang="en-IE" sz="1800" dirty="0"/>
              <a:t>Bullying: A Handbook for Educators and </a:t>
            </a:r>
            <a:r>
              <a:rPr lang="en-IE" sz="1800" dirty="0" smtClean="0"/>
              <a:t>Parents (2009) </a:t>
            </a:r>
            <a:r>
              <a:rPr lang="en-IE" sz="1800" dirty="0" err="1" smtClean="0"/>
              <a:t>Rivers,I</a:t>
            </a:r>
            <a:r>
              <a:rPr lang="en-IE" sz="1800" dirty="0" smtClean="0"/>
              <a:t>., </a:t>
            </a:r>
            <a:r>
              <a:rPr lang="en-IE" sz="1800" dirty="0" err="1" smtClean="0"/>
              <a:t>Duncan,N</a:t>
            </a:r>
            <a:r>
              <a:rPr lang="en-IE" sz="1800" dirty="0" smtClean="0"/>
              <a:t>. &amp; </a:t>
            </a:r>
            <a:r>
              <a:rPr lang="en-IE" sz="1800" dirty="0" err="1" smtClean="0"/>
              <a:t>Besag,V.E</a:t>
            </a:r>
            <a:r>
              <a:rPr lang="en-IE" sz="1800" dirty="0" smtClean="0"/>
              <a:t>. Rowan &amp; Littlefield. Philadelphia. </a:t>
            </a:r>
          </a:p>
          <a:p>
            <a:pPr marL="0" indent="0">
              <a:buNone/>
            </a:pPr>
            <a:endParaRPr lang="en-IE" sz="1800" dirty="0"/>
          </a:p>
          <a:p>
            <a:pPr marL="0" indent="0">
              <a:buNone/>
            </a:pPr>
            <a:r>
              <a:rPr lang="en-IE" sz="1800" dirty="0" smtClean="0"/>
              <a:t>Bullying: A Parent’s Guide (2005) Need 2 Know. Peterborough. </a:t>
            </a:r>
          </a:p>
          <a:p>
            <a:pPr marL="0" indent="0">
              <a:buNone/>
            </a:pPr>
            <a:endParaRPr lang="en-IE" sz="1800" dirty="0"/>
          </a:p>
          <a:p>
            <a:pPr marL="0" indent="0">
              <a:buNone/>
            </a:pPr>
            <a:r>
              <a:rPr lang="en-IE" sz="1800" dirty="0" smtClean="0"/>
              <a:t>Tell </a:t>
            </a:r>
            <a:r>
              <a:rPr lang="en-IE" sz="1800" dirty="0"/>
              <a:t>Tale Signs – Bully 4 U -  </a:t>
            </a:r>
            <a:r>
              <a:rPr lang="en-IE" sz="1800" dirty="0">
                <a:hlinkClick r:id="rId2"/>
              </a:rPr>
              <a:t>http://bully4u.ie/bullying-in-schools/communicating/warning-signs-of-bullying/</a:t>
            </a:r>
            <a:endParaRPr lang="en-IE" sz="1800" dirty="0"/>
          </a:p>
          <a:p>
            <a:pPr marL="0" indent="0">
              <a:buNone/>
            </a:pPr>
            <a:endParaRPr lang="en-IE" sz="1800" dirty="0" smtClean="0"/>
          </a:p>
          <a:p>
            <a:pPr marL="0" indent="0" fontAlgn="base">
              <a:spcBef>
                <a:spcPts val="0"/>
              </a:spcBef>
              <a:buNone/>
            </a:pPr>
            <a:r>
              <a:rPr lang="en-IE" sz="1800" dirty="0"/>
              <a:t>Understanding School Bullying (2010)  </a:t>
            </a:r>
            <a:r>
              <a:rPr lang="en-IE" sz="1800" dirty="0" err="1"/>
              <a:t>O’Moore</a:t>
            </a:r>
            <a:r>
              <a:rPr lang="en-IE" sz="1800" dirty="0"/>
              <a:t>, M. Veritas. Dublin </a:t>
            </a:r>
          </a:p>
          <a:p>
            <a:pPr marL="0" indent="0" fontAlgn="base">
              <a:spcBef>
                <a:spcPts val="0"/>
              </a:spcBef>
              <a:buNone/>
            </a:pPr>
            <a:endParaRPr lang="en-IE" sz="1400" dirty="0"/>
          </a:p>
          <a:p>
            <a:pPr marL="0" indent="0" fontAlgn="base">
              <a:spcBef>
                <a:spcPts val="0"/>
              </a:spcBef>
              <a:buNone/>
            </a:pPr>
            <a:endParaRPr lang="en-IE" sz="1400" dirty="0"/>
          </a:p>
          <a:p>
            <a:pPr marL="0" indent="0" fontAlgn="base">
              <a:spcBef>
                <a:spcPts val="0"/>
              </a:spcBef>
              <a:buNone/>
            </a:pPr>
            <a:endParaRPr lang="en-IE" sz="1400" dirty="0"/>
          </a:p>
          <a:p>
            <a:pPr marL="0" indent="0" fontAlgn="base">
              <a:spcBef>
                <a:spcPts val="0"/>
              </a:spcBef>
              <a:buNone/>
            </a:pPr>
            <a:endParaRPr lang="en-IE" sz="1400" dirty="0" smtClean="0"/>
          </a:p>
          <a:p>
            <a:pPr marL="0" indent="0" fontAlgn="base">
              <a:spcBef>
                <a:spcPts val="0"/>
              </a:spcBef>
              <a:buNone/>
            </a:pPr>
            <a:endParaRPr lang="en-IE" sz="1400" dirty="0" smtClean="0"/>
          </a:p>
          <a:p>
            <a:pPr marL="0" indent="0" fontAlgn="base">
              <a:spcBef>
                <a:spcPts val="0"/>
              </a:spcBef>
              <a:buNone/>
            </a:pPr>
            <a:endParaRPr lang="en-IE" sz="2000" dirty="0"/>
          </a:p>
          <a:p>
            <a:pPr marL="0" indent="0">
              <a:buNone/>
            </a:pPr>
            <a:endParaRPr lang="en-IE" sz="1800" dirty="0"/>
          </a:p>
        </p:txBody>
      </p:sp>
      <p:sp>
        <p:nvSpPr>
          <p:cNvPr id="4" name="Slide Number Placeholder 3"/>
          <p:cNvSpPr>
            <a:spLocks noGrp="1"/>
          </p:cNvSpPr>
          <p:nvPr>
            <p:ph type="sldNum" sz="quarter" idx="12"/>
          </p:nvPr>
        </p:nvSpPr>
        <p:spPr/>
        <p:txBody>
          <a:bodyPr/>
          <a:lstStyle/>
          <a:p>
            <a:fld id="{F70DACD7-332A-44EA-827A-B60878E4E8DF}" type="slidenum">
              <a:rPr lang="el-GR" smtClean="0"/>
              <a:pPr/>
              <a:t>22</a:t>
            </a:fld>
            <a:endParaRPr lang="el-GR"/>
          </a:p>
        </p:txBody>
      </p:sp>
    </p:spTree>
    <p:extLst>
      <p:ext uri="{BB962C8B-B14F-4D97-AF65-F5344CB8AC3E}">
        <p14:creationId xmlns:p14="http://schemas.microsoft.com/office/powerpoint/2010/main" val="8045024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l-GR" sz="3200" b="1" dirty="0">
                <a:solidFill>
                  <a:schemeClr val="tx2"/>
                </a:solidFill>
              </a:rPr>
              <a:t>Που συμβαίνει ο Εκφοβισμός;</a:t>
            </a:r>
            <a:endParaRPr lang="en-IE" sz="3200" b="1" dirty="0">
              <a:solidFill>
                <a:schemeClr val="tx2"/>
              </a:solidFill>
            </a:endParaRPr>
          </a:p>
        </p:txBody>
      </p:sp>
      <p:sp>
        <p:nvSpPr>
          <p:cNvPr id="4" name="Slide Number Placeholder 3"/>
          <p:cNvSpPr>
            <a:spLocks noGrp="1"/>
          </p:cNvSpPr>
          <p:nvPr>
            <p:ph type="sldNum" sz="quarter" idx="12"/>
          </p:nvPr>
        </p:nvSpPr>
        <p:spPr/>
        <p:txBody>
          <a:bodyPr/>
          <a:lstStyle/>
          <a:p>
            <a:fld id="{F70DACD7-332A-44EA-827A-B60878E4E8DF}" type="slidenum">
              <a:rPr lang="el-GR" smtClean="0"/>
              <a:pPr/>
              <a:t>23</a:t>
            </a:fld>
            <a:endParaRPr lang="el-GR"/>
          </a:p>
        </p:txBody>
      </p:sp>
      <p:sp>
        <p:nvSpPr>
          <p:cNvPr id="3" name="Content Placeholder 2"/>
          <p:cNvSpPr>
            <a:spLocks noGrp="1"/>
          </p:cNvSpPr>
          <p:nvPr>
            <p:ph idx="1"/>
          </p:nvPr>
        </p:nvSpPr>
        <p:spPr>
          <a:xfrm>
            <a:off x="457200" y="1417637"/>
            <a:ext cx="8229600" cy="5303837"/>
          </a:xfrm>
        </p:spPr>
        <p:txBody>
          <a:bodyPr>
            <a:normAutofit fontScale="40000" lnSpcReduction="20000"/>
          </a:bodyPr>
          <a:lstStyle/>
          <a:p>
            <a:pPr marL="0" indent="0" algn="ctr" fontAlgn="base">
              <a:buNone/>
            </a:pPr>
            <a:r>
              <a:rPr lang="el-GR" sz="5000" dirty="0" smtClean="0"/>
              <a:t>Ο εκφοβισμός μπορεί να συμβαίνει οπουδήποτε, αλλά πιο συγκεκριμένα εκεί που δεν υπάρχει αρκετή επίβλεψη από ενήλικες</a:t>
            </a:r>
            <a:r>
              <a:rPr lang="en-IE" sz="5000" dirty="0" smtClean="0"/>
              <a:t>.</a:t>
            </a:r>
            <a:r>
              <a:rPr lang="en-IE" sz="5000" dirty="0"/>
              <a:t> </a:t>
            </a:r>
          </a:p>
          <a:p>
            <a:pPr marL="0" indent="0" algn="just" fontAlgn="base">
              <a:buNone/>
            </a:pPr>
            <a:endParaRPr lang="en-IE" sz="2500" dirty="0" smtClean="0"/>
          </a:p>
          <a:p>
            <a:pPr marL="0" indent="0" algn="just" fontAlgn="base">
              <a:buNone/>
            </a:pPr>
            <a:r>
              <a:rPr lang="el-GR" sz="5000" b="1" dirty="0" smtClean="0">
                <a:solidFill>
                  <a:srgbClr val="002060"/>
                </a:solidFill>
              </a:rPr>
              <a:t>Εντός του Σχολείου</a:t>
            </a:r>
            <a:endParaRPr lang="en-IE" sz="5000" b="1" dirty="0" smtClean="0">
              <a:solidFill>
                <a:srgbClr val="002060"/>
              </a:solidFill>
            </a:endParaRPr>
          </a:p>
          <a:p>
            <a:pPr marL="0" indent="0" algn="just" fontAlgn="base">
              <a:buNone/>
            </a:pPr>
            <a:r>
              <a:rPr lang="el-GR" sz="5000" b="1" dirty="0" smtClean="0"/>
              <a:t>Προαύλιο </a:t>
            </a:r>
            <a:r>
              <a:rPr lang="en-IE" sz="5000" dirty="0" smtClean="0"/>
              <a:t>- </a:t>
            </a:r>
            <a:r>
              <a:rPr lang="el-GR" sz="5000" dirty="0" smtClean="0"/>
              <a:t>Το προαύλιο του σχολείου είναι ο πιο συνήθης χώρος εκφοβισμού ειδικά για τα Δημοτικά Σχολεία. Τα προαύλια με κρυμμένες γωνιές</a:t>
            </a:r>
            <a:r>
              <a:rPr lang="el-GR" sz="5000" dirty="0"/>
              <a:t> </a:t>
            </a:r>
            <a:r>
              <a:rPr lang="el-GR" sz="5000" dirty="0" smtClean="0"/>
              <a:t>μακριά από την ενήλικη επίβλεψη μπορεί να παρέχουν ένα περιβάλλον κατάλληλο για εκφοβισμό, επίσης ο θόρυβος που υπάρχει καμιά φορά καλύπτει τα όσα συμβαίνουν. </a:t>
            </a:r>
          </a:p>
          <a:p>
            <a:pPr marL="0" indent="0" algn="just" fontAlgn="base">
              <a:buNone/>
            </a:pPr>
            <a:endParaRPr lang="en-IE" sz="2500" dirty="0" smtClean="0"/>
          </a:p>
          <a:p>
            <a:pPr marL="0" indent="0" algn="just" fontAlgn="base">
              <a:buNone/>
            </a:pPr>
            <a:r>
              <a:rPr lang="el-GR" sz="5000" b="1" dirty="0" smtClean="0"/>
              <a:t>Τάξη</a:t>
            </a:r>
            <a:r>
              <a:rPr lang="en-IE" sz="5000" dirty="0" smtClean="0"/>
              <a:t> – </a:t>
            </a:r>
            <a:r>
              <a:rPr lang="el-GR" sz="5000" dirty="0" smtClean="0"/>
              <a:t>Η τάξη συνήθως είναι ο χώρος που συμβαίνει ο εκφοβισμός κυρίως στο Γυμνάσιο και στο Λύκειο</a:t>
            </a:r>
            <a:r>
              <a:rPr lang="en-IE" sz="5000" dirty="0" smtClean="0"/>
              <a:t>. </a:t>
            </a:r>
            <a:r>
              <a:rPr lang="el-GR" sz="5000" dirty="0" smtClean="0"/>
              <a:t>Παρά το γεγονός της παρουσίας των καθηγητών, οι πιο αθόρυβες μορφές εκφοβισμού (π.χ. χειρονομίες, κακόβουλα σημειώματα) συμβαίνουν την ώρα των του μαθήματος, ενώ </a:t>
            </a:r>
            <a:r>
              <a:rPr lang="el-GR" sz="5000" dirty="0" smtClean="0"/>
              <a:t>στα διαλείμματα </a:t>
            </a:r>
            <a:r>
              <a:rPr lang="el-GR" sz="5000" dirty="0" smtClean="0"/>
              <a:t>που οι δάσκαλοι λείπουν και άλλες μορφές εκφοβισμού εφαρμόζονται.</a:t>
            </a:r>
          </a:p>
          <a:p>
            <a:pPr marL="0" indent="0" algn="just" fontAlgn="base">
              <a:buNone/>
            </a:pPr>
            <a:endParaRPr lang="el-GR" sz="2500" dirty="0"/>
          </a:p>
          <a:p>
            <a:pPr marL="0" indent="0" algn="just" fontAlgn="base">
              <a:buNone/>
            </a:pPr>
            <a:r>
              <a:rPr lang="el-GR" sz="5000" b="1" dirty="0" smtClean="0"/>
              <a:t>Εκτός </a:t>
            </a:r>
            <a:r>
              <a:rPr lang="el-GR" sz="5000" b="1" dirty="0" smtClean="0"/>
              <a:t>τάξης</a:t>
            </a:r>
            <a:r>
              <a:rPr lang="en-IE" sz="5000" dirty="0" smtClean="0"/>
              <a:t>- </a:t>
            </a:r>
            <a:r>
              <a:rPr lang="el-GR" sz="5000" dirty="0" smtClean="0"/>
              <a:t>Τουαλέτες</a:t>
            </a:r>
            <a:r>
              <a:rPr lang="en-IE" sz="5000" dirty="0" smtClean="0"/>
              <a:t>, </a:t>
            </a:r>
            <a:r>
              <a:rPr lang="el-GR" sz="5000" dirty="0" smtClean="0"/>
              <a:t>διάδρομοι</a:t>
            </a:r>
            <a:r>
              <a:rPr lang="en-IE" sz="5000" dirty="0" smtClean="0"/>
              <a:t>, </a:t>
            </a:r>
            <a:r>
              <a:rPr lang="el-GR" sz="5000" dirty="0" smtClean="0"/>
              <a:t>αποδητήρια και χώροι που δεν επιτηρούνται επαρκώς είναι πρόσφοροι χώροι για την εκδήλωση εκφοβιστικών συμπεριφορών. </a:t>
            </a:r>
            <a:endParaRPr lang="en-IE" sz="4500" dirty="0"/>
          </a:p>
        </p:txBody>
      </p:sp>
    </p:spTree>
    <p:extLst>
      <p:ext uri="{BB962C8B-B14F-4D97-AF65-F5344CB8AC3E}">
        <p14:creationId xmlns:p14="http://schemas.microsoft.com/office/powerpoint/2010/main" val="9116825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071567"/>
            <a:ext cx="8291264" cy="5649908"/>
          </a:xfrm>
        </p:spPr>
        <p:txBody>
          <a:bodyPr>
            <a:normAutofit/>
          </a:bodyPr>
          <a:lstStyle/>
          <a:p>
            <a:pPr marL="0" indent="0" algn="just">
              <a:buNone/>
            </a:pPr>
            <a:r>
              <a:rPr lang="el-GR" sz="2000" b="1" dirty="0" smtClean="0">
                <a:solidFill>
                  <a:srgbClr val="002060"/>
                </a:solidFill>
              </a:rPr>
              <a:t>Από και πρός το σχολείο:</a:t>
            </a:r>
            <a:endParaRPr lang="en-IE" sz="2000" b="1" dirty="0" smtClean="0">
              <a:solidFill>
                <a:srgbClr val="002060"/>
              </a:solidFill>
            </a:endParaRPr>
          </a:p>
          <a:p>
            <a:pPr marL="0" indent="0" algn="just">
              <a:buNone/>
            </a:pPr>
            <a:r>
              <a:rPr lang="el-GR" sz="2000" dirty="0" smtClean="0"/>
              <a:t>Μαθητές Δημοτικού και Γυμνασίου αναφέρουν ότι ο εκφοβισμός συμβαίνει και στη διαδρομή από και πρός το σχολείο, ενόσω περπατούν προς αυτό ή μέσα στα σχολικά λεωφορεία. </a:t>
            </a:r>
          </a:p>
          <a:p>
            <a:pPr marL="0" indent="0" algn="just">
              <a:buNone/>
            </a:pPr>
            <a:endParaRPr lang="en-IE" sz="1000" dirty="0" smtClean="0"/>
          </a:p>
          <a:p>
            <a:pPr marL="0" indent="0" algn="just">
              <a:buNone/>
            </a:pPr>
            <a:r>
              <a:rPr lang="el-GR" sz="2000" b="1" dirty="0" smtClean="0">
                <a:solidFill>
                  <a:srgbClr val="002060"/>
                </a:solidFill>
              </a:rPr>
              <a:t>Σπίτι:</a:t>
            </a:r>
            <a:endParaRPr lang="en-IE" sz="2000" b="1" dirty="0" smtClean="0"/>
          </a:p>
          <a:p>
            <a:pPr marL="0" indent="0" algn="just">
              <a:buNone/>
            </a:pPr>
            <a:r>
              <a:rPr lang="el-GR" sz="2000" dirty="0" smtClean="0"/>
              <a:t>Ενώ το σπίτι πάντα </a:t>
            </a:r>
            <a:r>
              <a:rPr lang="el-GR" sz="2000" dirty="0" smtClean="0"/>
              <a:t>θεωρείτο </a:t>
            </a:r>
            <a:r>
              <a:rPr lang="el-GR" sz="2000" dirty="0" smtClean="0"/>
              <a:t>ως το ασφαλές μέρος για ένα παιδί, στα πρόσφατα χρόνια η εξέλιξη του διαδικτυάκού εκφοβισμού έχει εισβάλλει και στο σπίτι. Ο εκφοβισμός από την </a:t>
            </a:r>
            <a:r>
              <a:rPr lang="el-GR" sz="2000" dirty="0" smtClean="0"/>
              <a:t>άλλη, </a:t>
            </a:r>
            <a:r>
              <a:rPr lang="el-GR" sz="2000" dirty="0" smtClean="0"/>
              <a:t>μπορεί να είναι μια συμπεριφορά που </a:t>
            </a:r>
            <a:r>
              <a:rPr lang="el-GR" sz="2000" dirty="0" smtClean="0"/>
              <a:t>μαθαίνεται/ενισχύεται </a:t>
            </a:r>
            <a:r>
              <a:rPr lang="el-GR" sz="2000" dirty="0" smtClean="0"/>
              <a:t>και στο </a:t>
            </a:r>
            <a:r>
              <a:rPr lang="el-GR" sz="2000" dirty="0" smtClean="0"/>
              <a:t>σπίτι </a:t>
            </a:r>
            <a:r>
              <a:rPr lang="el-GR" sz="2000" dirty="0" smtClean="0"/>
              <a:t>από τη συμπεριφορά των γονιών ή των </a:t>
            </a:r>
            <a:r>
              <a:rPr lang="el-GR" sz="2000" dirty="0" smtClean="0"/>
              <a:t>αδερφών.</a:t>
            </a:r>
          </a:p>
          <a:p>
            <a:pPr marL="0" indent="0" algn="just">
              <a:buNone/>
            </a:pPr>
            <a:endParaRPr lang="en-IE" sz="1000" dirty="0" smtClean="0"/>
          </a:p>
          <a:p>
            <a:pPr marL="0" indent="0" algn="just">
              <a:buNone/>
            </a:pPr>
            <a:r>
              <a:rPr lang="el-GR" sz="2000" b="1" dirty="0" smtClean="0">
                <a:solidFill>
                  <a:srgbClr val="002060"/>
                </a:solidFill>
              </a:rPr>
              <a:t>Δημόσιοι χώροι:</a:t>
            </a:r>
            <a:endParaRPr lang="en-IE" sz="2000" b="1" dirty="0" smtClean="0">
              <a:solidFill>
                <a:srgbClr val="002060"/>
              </a:solidFill>
            </a:endParaRPr>
          </a:p>
          <a:p>
            <a:pPr marL="0" indent="0" algn="just">
              <a:buNone/>
            </a:pPr>
            <a:r>
              <a:rPr lang="el-GR" sz="2000" dirty="0" smtClean="0"/>
              <a:t>Η ευρύτερη κοινότητα </a:t>
            </a:r>
            <a:r>
              <a:rPr lang="el-GR" sz="2000" dirty="0" smtClean="0"/>
              <a:t>γίνεται συχνά μάρτυρας </a:t>
            </a:r>
            <a:r>
              <a:rPr lang="el-GR" sz="2000" dirty="0" smtClean="0"/>
              <a:t>συμπεριφορών εκφοβισμού στους δημόσιους χώρους, με τους φύλακες, δ/ντες, και εργαζομένους σε μέρη όπου συχνάζουν μαθητές να είναι αυτοί που αναφέρουν συχνότερα τέτοια περιστατικά. Ενώ τα σημεία </a:t>
            </a:r>
            <a:r>
              <a:rPr lang="en-US" sz="2000" dirty="0" err="1" smtClean="0"/>
              <a:t>wifi</a:t>
            </a:r>
            <a:r>
              <a:rPr lang="en-US" sz="2000" dirty="0" smtClean="0"/>
              <a:t> </a:t>
            </a:r>
            <a:r>
              <a:rPr lang="el-GR" sz="2000" dirty="0" smtClean="0"/>
              <a:t>γύρω από το σχολείο συχνά χρησιμοποιούνται για σκοπούς διαδικτυακού εκφοβισμού. </a:t>
            </a:r>
            <a:endParaRPr lang="en-IE" sz="2000" dirty="0"/>
          </a:p>
        </p:txBody>
      </p:sp>
      <p:sp>
        <p:nvSpPr>
          <p:cNvPr id="4" name="Slide Number Placeholder 3"/>
          <p:cNvSpPr>
            <a:spLocks noGrp="1"/>
          </p:cNvSpPr>
          <p:nvPr>
            <p:ph type="sldNum" sz="quarter" idx="12"/>
          </p:nvPr>
        </p:nvSpPr>
        <p:spPr/>
        <p:txBody>
          <a:bodyPr/>
          <a:lstStyle/>
          <a:p>
            <a:fld id="{F70DACD7-332A-44EA-827A-B60878E4E8DF}" type="slidenum">
              <a:rPr lang="el-GR" smtClean="0"/>
              <a:pPr/>
              <a:t>24</a:t>
            </a:fld>
            <a:endParaRPr lang="el-GR"/>
          </a:p>
        </p:txBody>
      </p:sp>
    </p:spTree>
    <p:extLst>
      <p:ext uri="{BB962C8B-B14F-4D97-AF65-F5344CB8AC3E}">
        <p14:creationId xmlns:p14="http://schemas.microsoft.com/office/powerpoint/2010/main" val="181297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928252295"/>
              </p:ext>
            </p:extLst>
          </p:nvPr>
        </p:nvGraphicFramePr>
        <p:xfrm>
          <a:off x="467544" y="1456395"/>
          <a:ext cx="8045912" cy="5095995"/>
        </p:xfrm>
        <a:graphic>
          <a:graphicData uri="http://schemas.openxmlformats.org/drawingml/2006/table">
            <a:tbl>
              <a:tblPr firstRow="1" bandRow="1">
                <a:tableStyleId>{5C22544A-7EE6-4342-B048-85BDC9FD1C3A}</a:tableStyleId>
              </a:tblPr>
              <a:tblGrid>
                <a:gridCol w="1597215"/>
                <a:gridCol w="1597215"/>
                <a:gridCol w="1597215"/>
                <a:gridCol w="3254267"/>
              </a:tblGrid>
              <a:tr h="469322">
                <a:tc>
                  <a:txBody>
                    <a:bodyPr/>
                    <a:lstStyle/>
                    <a:p>
                      <a:pPr algn="ctr"/>
                      <a:r>
                        <a:rPr lang="el-GR" sz="1600" dirty="0" smtClean="0"/>
                        <a:t>Περιοχή</a:t>
                      </a:r>
                      <a:r>
                        <a:rPr lang="el-GR" sz="1600" baseline="0" dirty="0" smtClean="0"/>
                        <a:t> </a:t>
                      </a:r>
                      <a:endParaRPr lang="en-US" sz="1600" dirty="0"/>
                    </a:p>
                  </a:txBody>
                  <a:tcPr/>
                </a:tc>
                <a:tc>
                  <a:txBody>
                    <a:bodyPr/>
                    <a:lstStyle/>
                    <a:p>
                      <a:pPr algn="ctr"/>
                      <a:r>
                        <a:rPr lang="el-GR" sz="1600" dirty="0" smtClean="0"/>
                        <a:t>Υποκατηγορές</a:t>
                      </a:r>
                      <a:r>
                        <a:rPr lang="el-GR" sz="1600" baseline="0" dirty="0" smtClean="0"/>
                        <a:t> </a:t>
                      </a:r>
                      <a:endParaRPr lang="en-US" sz="1600" dirty="0"/>
                    </a:p>
                  </a:txBody>
                  <a:tcPr/>
                </a:tc>
                <a:tc>
                  <a:txBody>
                    <a:bodyPr/>
                    <a:lstStyle/>
                    <a:p>
                      <a:pPr algn="ctr"/>
                      <a:r>
                        <a:rPr lang="el-GR" sz="1600" baseline="0" dirty="0" smtClean="0"/>
                        <a:t>Επόπτες</a:t>
                      </a:r>
                      <a:r>
                        <a:rPr lang="en-US" sz="1600" baseline="0" dirty="0" smtClean="0"/>
                        <a:t> </a:t>
                      </a:r>
                      <a:endParaRPr lang="en-US" sz="1600" dirty="0"/>
                    </a:p>
                  </a:txBody>
                  <a:tcPr/>
                </a:tc>
                <a:tc>
                  <a:txBody>
                    <a:bodyPr/>
                    <a:lstStyle/>
                    <a:p>
                      <a:pPr algn="ctr"/>
                      <a:r>
                        <a:rPr lang="el-GR" sz="1600" dirty="0" smtClean="0"/>
                        <a:t>Στρατηγικές</a:t>
                      </a:r>
                      <a:r>
                        <a:rPr lang="el-GR" sz="1600" baseline="0" dirty="0" smtClean="0"/>
                        <a:t> </a:t>
                      </a:r>
                      <a:endParaRPr lang="en-US" sz="1600" dirty="0"/>
                    </a:p>
                  </a:txBody>
                  <a:tcPr/>
                </a:tc>
              </a:tr>
              <a:tr h="1273873">
                <a:tc rowSpan="2">
                  <a:txBody>
                    <a:bodyPr/>
                    <a:lstStyle/>
                    <a:p>
                      <a:r>
                        <a:rPr lang="el-GR" sz="1400" b="1" dirty="0" smtClean="0"/>
                        <a:t>Σχολείο</a:t>
                      </a:r>
                      <a:r>
                        <a:rPr lang="el-GR" sz="1400" b="1" baseline="0" dirty="0" smtClean="0"/>
                        <a:t> </a:t>
                      </a:r>
                      <a:r>
                        <a:rPr lang="en-US" sz="1400" b="1" dirty="0" smtClean="0"/>
                        <a:t> </a:t>
                      </a:r>
                      <a:endParaRPr lang="en-US" sz="1400" b="1" dirty="0"/>
                    </a:p>
                  </a:txBody>
                  <a:tcPr/>
                </a:tc>
                <a:tc rowSpan="2">
                  <a:txBody>
                    <a:bodyPr/>
                    <a:lstStyle/>
                    <a:p>
                      <a:r>
                        <a:rPr lang="el-GR" sz="1400" dirty="0" smtClean="0"/>
                        <a:t>Τάξη,</a:t>
                      </a:r>
                      <a:r>
                        <a:rPr lang="el-GR" sz="1400" baseline="0" dirty="0" smtClean="0"/>
                        <a:t> Διάδρομοι, Αυλή σχολείου, Τουαλέτες, χώροι άθλησης</a:t>
                      </a:r>
                      <a:endParaRPr lang="en-US" sz="1400" dirty="0"/>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400" b="0" i="0" u="none" strike="noStrike" kern="1200" baseline="0" dirty="0" smtClean="0">
                          <a:solidFill>
                            <a:schemeClr val="dk1"/>
                          </a:solidFill>
                          <a:latin typeface="+mn-lt"/>
                          <a:ea typeface="+mn-ea"/>
                          <a:cs typeface="+mn-cs"/>
                        </a:rPr>
                        <a:t>Διδακτικό και μη διδακτικό προσωπικό, Δ/ντες, κ.α.</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400" baseline="0" dirty="0" smtClean="0"/>
                        <a:t>Πολιτική σχολείου, δραστηριότητες εντός προγράμματος, Ανακατασκευή προαυλίου, διαμεσολάβηση ομηλίκων, αναφορά σε ειδικά κυτία,εναλλαγή αρχηγών κ.α.</a:t>
                      </a:r>
                      <a:endParaRPr lang="en-US" sz="1400" dirty="0" smtClean="0"/>
                    </a:p>
                  </a:txBody>
                  <a:tcPr/>
                </a:tc>
              </a:tr>
              <a:tr h="290757">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r>
                        <a:rPr lang="el-GR" sz="1400" dirty="0" smtClean="0"/>
                        <a:t>Εβδομάδα πρόληψης</a:t>
                      </a:r>
                      <a:r>
                        <a:rPr lang="el-GR" sz="1400" baseline="0" dirty="0" smtClean="0"/>
                        <a:t> εναντίον του εκφοβισμού</a:t>
                      </a:r>
                      <a:endParaRPr lang="en-US" sz="1400" dirty="0"/>
                    </a:p>
                  </a:txBody>
                  <a:tcPr/>
                </a:tc>
              </a:tr>
              <a:tr h="1072735">
                <a:tc>
                  <a:txBody>
                    <a:bodyPr/>
                    <a:lstStyle/>
                    <a:p>
                      <a:r>
                        <a:rPr lang="el-GR" sz="1400" b="1" dirty="0" smtClean="0"/>
                        <a:t>Από και</a:t>
                      </a:r>
                      <a:r>
                        <a:rPr lang="el-GR" sz="1400" b="1" baseline="0" dirty="0" smtClean="0"/>
                        <a:t> προς το σχολείο </a:t>
                      </a:r>
                      <a:endParaRPr lang="en-US" sz="1400" b="1" dirty="0"/>
                    </a:p>
                  </a:txBody>
                  <a:tcPr/>
                </a:tc>
                <a:tc>
                  <a:txBody>
                    <a:bodyPr/>
                    <a:lstStyle/>
                    <a:p>
                      <a:r>
                        <a:rPr lang="el-GR" sz="1400" b="0" i="0" u="none" strike="noStrike" kern="1200" baseline="0" dirty="0" smtClean="0">
                          <a:solidFill>
                            <a:schemeClr val="dk1"/>
                          </a:solidFill>
                          <a:latin typeface="+mn-lt"/>
                          <a:ea typeface="+mn-ea"/>
                          <a:cs typeface="+mn-cs"/>
                        </a:rPr>
                        <a:t>Σχολικά λεωφορεία, διασταυρώσεις κοντά στο σχολείο</a:t>
                      </a:r>
                      <a:r>
                        <a:rPr lang="en-US" sz="1400" b="0" i="0" u="none" strike="noStrike" kern="1200" baseline="0" dirty="0" smtClean="0">
                          <a:solidFill>
                            <a:schemeClr val="dk1"/>
                          </a:solidFill>
                          <a:latin typeface="+mn-lt"/>
                          <a:ea typeface="+mn-ea"/>
                          <a:cs typeface="+mn-cs"/>
                        </a:rPr>
                        <a:t> </a:t>
                      </a:r>
                    </a:p>
                    <a:p>
                      <a:endParaRPr lang="en-US" sz="1400" b="0" i="0" u="none" strike="noStrike" kern="1200" baseline="0" dirty="0" smtClean="0">
                        <a:solidFill>
                          <a:schemeClr val="dk1"/>
                        </a:solidFill>
                        <a:latin typeface="+mn-lt"/>
                        <a:ea typeface="+mn-ea"/>
                        <a:cs typeface="+mn-cs"/>
                      </a:endParaRPr>
                    </a:p>
                  </a:txBody>
                  <a:tcPr/>
                </a:tc>
                <a:tc>
                  <a:txBody>
                    <a:bodyPr/>
                    <a:lstStyle/>
                    <a:p>
                      <a:r>
                        <a:rPr lang="el-GR" sz="1400" b="0" i="0" u="none" strike="noStrike" kern="1200" baseline="0" dirty="0" smtClean="0">
                          <a:solidFill>
                            <a:schemeClr val="dk1"/>
                          </a:solidFill>
                          <a:latin typeface="+mn-lt"/>
                          <a:ea typeface="+mn-ea"/>
                          <a:cs typeface="+mn-cs"/>
                        </a:rPr>
                        <a:t>Οδηγοί λεωφορείων, σχολικοί τροχονόμοι, εθελοντές – γονείς κ.α.</a:t>
                      </a:r>
                      <a:endParaRPr lang="en-US" sz="1400" dirty="0"/>
                    </a:p>
                  </a:txBody>
                  <a:tcPr/>
                </a:tc>
                <a:tc>
                  <a:txBody>
                    <a:bodyPr/>
                    <a:lstStyle/>
                    <a:p>
                      <a:r>
                        <a:rPr lang="el-GR" sz="1400" b="0" i="0" u="none" strike="noStrike" kern="1200" baseline="0" dirty="0" smtClean="0">
                          <a:solidFill>
                            <a:schemeClr val="dk1"/>
                          </a:solidFill>
                          <a:latin typeface="+mn-lt"/>
                          <a:ea typeface="+mn-ea"/>
                          <a:cs typeface="+mn-cs"/>
                        </a:rPr>
                        <a:t>Εθελοντισμός γονέων, </a:t>
                      </a:r>
                      <a:endParaRPr lang="en-US" sz="1400" b="0" i="0" u="none" strike="noStrike" kern="1200" baseline="0" dirty="0" smtClean="0">
                        <a:solidFill>
                          <a:schemeClr val="dk1"/>
                        </a:solidFill>
                        <a:latin typeface="+mn-lt"/>
                        <a:ea typeface="+mn-ea"/>
                        <a:cs typeface="+mn-cs"/>
                      </a:endParaRPr>
                    </a:p>
                    <a:p>
                      <a:r>
                        <a:rPr lang="el-GR" sz="1400" b="0" i="0" u="none" strike="noStrike" kern="1200" baseline="0" dirty="0" smtClean="0">
                          <a:solidFill>
                            <a:schemeClr val="dk1"/>
                          </a:solidFill>
                          <a:latin typeface="+mn-lt"/>
                          <a:ea typeface="+mn-ea"/>
                          <a:cs typeface="+mn-cs"/>
                        </a:rPr>
                        <a:t>Πολιτική ια τα σχολικά λεωφορεία, </a:t>
                      </a:r>
                      <a:endParaRPr lang="en-US" sz="1400" b="0" i="0" u="none" strike="noStrike" kern="1200" baseline="0" dirty="0" smtClean="0">
                        <a:solidFill>
                          <a:schemeClr val="dk1"/>
                        </a:solidFill>
                        <a:latin typeface="+mn-lt"/>
                        <a:ea typeface="+mn-ea"/>
                        <a:cs typeface="+mn-cs"/>
                      </a:endParaRPr>
                    </a:p>
                    <a:p>
                      <a:r>
                        <a:rPr lang="el-GR" sz="1400" b="0" i="0" u="none" strike="noStrike" kern="1200" baseline="0" dirty="0" smtClean="0">
                          <a:solidFill>
                            <a:schemeClr val="dk1"/>
                          </a:solidFill>
                          <a:latin typeface="+mn-lt"/>
                          <a:ea typeface="+mn-ea"/>
                          <a:cs typeface="+mn-cs"/>
                        </a:rPr>
                        <a:t>Εκπαίδευση σχολικών τροχονόμων </a:t>
                      </a:r>
                      <a:endParaRPr lang="en-US" sz="1400" b="0" i="0" dirty="0"/>
                    </a:p>
                  </a:txBody>
                  <a:tcPr/>
                </a:tc>
              </a:tr>
              <a:tr h="494286">
                <a:tc>
                  <a:txBody>
                    <a:bodyPr/>
                    <a:lstStyle/>
                    <a:p>
                      <a:r>
                        <a:rPr lang="el-GR" sz="1400" b="1" dirty="0" smtClean="0"/>
                        <a:t>Σπίτι</a:t>
                      </a:r>
                      <a:r>
                        <a:rPr lang="el-GR" sz="1400" b="1" baseline="0" dirty="0" smtClean="0"/>
                        <a:t> </a:t>
                      </a:r>
                      <a:endParaRPr lang="en-US" sz="1400" b="1" dirty="0"/>
                    </a:p>
                  </a:txBody>
                  <a:tcPr/>
                </a:tc>
                <a:tc>
                  <a:txBody>
                    <a:bodyPr/>
                    <a:lstStyle/>
                    <a:p>
                      <a:r>
                        <a:rPr lang="el-GR" sz="1400" dirty="0" smtClean="0"/>
                        <a:t>Διαδικτυακός εκφοβισμός </a:t>
                      </a:r>
                      <a:endParaRPr lang="en-US" sz="1400" dirty="0"/>
                    </a:p>
                  </a:txBody>
                  <a:tcPr/>
                </a:tc>
                <a:tc>
                  <a:txBody>
                    <a:bodyPr/>
                    <a:lstStyle/>
                    <a:p>
                      <a:r>
                        <a:rPr lang="el-GR" sz="1400" baseline="0" dirty="0" smtClean="0"/>
                        <a:t>Γονείς</a:t>
                      </a:r>
                      <a:r>
                        <a:rPr lang="en-US" sz="1400" baseline="0" dirty="0" smtClean="0"/>
                        <a:t> </a:t>
                      </a:r>
                      <a:endParaRPr lang="en-US" sz="1400" dirty="0"/>
                    </a:p>
                  </a:txBody>
                  <a:tcPr/>
                </a:tc>
                <a:tc>
                  <a:txBody>
                    <a:bodyPr/>
                    <a:lstStyle/>
                    <a:p>
                      <a:r>
                        <a:rPr lang="el-GR" sz="1400" dirty="0" smtClean="0"/>
                        <a:t>Σύλλογοι γονεών και κηδεμόνων, ενημέρωση γονέων </a:t>
                      </a:r>
                      <a:endParaRPr lang="en-US" sz="1400" dirty="0"/>
                    </a:p>
                  </a:txBody>
                  <a:tcPr/>
                </a:tc>
              </a:tr>
              <a:tr h="871598">
                <a:tc>
                  <a:txBody>
                    <a:bodyPr/>
                    <a:lstStyle/>
                    <a:p>
                      <a:r>
                        <a:rPr lang="el-GR" sz="1400" b="1" dirty="0" smtClean="0"/>
                        <a:t>Δημόσιοι χώροι</a:t>
                      </a:r>
                      <a:r>
                        <a:rPr lang="el-GR" sz="1400" b="1" baseline="0" dirty="0" smtClean="0"/>
                        <a:t> </a:t>
                      </a:r>
                      <a:endParaRPr lang="en-US" sz="1400" b="1" dirty="0"/>
                    </a:p>
                  </a:txBody>
                  <a:tcPr/>
                </a:tc>
                <a:tc>
                  <a:txBody>
                    <a:bodyPr/>
                    <a:lstStyle/>
                    <a:p>
                      <a:r>
                        <a:rPr lang="el-GR" sz="1400" dirty="0" smtClean="0"/>
                        <a:t>Πολυκαταστήματα, σημεία</a:t>
                      </a:r>
                      <a:r>
                        <a:rPr lang="el-GR" sz="1400" baseline="0" dirty="0" smtClean="0"/>
                        <a:t> </a:t>
                      </a:r>
                      <a:r>
                        <a:rPr lang="en-US" sz="1400" b="0" i="0" u="none" strike="noStrike" kern="1200" baseline="0" dirty="0" err="1" smtClean="0">
                          <a:solidFill>
                            <a:schemeClr val="dk1"/>
                          </a:solidFill>
                          <a:latin typeface="+mn-lt"/>
                          <a:ea typeface="+mn-ea"/>
                          <a:cs typeface="+mn-cs"/>
                        </a:rPr>
                        <a:t>wifi</a:t>
                      </a:r>
                      <a:r>
                        <a:rPr lang="el-GR" sz="1400" b="0" i="0" u="none" strike="noStrike" kern="1200" baseline="0" dirty="0" smtClean="0">
                          <a:solidFill>
                            <a:schemeClr val="dk1"/>
                          </a:solidFill>
                          <a:latin typeface="+mn-lt"/>
                          <a:ea typeface="+mn-ea"/>
                          <a:cs typeface="+mn-cs"/>
                        </a:rPr>
                        <a:t>, </a:t>
                      </a:r>
                      <a:r>
                        <a:rPr lang="en-US" sz="1400" b="0" i="0" u="none" strike="noStrike" kern="1200" baseline="0" dirty="0" smtClean="0">
                          <a:solidFill>
                            <a:schemeClr val="dk1"/>
                          </a:solidFill>
                          <a:latin typeface="+mn-lt"/>
                          <a:ea typeface="+mn-ea"/>
                          <a:cs typeface="+mn-cs"/>
                        </a:rPr>
                        <a:t> </a:t>
                      </a:r>
                      <a:r>
                        <a:rPr lang="el-GR" sz="1400" b="0" i="0" u="none" strike="noStrike" kern="1200" baseline="0" dirty="0" smtClean="0">
                          <a:solidFill>
                            <a:schemeClr val="dk1"/>
                          </a:solidFill>
                          <a:latin typeface="+mn-lt"/>
                          <a:ea typeface="+mn-ea"/>
                          <a:cs typeface="+mn-cs"/>
                        </a:rPr>
                        <a:t>αθλητικοί σύλλογοι</a:t>
                      </a:r>
                      <a:endParaRPr lang="en-US" sz="1400" dirty="0"/>
                    </a:p>
                  </a:txBody>
                  <a:tcPr/>
                </a:tc>
                <a:tc>
                  <a:txBody>
                    <a:bodyPr/>
                    <a:lstStyle/>
                    <a:p>
                      <a:r>
                        <a:rPr lang="el-GR" sz="1400" b="0" i="0" u="none" strike="noStrike" kern="1200" baseline="0" dirty="0" smtClean="0">
                          <a:solidFill>
                            <a:schemeClr val="dk1"/>
                          </a:solidFill>
                          <a:latin typeface="+mn-lt"/>
                          <a:ea typeface="+mn-ea"/>
                          <a:cs typeface="+mn-cs"/>
                        </a:rPr>
                        <a:t>Ιδιοκτήτες, δ/ντες μαγαζιών, κοινό, αστυνομία</a:t>
                      </a:r>
                      <a:r>
                        <a:rPr lang="en-US" sz="1400" b="0" i="0" u="none" strike="noStrike" kern="1200" baseline="0" dirty="0" smtClean="0">
                          <a:solidFill>
                            <a:schemeClr val="dk1"/>
                          </a:solidFill>
                          <a:latin typeface="+mn-lt"/>
                          <a:ea typeface="+mn-ea"/>
                          <a:cs typeface="+mn-cs"/>
                        </a:rPr>
                        <a:t>, </a:t>
                      </a:r>
                      <a:endParaRPr lang="en-US" sz="1400" dirty="0"/>
                    </a:p>
                  </a:txBody>
                  <a:tcPr/>
                </a:tc>
                <a:tc>
                  <a:txBody>
                    <a:bodyPr/>
                    <a:lstStyle/>
                    <a:p>
                      <a:r>
                        <a:rPr lang="el-GR" sz="1400" dirty="0" smtClean="0"/>
                        <a:t>Τοπικές αρχές, Νομικές αρχές,</a:t>
                      </a:r>
                      <a:r>
                        <a:rPr lang="el-GR" sz="1400" baseline="0" dirty="0" smtClean="0"/>
                        <a:t> πολιτική καταστημάτων/ καφετεριών </a:t>
                      </a:r>
                      <a:r>
                        <a:rPr lang="en-US" sz="1400" baseline="0" dirty="0" smtClean="0"/>
                        <a:t> </a:t>
                      </a:r>
                      <a:endParaRPr lang="en-US" sz="1400" dirty="0"/>
                    </a:p>
                  </a:txBody>
                  <a:tcPr/>
                </a:tc>
              </a:tr>
            </a:tbl>
          </a:graphicData>
        </a:graphic>
      </p:graphicFrame>
      <p:sp>
        <p:nvSpPr>
          <p:cNvPr id="4" name="Slide Number Placeholder 3"/>
          <p:cNvSpPr>
            <a:spLocks noGrp="1"/>
          </p:cNvSpPr>
          <p:nvPr>
            <p:ph type="sldNum" sz="quarter" idx="12"/>
          </p:nvPr>
        </p:nvSpPr>
        <p:spPr/>
        <p:txBody>
          <a:bodyPr/>
          <a:lstStyle/>
          <a:p>
            <a:fld id="{F70DACD7-332A-44EA-827A-B60878E4E8DF}" type="slidenum">
              <a:rPr lang="el-GR" smtClean="0"/>
              <a:pPr/>
              <a:t>25</a:t>
            </a:fld>
            <a:endParaRPr lang="el-GR"/>
          </a:p>
        </p:txBody>
      </p:sp>
      <p:sp>
        <p:nvSpPr>
          <p:cNvPr id="7" name="TextBox 6"/>
          <p:cNvSpPr txBox="1"/>
          <p:nvPr/>
        </p:nvSpPr>
        <p:spPr>
          <a:xfrm>
            <a:off x="971600" y="801578"/>
            <a:ext cx="6792416" cy="646331"/>
          </a:xfrm>
          <a:prstGeom prst="rect">
            <a:avLst/>
          </a:prstGeom>
          <a:noFill/>
        </p:spPr>
        <p:txBody>
          <a:bodyPr wrap="square" rtlCol="0">
            <a:spAutoFit/>
          </a:bodyPr>
          <a:lstStyle/>
          <a:p>
            <a:pPr algn="ctr"/>
            <a:r>
              <a:rPr lang="el-GR" b="1" dirty="0" smtClean="0">
                <a:solidFill>
                  <a:srgbClr val="002060"/>
                </a:solidFill>
              </a:rPr>
              <a:t>Στρατηγικές για την πρόληψη και την αντιμετώπιση του εκφοβισμού ανά περιοχή </a:t>
            </a:r>
            <a:endParaRPr lang="en-IE" b="1" dirty="0">
              <a:solidFill>
                <a:srgbClr val="002060"/>
              </a:solidFill>
            </a:endParaRPr>
          </a:p>
        </p:txBody>
      </p:sp>
    </p:spTree>
    <p:extLst>
      <p:ext uri="{BB962C8B-B14F-4D97-AF65-F5344CB8AC3E}">
        <p14:creationId xmlns:p14="http://schemas.microsoft.com/office/powerpoint/2010/main" val="10850815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008" y="260127"/>
            <a:ext cx="8229600" cy="1143000"/>
          </a:xfrm>
        </p:spPr>
        <p:txBody>
          <a:bodyPr>
            <a:normAutofit/>
          </a:bodyPr>
          <a:lstStyle/>
          <a:p>
            <a:r>
              <a:rPr lang="el-GR" sz="2800" b="1" dirty="0">
                <a:solidFill>
                  <a:schemeClr val="tx2">
                    <a:lumMod val="75000"/>
                  </a:schemeClr>
                </a:solidFill>
              </a:rPr>
              <a:t>Προτάσεις για περαιτέρω μελετη</a:t>
            </a:r>
            <a:endParaRPr lang="en-IE" sz="2600" b="1" dirty="0">
              <a:solidFill>
                <a:schemeClr val="tx2">
                  <a:lumMod val="75000"/>
                </a:schemeClr>
              </a:solidFill>
            </a:endParaRPr>
          </a:p>
        </p:txBody>
      </p:sp>
      <p:sp>
        <p:nvSpPr>
          <p:cNvPr id="3" name="Content Placeholder 2"/>
          <p:cNvSpPr>
            <a:spLocks noGrp="1"/>
          </p:cNvSpPr>
          <p:nvPr>
            <p:ph idx="1"/>
          </p:nvPr>
        </p:nvSpPr>
        <p:spPr>
          <a:xfrm>
            <a:off x="464008" y="1299940"/>
            <a:ext cx="8229600" cy="5159598"/>
          </a:xfrm>
        </p:spPr>
        <p:txBody>
          <a:bodyPr>
            <a:normAutofit/>
          </a:bodyPr>
          <a:lstStyle/>
          <a:p>
            <a:pPr marL="0" indent="0" fontAlgn="base">
              <a:spcBef>
                <a:spcPts val="0"/>
              </a:spcBef>
              <a:buNone/>
            </a:pPr>
            <a:r>
              <a:rPr lang="en-IE" sz="1800" dirty="0" smtClean="0"/>
              <a:t>Where does bullying </a:t>
            </a:r>
            <a:r>
              <a:rPr lang="en-IE" sz="1800" dirty="0"/>
              <a:t>take place </a:t>
            </a:r>
            <a:r>
              <a:rPr lang="en-IE" sz="1800" dirty="0" smtClean="0"/>
              <a:t>– Anti Bullying Net </a:t>
            </a:r>
            <a:r>
              <a:rPr lang="en-IE" sz="1800" dirty="0" smtClean="0">
                <a:hlinkClick r:id="rId2"/>
              </a:rPr>
              <a:t>http</a:t>
            </a:r>
            <a:r>
              <a:rPr lang="en-IE" sz="1800" dirty="0">
                <a:hlinkClick r:id="rId2"/>
              </a:rPr>
              <a:t>://</a:t>
            </a:r>
            <a:r>
              <a:rPr lang="en-IE" sz="1800" dirty="0" smtClean="0">
                <a:hlinkClick r:id="rId2"/>
              </a:rPr>
              <a:t>www.antibullying.net/knowledge/questiononemmore1to4.htm</a:t>
            </a:r>
            <a:endParaRPr lang="en-IE" sz="1800" dirty="0" smtClean="0"/>
          </a:p>
          <a:p>
            <a:pPr marL="0" indent="0" fontAlgn="base">
              <a:spcBef>
                <a:spcPts val="0"/>
              </a:spcBef>
              <a:buNone/>
            </a:pPr>
            <a:endParaRPr lang="en-IE" sz="1800" dirty="0"/>
          </a:p>
          <a:p>
            <a:pPr marL="0" indent="0" fontAlgn="base">
              <a:spcBef>
                <a:spcPts val="0"/>
              </a:spcBef>
              <a:buNone/>
            </a:pPr>
            <a:r>
              <a:rPr lang="en-IE" sz="1800" dirty="0" smtClean="0"/>
              <a:t>Guidelines on Countering &amp; </a:t>
            </a:r>
            <a:r>
              <a:rPr lang="en-IE" sz="1800" dirty="0"/>
              <a:t>Preventing Bullying - </a:t>
            </a:r>
            <a:r>
              <a:rPr lang="en-IE" sz="1800" dirty="0">
                <a:hlinkClick r:id="rId3"/>
              </a:rPr>
              <a:t>http://</a:t>
            </a:r>
            <a:r>
              <a:rPr lang="en-IE" sz="1800" dirty="0" smtClean="0">
                <a:hlinkClick r:id="rId3"/>
              </a:rPr>
              <a:t>www.education.ie/en/Parents/Information/Complaints-Bullying-Child-Protection-Discrimination/Guidelines-on-countering-bullying-behaviour-in-primary-and-post-primary-schools.pdf</a:t>
            </a:r>
            <a:endParaRPr lang="en-IE" sz="1800" dirty="0" smtClean="0"/>
          </a:p>
          <a:p>
            <a:pPr marL="0" indent="0" fontAlgn="base">
              <a:spcBef>
                <a:spcPts val="0"/>
              </a:spcBef>
              <a:buNone/>
            </a:pPr>
            <a:endParaRPr lang="en-IE" sz="1800" dirty="0"/>
          </a:p>
          <a:p>
            <a:pPr marL="0" indent="0" fontAlgn="base">
              <a:spcBef>
                <a:spcPts val="0"/>
              </a:spcBef>
              <a:buNone/>
            </a:pPr>
            <a:r>
              <a:rPr lang="en-IE" sz="1800" dirty="0"/>
              <a:t>Where Does Bullying Take Place Among Adolescents When They Are at School? </a:t>
            </a:r>
            <a:r>
              <a:rPr lang="en-IE" sz="1800" dirty="0" smtClean="0"/>
              <a:t>(2009) </a:t>
            </a:r>
            <a:r>
              <a:rPr lang="en-IE" sz="1800" dirty="0"/>
              <a:t>Annual Meeting APHA, Philadelphia, PA, November 7-11, 2009 </a:t>
            </a:r>
            <a:r>
              <a:rPr lang="en-IE" sz="1800" dirty="0">
                <a:hlinkClick r:id="rId4"/>
              </a:rPr>
              <a:t>http://</a:t>
            </a:r>
            <a:r>
              <a:rPr lang="en-IE" sz="1800" dirty="0" smtClean="0">
                <a:hlinkClick r:id="rId4"/>
              </a:rPr>
              <a:t>www.youthhealthsafety.org/WhereBullyingAPHA09Handouts.pdf</a:t>
            </a:r>
            <a:endParaRPr lang="en-IE" sz="1800" dirty="0" smtClean="0"/>
          </a:p>
          <a:p>
            <a:pPr marL="0" indent="0" fontAlgn="base">
              <a:spcBef>
                <a:spcPts val="0"/>
              </a:spcBef>
              <a:buNone/>
            </a:pPr>
            <a:endParaRPr lang="en-IE" sz="1800" dirty="0"/>
          </a:p>
          <a:p>
            <a:pPr marL="0" indent="0" fontAlgn="base">
              <a:spcBef>
                <a:spcPts val="0"/>
              </a:spcBef>
              <a:buNone/>
            </a:pPr>
            <a:endParaRPr lang="en-IE" sz="1800" dirty="0" smtClean="0"/>
          </a:p>
          <a:p>
            <a:pPr marL="0" indent="0">
              <a:buNone/>
            </a:pPr>
            <a:endParaRPr lang="en-IE" sz="1800" dirty="0"/>
          </a:p>
        </p:txBody>
      </p:sp>
      <p:sp>
        <p:nvSpPr>
          <p:cNvPr id="4" name="Slide Number Placeholder 3"/>
          <p:cNvSpPr>
            <a:spLocks noGrp="1"/>
          </p:cNvSpPr>
          <p:nvPr>
            <p:ph type="sldNum" sz="quarter" idx="12"/>
          </p:nvPr>
        </p:nvSpPr>
        <p:spPr/>
        <p:txBody>
          <a:bodyPr/>
          <a:lstStyle/>
          <a:p>
            <a:fld id="{F70DACD7-332A-44EA-827A-B60878E4E8DF}" type="slidenum">
              <a:rPr lang="el-GR" smtClean="0"/>
              <a:pPr/>
              <a:t>26</a:t>
            </a:fld>
            <a:endParaRPr lang="el-GR"/>
          </a:p>
        </p:txBody>
      </p:sp>
    </p:spTree>
    <p:extLst>
      <p:ext uri="{BB962C8B-B14F-4D97-AF65-F5344CB8AC3E}">
        <p14:creationId xmlns:p14="http://schemas.microsoft.com/office/powerpoint/2010/main" val="18425205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76672"/>
            <a:ext cx="8229600" cy="864096"/>
          </a:xfrm>
        </p:spPr>
        <p:txBody>
          <a:bodyPr>
            <a:normAutofit/>
          </a:bodyPr>
          <a:lstStyle/>
          <a:p>
            <a:pPr lvl="0"/>
            <a:r>
              <a:rPr lang="el-GR" sz="4000" b="1" dirty="0">
                <a:solidFill>
                  <a:schemeClr val="tx2"/>
                </a:solidFill>
              </a:rPr>
              <a:t>Γιατί κάποια άτομα εκφοβίζουν;</a:t>
            </a:r>
            <a:endParaRPr lang="en-IE" sz="4000" b="1" dirty="0">
              <a:solidFill>
                <a:schemeClr val="tx2"/>
              </a:solidFill>
            </a:endParaRPr>
          </a:p>
        </p:txBody>
      </p:sp>
      <p:sp>
        <p:nvSpPr>
          <p:cNvPr id="3" name="Content Placeholder 2"/>
          <p:cNvSpPr>
            <a:spLocks noGrp="1"/>
          </p:cNvSpPr>
          <p:nvPr>
            <p:ph idx="1"/>
          </p:nvPr>
        </p:nvSpPr>
        <p:spPr>
          <a:xfrm>
            <a:off x="457200" y="1268760"/>
            <a:ext cx="8229600" cy="4824536"/>
          </a:xfrm>
        </p:spPr>
        <p:txBody>
          <a:bodyPr>
            <a:normAutofit fontScale="77500" lnSpcReduction="20000"/>
          </a:bodyPr>
          <a:lstStyle/>
          <a:p>
            <a:pPr marL="0" indent="0" algn="just" fontAlgn="base">
              <a:buNone/>
            </a:pPr>
            <a:r>
              <a:rPr lang="el-GR" sz="2600" dirty="0"/>
              <a:t>Π</a:t>
            </a:r>
            <a:r>
              <a:rPr lang="el-GR" sz="2600" dirty="0" smtClean="0"/>
              <a:t>αρότι οι ιδιοσυγκρασιακοί παράγοντες παίζουν μεγάλο ρόλο στην εκδήλωση επιθετικής συμπεριφοράς, αναγνωρίζονται επίσης ότι παράγοντες και μέσα στο σπίτι, στο σχολείο και στην ευρύτερη κοινωνία μπορούν να επηρεάσουν την εκδήλωση της επιθετικής συμπεριφοράς. Ως εκ τούτου, οι θυτες δεν γεννιούνται, γίνονται. </a:t>
            </a:r>
            <a:endParaRPr lang="en-IE" sz="1100" dirty="0"/>
          </a:p>
          <a:p>
            <a:pPr marL="0" indent="0" algn="just" fontAlgn="base">
              <a:buNone/>
            </a:pPr>
            <a:r>
              <a:rPr lang="el-GR" sz="2600" dirty="0" smtClean="0"/>
              <a:t>Από τη γέννησή τους, τα παιδιά μαθαίνουν από το περιβάλλον ανάπτυξής τους (σπίτι, σχολείο) τι είναι καλό και τι όχι. Αν η επιθετική συμπεριφορά δεν έχει αντιμετωπιστεί από την παιδική ηλικία επιτυχώς, υπάρχει κίνδυνος να γίνει συνήθεια. </a:t>
            </a:r>
            <a:endParaRPr lang="en-IE" sz="1100" dirty="0"/>
          </a:p>
          <a:p>
            <a:pPr marL="0" indent="0" algn="just" fontAlgn="base">
              <a:buNone/>
            </a:pPr>
            <a:r>
              <a:rPr lang="el-GR" sz="2600" u="sng" dirty="0" smtClean="0"/>
              <a:t>Παράγοντες</a:t>
            </a:r>
            <a:r>
              <a:rPr lang="el-GR" sz="2600" dirty="0" smtClean="0"/>
              <a:t> που συμβάλλουν στην επιθετική συμπεριφορά στο σπίτι, είναι:</a:t>
            </a:r>
            <a:endParaRPr lang="en-IE" sz="2600" dirty="0"/>
          </a:p>
          <a:p>
            <a:pPr algn="just" fontAlgn="base"/>
            <a:r>
              <a:rPr lang="el-GR" sz="2600" dirty="0" smtClean="0"/>
              <a:t>Έλλειψη αγάπης και φροντίδας </a:t>
            </a:r>
            <a:endParaRPr lang="en-IE" sz="2600" dirty="0"/>
          </a:p>
          <a:p>
            <a:pPr algn="just" fontAlgn="base"/>
            <a:r>
              <a:rPr lang="el-GR" sz="2600" dirty="0" smtClean="0"/>
              <a:t>Ανεξέλεγκτη ελευθερία </a:t>
            </a:r>
            <a:endParaRPr lang="en-IE" sz="2600" dirty="0"/>
          </a:p>
          <a:p>
            <a:pPr algn="just" fontAlgn="base"/>
            <a:r>
              <a:rPr lang="el-GR" sz="2600" dirty="0" smtClean="0"/>
              <a:t>Ασυνεπής πειθαρχία </a:t>
            </a:r>
            <a:endParaRPr lang="en-IE" sz="2600" dirty="0"/>
          </a:p>
          <a:p>
            <a:pPr algn="just" fontAlgn="base"/>
            <a:r>
              <a:rPr lang="el-GR" sz="2600" dirty="0" smtClean="0"/>
              <a:t>Ανεκτική διαχείριση της επιθετικής συμπεριφοράς</a:t>
            </a:r>
            <a:endParaRPr lang="en-IE" sz="2600" dirty="0"/>
          </a:p>
          <a:p>
            <a:pPr algn="just" fontAlgn="base"/>
            <a:r>
              <a:rPr lang="el-GR" sz="2600" dirty="0" smtClean="0"/>
              <a:t>Βίαια ξεσπάσματα από την πλευρά των ενηλίκων </a:t>
            </a:r>
            <a:endParaRPr lang="en-IE" sz="2600" dirty="0"/>
          </a:p>
          <a:p>
            <a:pPr algn="just" fontAlgn="base"/>
            <a:r>
              <a:rPr lang="el-GR" sz="2600" dirty="0" smtClean="0"/>
              <a:t>Εκτεταμένη σωματική τιμωρία</a:t>
            </a:r>
            <a:endParaRPr lang="en-IE" sz="2600" dirty="0"/>
          </a:p>
          <a:p>
            <a:pPr algn="just" fontAlgn="base"/>
            <a:r>
              <a:rPr lang="el-GR" sz="2600" dirty="0" smtClean="0"/>
              <a:t>Βιαιοπραγίες</a:t>
            </a:r>
            <a:endParaRPr lang="en-IE" sz="2600" dirty="0" smtClean="0"/>
          </a:p>
          <a:p>
            <a:pPr marL="0" indent="0" algn="just" fontAlgn="base">
              <a:buNone/>
            </a:pPr>
            <a:endParaRPr lang="en-IE" sz="1800" dirty="0"/>
          </a:p>
          <a:p>
            <a:pPr algn="just"/>
            <a:endParaRPr lang="en-US" sz="1800" dirty="0"/>
          </a:p>
        </p:txBody>
      </p:sp>
      <p:sp>
        <p:nvSpPr>
          <p:cNvPr id="4" name="Slide Number Placeholder 3"/>
          <p:cNvSpPr>
            <a:spLocks noGrp="1"/>
          </p:cNvSpPr>
          <p:nvPr>
            <p:ph type="sldNum" sz="quarter" idx="12"/>
          </p:nvPr>
        </p:nvSpPr>
        <p:spPr/>
        <p:txBody>
          <a:bodyPr/>
          <a:lstStyle/>
          <a:p>
            <a:fld id="{F70DACD7-332A-44EA-827A-B60878E4E8DF}" type="slidenum">
              <a:rPr lang="el-GR" smtClean="0"/>
              <a:pPr/>
              <a:t>27</a:t>
            </a:fld>
            <a:endParaRPr lang="el-GR"/>
          </a:p>
        </p:txBody>
      </p:sp>
    </p:spTree>
    <p:extLst>
      <p:ext uri="{BB962C8B-B14F-4D97-AF65-F5344CB8AC3E}">
        <p14:creationId xmlns:p14="http://schemas.microsoft.com/office/powerpoint/2010/main" val="30903136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70DACD7-332A-44EA-827A-B60878E4E8DF}" type="slidenum">
              <a:rPr lang="el-GR" smtClean="0"/>
              <a:pPr/>
              <a:t>28</a:t>
            </a:fld>
            <a:endParaRPr lang="el-GR"/>
          </a:p>
        </p:txBody>
      </p:sp>
      <p:sp>
        <p:nvSpPr>
          <p:cNvPr id="5" name="Rectangle 4"/>
          <p:cNvSpPr/>
          <p:nvPr/>
        </p:nvSpPr>
        <p:spPr>
          <a:xfrm>
            <a:off x="395536" y="1124744"/>
            <a:ext cx="8219256" cy="5324535"/>
          </a:xfrm>
          <a:prstGeom prst="rect">
            <a:avLst/>
          </a:prstGeom>
        </p:spPr>
        <p:txBody>
          <a:bodyPr wrap="square">
            <a:spAutoFit/>
          </a:bodyPr>
          <a:lstStyle/>
          <a:p>
            <a:pPr algn="just" fontAlgn="base"/>
            <a:r>
              <a:rPr lang="el-GR" sz="2000" u="sng" dirty="0"/>
              <a:t>Παράγοντες</a:t>
            </a:r>
            <a:r>
              <a:rPr lang="el-GR" sz="2000" dirty="0"/>
              <a:t> που συμβάλλουν στην επιθετική συμπεριφορά στο </a:t>
            </a:r>
            <a:r>
              <a:rPr lang="el-GR" sz="2000" dirty="0" smtClean="0"/>
              <a:t>σχολείο, </a:t>
            </a:r>
            <a:r>
              <a:rPr lang="el-GR" sz="2000" dirty="0"/>
              <a:t>είναι:</a:t>
            </a:r>
            <a:endParaRPr lang="en-IE" sz="2000" dirty="0"/>
          </a:p>
          <a:p>
            <a:pPr marL="342900" indent="-342900" algn="just" fontAlgn="base">
              <a:buFont typeface="Arial" panose="020B0604020202020204" pitchFamily="34" charset="0"/>
              <a:buChar char="•"/>
            </a:pPr>
            <a:r>
              <a:rPr lang="el-GR" sz="2000" dirty="0" smtClean="0"/>
              <a:t>Ασυνεπείς και άκαμπτοι κανόνες</a:t>
            </a:r>
            <a:endParaRPr lang="en-IE" sz="2000" dirty="0"/>
          </a:p>
          <a:p>
            <a:pPr marL="342900" indent="-342900" algn="just" fontAlgn="base">
              <a:buFont typeface="Arial" panose="020B0604020202020204" pitchFamily="34" charset="0"/>
              <a:buChar char="•"/>
            </a:pPr>
            <a:r>
              <a:rPr lang="el-GR" sz="2000" dirty="0" smtClean="0"/>
              <a:t>Ανεκτική στάση του </a:t>
            </a:r>
            <a:r>
              <a:rPr lang="el-GR" sz="2000" dirty="0" smtClean="0"/>
              <a:t>σχολείου στη βία και στους παραβάτες </a:t>
            </a:r>
            <a:endParaRPr lang="en-IE" sz="2000" dirty="0"/>
          </a:p>
          <a:p>
            <a:pPr marL="342900" indent="-342900" algn="just" fontAlgn="base">
              <a:buFont typeface="Arial" panose="020B0604020202020204" pitchFamily="34" charset="0"/>
              <a:buChar char="•"/>
            </a:pPr>
            <a:r>
              <a:rPr lang="el-GR" sz="2000" dirty="0" smtClean="0"/>
              <a:t>Ανεπαρκής επιτήρηση </a:t>
            </a:r>
            <a:endParaRPr lang="en-IE" sz="2000" dirty="0"/>
          </a:p>
          <a:p>
            <a:pPr marL="342900" indent="-342900" algn="just" fontAlgn="base">
              <a:buFont typeface="Arial" panose="020B0604020202020204" pitchFamily="34" charset="0"/>
              <a:buChar char="•"/>
            </a:pPr>
            <a:r>
              <a:rPr lang="el-GR" sz="2000" dirty="0" smtClean="0"/>
              <a:t>Επιβολή τιμωρίας που είναι πολύ εντονη, βίαιη ή εξευτελιστική </a:t>
            </a:r>
            <a:endParaRPr lang="en-IE" sz="2000" dirty="0"/>
          </a:p>
          <a:p>
            <a:pPr marL="342900" indent="-342900" algn="just" fontAlgn="base">
              <a:buFont typeface="Arial" panose="020B0604020202020204" pitchFamily="34" charset="0"/>
              <a:buChar char="•"/>
            </a:pPr>
            <a:r>
              <a:rPr lang="el-GR" sz="2000" dirty="0" smtClean="0"/>
              <a:t>Ελάχιστα κίνητρα και ανταμοιβές για τη μη-επιθετική συμπεριφορά </a:t>
            </a:r>
            <a:endParaRPr lang="en-IE" sz="2000" dirty="0"/>
          </a:p>
          <a:p>
            <a:pPr marL="342900" indent="-342900" algn="just" fontAlgn="base">
              <a:buFont typeface="Arial" panose="020B0604020202020204" pitchFamily="34" charset="0"/>
              <a:buChar char="•"/>
            </a:pPr>
            <a:r>
              <a:rPr lang="el-GR" sz="2000" dirty="0" smtClean="0"/>
              <a:t>Πρόγραμμα άκαμπτο και δύσκολο που δεν επιτρέπει την αίσθηση επιτυχίας </a:t>
            </a:r>
            <a:endParaRPr lang="en-IE" sz="2000" dirty="0"/>
          </a:p>
          <a:p>
            <a:pPr algn="just" fontAlgn="base"/>
            <a:endParaRPr lang="en-IE" sz="2000" dirty="0" smtClean="0"/>
          </a:p>
          <a:p>
            <a:pPr algn="just" fontAlgn="base"/>
            <a:r>
              <a:rPr lang="el-GR" sz="2000" dirty="0" smtClean="0"/>
              <a:t>Άλλοι παράγοντες στην ευρύτερη κοινωνία συμπεριλαμβανομένων και των βίαιων χαρακτήρων στο σινεμά και την τηλεόραση. Έρευνες δείχνουν πως τα παιδιά που εκτίθεται </a:t>
            </a:r>
            <a:r>
              <a:rPr lang="el-GR" sz="2000" dirty="0" smtClean="0"/>
              <a:t>στη </a:t>
            </a:r>
            <a:r>
              <a:rPr lang="el-GR" sz="2000" dirty="0" smtClean="0"/>
              <a:t>βία μέσω </a:t>
            </a:r>
            <a:r>
              <a:rPr lang="el-GR" sz="2000" dirty="0" smtClean="0"/>
              <a:t>ψηφιακών μέσων (ταινίες, παιχνίδια) </a:t>
            </a:r>
            <a:r>
              <a:rPr lang="el-GR" sz="2000" dirty="0" smtClean="0"/>
              <a:t>αναπτύσσουν περισσότερο </a:t>
            </a:r>
            <a:r>
              <a:rPr lang="el-GR" sz="2000" dirty="0" smtClean="0"/>
              <a:t>επιθετικές τάσεις και δείχνουν λιγότερη ενσυναίσθηση για τα θύματα. Αυτό ισχύει ιδιαίτερα για τα παιδιά που εκτίθεται καθημερινά σε βίαια περιστατικά είτε στο σπίτι είτε στη γειτονιά τους. </a:t>
            </a:r>
            <a:endParaRPr lang="en-IE" sz="2000" dirty="0" smtClean="0"/>
          </a:p>
        </p:txBody>
      </p:sp>
    </p:spTree>
    <p:extLst>
      <p:ext uri="{BB962C8B-B14F-4D97-AF65-F5344CB8AC3E}">
        <p14:creationId xmlns:p14="http://schemas.microsoft.com/office/powerpoint/2010/main" val="24998695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19"/>
            <a:ext cx="8229600" cy="5812755"/>
          </a:xfrm>
        </p:spPr>
        <p:txBody>
          <a:bodyPr>
            <a:normAutofit fontScale="70000" lnSpcReduction="20000"/>
          </a:bodyPr>
          <a:lstStyle/>
          <a:p>
            <a:pPr marL="0" indent="0" algn="ctr">
              <a:buNone/>
            </a:pPr>
            <a:r>
              <a:rPr lang="el-GR" sz="3100" b="1" dirty="0" smtClean="0">
                <a:solidFill>
                  <a:srgbClr val="002060"/>
                </a:solidFill>
              </a:rPr>
              <a:t>Χαρακτηριστικά του θύτη </a:t>
            </a:r>
            <a:endParaRPr lang="en-IE" sz="3100" b="1" dirty="0" smtClean="0">
              <a:solidFill>
                <a:srgbClr val="002060"/>
              </a:solidFill>
            </a:endParaRPr>
          </a:p>
          <a:p>
            <a:pPr marL="0" indent="0">
              <a:buNone/>
            </a:pPr>
            <a:endParaRPr lang="en-IE" sz="1200" dirty="0" smtClean="0"/>
          </a:p>
          <a:p>
            <a:pPr marL="0" indent="0">
              <a:lnSpc>
                <a:spcPct val="120000"/>
              </a:lnSpc>
              <a:buNone/>
            </a:pPr>
            <a:r>
              <a:rPr lang="el-GR" sz="2300" dirty="0" smtClean="0"/>
              <a:t>Σε αντίθεση με το τι πιστεύεται, οι θύτες δεν έχουν όλοι τα ίδια χαρακτηριστικά</a:t>
            </a:r>
            <a:r>
              <a:rPr lang="en-IE" sz="2300" dirty="0" smtClean="0"/>
              <a:t>. </a:t>
            </a:r>
            <a:r>
              <a:rPr lang="el-GR" sz="2300" dirty="0" smtClean="0"/>
              <a:t>Οι θυτές </a:t>
            </a:r>
            <a:r>
              <a:rPr lang="el-GR" sz="2300" dirty="0" smtClean="0"/>
              <a:t>μπορούν να αναγνωριστούν από τον τρόπο που συμπεριφέρονται και όχι από στοιχεία της εξωτερικής εμφάνισης,  άλλωστε δεν διαφέρουν σε εμφάνιση από τους συμμαθητές τους που δεν είναι θύτε</a:t>
            </a:r>
            <a:r>
              <a:rPr lang="el-GR" sz="2300" dirty="0"/>
              <a:t>ς</a:t>
            </a:r>
            <a:r>
              <a:rPr lang="en-IE" sz="2300" dirty="0" smtClean="0"/>
              <a:t> </a:t>
            </a:r>
            <a:r>
              <a:rPr lang="en-IE" sz="1800" dirty="0" smtClean="0"/>
              <a:t>(</a:t>
            </a:r>
            <a:r>
              <a:rPr lang="en-IE" sz="1800" dirty="0" err="1" smtClean="0"/>
              <a:t>O’Moore</a:t>
            </a:r>
            <a:r>
              <a:rPr lang="en-IE" sz="1800" dirty="0" smtClean="0"/>
              <a:t> &amp; Kirkham, 2001)</a:t>
            </a:r>
            <a:r>
              <a:rPr lang="el-GR" sz="1800" dirty="0" smtClean="0"/>
              <a:t>.</a:t>
            </a:r>
            <a:r>
              <a:rPr lang="en-IE" sz="1800" dirty="0" smtClean="0"/>
              <a:t> </a:t>
            </a:r>
            <a:endParaRPr lang="el-GR" sz="1800" dirty="0" smtClean="0"/>
          </a:p>
          <a:p>
            <a:pPr marL="0" indent="0">
              <a:lnSpc>
                <a:spcPct val="120000"/>
              </a:lnSpc>
              <a:buNone/>
            </a:pPr>
            <a:r>
              <a:rPr lang="el-GR" sz="2300" dirty="0" smtClean="0"/>
              <a:t>Παρόλαυτά, τείνουν να έχουν ένα ή περισσότερα από τα</a:t>
            </a:r>
            <a:r>
              <a:rPr lang="el-GR" sz="2300" u="sng" dirty="0" smtClean="0"/>
              <a:t> παρακάτω χαρακτηριστικά</a:t>
            </a:r>
            <a:r>
              <a:rPr lang="el-GR" sz="2300" dirty="0" smtClean="0"/>
              <a:t>:</a:t>
            </a:r>
            <a:endParaRPr lang="en-IE" sz="2100" dirty="0" smtClean="0"/>
          </a:p>
          <a:p>
            <a:pPr>
              <a:lnSpc>
                <a:spcPct val="120000"/>
              </a:lnSpc>
            </a:pPr>
            <a:r>
              <a:rPr lang="el-GR" sz="2300" dirty="0" smtClean="0"/>
              <a:t>Μια ισχυρή ανάγκη για κοινωνική υπεροχή/ δύναμη/ αίσθηση ελέγχου</a:t>
            </a:r>
            <a:endParaRPr lang="en-IE" sz="2300" dirty="0" smtClean="0"/>
          </a:p>
          <a:p>
            <a:pPr>
              <a:lnSpc>
                <a:spcPct val="120000"/>
              </a:lnSpc>
            </a:pPr>
            <a:r>
              <a:rPr lang="el-GR" sz="2300" dirty="0" smtClean="0"/>
              <a:t>Χαμηλή ανοχή στη ματαίωση / ευερεθιστότητα </a:t>
            </a:r>
          </a:p>
          <a:p>
            <a:pPr>
              <a:lnSpc>
                <a:spcPct val="120000"/>
              </a:lnSpc>
            </a:pPr>
            <a:r>
              <a:rPr lang="el-GR" sz="2300" dirty="0" smtClean="0"/>
              <a:t>Χαμηλό αυτο-έλεγχο, παρορμητική συμπεριφορά </a:t>
            </a:r>
            <a:r>
              <a:rPr lang="en-IE" sz="2300" dirty="0" smtClean="0"/>
              <a:t> </a:t>
            </a:r>
          </a:p>
          <a:p>
            <a:pPr>
              <a:lnSpc>
                <a:spcPct val="120000"/>
              </a:lnSpc>
            </a:pPr>
            <a:r>
              <a:rPr lang="el-GR" sz="2300" dirty="0" smtClean="0"/>
              <a:t>Όχι ιδιαίτερα </a:t>
            </a:r>
            <a:r>
              <a:rPr lang="el-GR" sz="2300" dirty="0" smtClean="0"/>
              <a:t>αγχώδης προσωπικότητα</a:t>
            </a:r>
            <a:endParaRPr lang="en-IE" sz="2300" dirty="0" smtClean="0"/>
          </a:p>
          <a:p>
            <a:pPr>
              <a:lnSpc>
                <a:spcPct val="120000"/>
              </a:lnSpc>
            </a:pPr>
            <a:r>
              <a:rPr lang="el-GR" sz="2300" dirty="0" smtClean="0"/>
              <a:t>Δεν αναγνωρίζουν την ευθύνη </a:t>
            </a:r>
            <a:r>
              <a:rPr lang="el-GR" sz="2300" dirty="0" smtClean="0"/>
              <a:t>στηνσυμπεριφορά </a:t>
            </a:r>
            <a:r>
              <a:rPr lang="el-GR" sz="2300" dirty="0" smtClean="0"/>
              <a:t>τους αλλά κατηγορούν άλλους </a:t>
            </a:r>
            <a:endParaRPr lang="en-IE" sz="2300" dirty="0" smtClean="0"/>
          </a:p>
          <a:p>
            <a:pPr>
              <a:lnSpc>
                <a:spcPct val="120000"/>
              </a:lnSpc>
            </a:pPr>
            <a:r>
              <a:rPr lang="el-GR" sz="2300" dirty="0" smtClean="0"/>
              <a:t>Υιοθετούν άκαμπτη στάση στα πράγματα </a:t>
            </a:r>
            <a:endParaRPr lang="en-IE" sz="2300" dirty="0" smtClean="0"/>
          </a:p>
          <a:p>
            <a:pPr>
              <a:lnSpc>
                <a:spcPct val="120000"/>
              </a:lnSpc>
            </a:pPr>
            <a:r>
              <a:rPr lang="el-GR" sz="2300" dirty="0" smtClean="0"/>
              <a:t>Βλέπουν την επιθετικότητα σαν συμπεριφορά που μπορεί να κερδίσεις πράγματα </a:t>
            </a:r>
            <a:endParaRPr lang="en-IE" sz="2300" dirty="0" smtClean="0"/>
          </a:p>
          <a:p>
            <a:pPr>
              <a:lnSpc>
                <a:spcPct val="120000"/>
              </a:lnSpc>
            </a:pPr>
            <a:r>
              <a:rPr lang="el-GR" sz="2300" dirty="0" smtClean="0"/>
              <a:t>Εναντιώνονται σε αρχές και κανόνες </a:t>
            </a:r>
          </a:p>
          <a:p>
            <a:pPr>
              <a:lnSpc>
                <a:spcPct val="120000"/>
              </a:lnSpc>
            </a:pPr>
            <a:r>
              <a:rPr lang="el-GR" sz="2300" dirty="0" smtClean="0"/>
              <a:t>Νιώθουν εσωτερική ικανοποίηση με το να πληγώνουν άλλους </a:t>
            </a:r>
            <a:endParaRPr lang="el-GR" sz="2300" dirty="0"/>
          </a:p>
          <a:p>
            <a:pPr>
              <a:lnSpc>
                <a:spcPct val="120000"/>
              </a:lnSpc>
            </a:pPr>
            <a:r>
              <a:rPr lang="el-GR" sz="2300" dirty="0" smtClean="0"/>
              <a:t>Έλλειψη </a:t>
            </a:r>
            <a:r>
              <a:rPr lang="el-GR" sz="2300" dirty="0" smtClean="0"/>
              <a:t>ενσυναίσθησης </a:t>
            </a:r>
          </a:p>
          <a:p>
            <a:pPr>
              <a:lnSpc>
                <a:spcPct val="120000"/>
              </a:lnSpc>
            </a:pPr>
            <a:r>
              <a:rPr lang="el-GR" sz="2300" dirty="0" smtClean="0"/>
              <a:t>Εμπλέκονται και σε άλλες μορφές αντικοινωνικής ή παραβατικής συμπεριφοράς </a:t>
            </a:r>
          </a:p>
          <a:p>
            <a:pPr>
              <a:lnSpc>
                <a:spcPct val="120000"/>
              </a:lnSpc>
            </a:pPr>
            <a:r>
              <a:rPr lang="el-GR" sz="2300" dirty="0" smtClean="0"/>
              <a:t>Είναι «φωνακλάδες» και αναζητούν την προσοχή </a:t>
            </a:r>
          </a:p>
          <a:p>
            <a:pPr>
              <a:lnSpc>
                <a:spcPct val="120000"/>
              </a:lnSpc>
            </a:pPr>
            <a:r>
              <a:rPr lang="el-GR" sz="2300" dirty="0" smtClean="0"/>
              <a:t>Μπορεί να έχουν υπάρξει θύματα στο παρελθόν </a:t>
            </a:r>
            <a:endParaRPr lang="en-IE" sz="2300" dirty="0" smtClean="0"/>
          </a:p>
          <a:p>
            <a:pPr marL="0" indent="0">
              <a:buNone/>
            </a:pPr>
            <a:endParaRPr lang="en-IE" sz="2000" dirty="0"/>
          </a:p>
        </p:txBody>
      </p:sp>
      <p:sp>
        <p:nvSpPr>
          <p:cNvPr id="4" name="Slide Number Placeholder 3"/>
          <p:cNvSpPr>
            <a:spLocks noGrp="1"/>
          </p:cNvSpPr>
          <p:nvPr>
            <p:ph type="sldNum" sz="quarter" idx="12"/>
          </p:nvPr>
        </p:nvSpPr>
        <p:spPr/>
        <p:txBody>
          <a:bodyPr/>
          <a:lstStyle/>
          <a:p>
            <a:fld id="{F70DACD7-332A-44EA-827A-B60878E4E8DF}" type="slidenum">
              <a:rPr lang="el-GR" smtClean="0"/>
              <a:pPr/>
              <a:t>29</a:t>
            </a:fld>
            <a:endParaRPr lang="el-GR"/>
          </a:p>
        </p:txBody>
      </p:sp>
    </p:spTree>
    <p:extLst>
      <p:ext uri="{BB962C8B-B14F-4D97-AF65-F5344CB8AC3E}">
        <p14:creationId xmlns:p14="http://schemas.microsoft.com/office/powerpoint/2010/main" val="7132502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solidFill>
                  <a:schemeClr val="tx2">
                    <a:lumMod val="75000"/>
                  </a:schemeClr>
                </a:solidFill>
              </a:rPr>
              <a:t>Μαθησιακά Αποτελέσματα</a:t>
            </a:r>
            <a:endParaRPr lang="en-US" b="1" dirty="0">
              <a:solidFill>
                <a:schemeClr val="tx2">
                  <a:lumMod val="75000"/>
                </a:schemeClr>
              </a:solidFill>
            </a:endParaRPr>
          </a:p>
        </p:txBody>
      </p:sp>
      <p:sp>
        <p:nvSpPr>
          <p:cNvPr id="3" name="Content Placeholder 2"/>
          <p:cNvSpPr>
            <a:spLocks noGrp="1"/>
          </p:cNvSpPr>
          <p:nvPr>
            <p:ph idx="1"/>
          </p:nvPr>
        </p:nvSpPr>
        <p:spPr>
          <a:xfrm>
            <a:off x="457200" y="1600201"/>
            <a:ext cx="8229600" cy="4205064"/>
          </a:xfrm>
        </p:spPr>
        <p:txBody>
          <a:bodyPr>
            <a:normAutofit fontScale="92500"/>
          </a:bodyPr>
          <a:lstStyle/>
          <a:p>
            <a:pPr marL="0" indent="0" algn="ctr">
              <a:buNone/>
            </a:pPr>
            <a:r>
              <a:rPr lang="el-GR" sz="2400" b="1" dirty="0" smtClean="0">
                <a:solidFill>
                  <a:schemeClr val="tx2">
                    <a:lumMod val="75000"/>
                  </a:schemeClr>
                </a:solidFill>
              </a:rPr>
              <a:t>Ο εκπαιδευόμενος μελετώντας αυτό το κεφάλαιο, θα είναι σε θέση:</a:t>
            </a:r>
            <a:endParaRPr lang="en-US" sz="2400" b="1" dirty="0" smtClean="0">
              <a:solidFill>
                <a:schemeClr val="tx2">
                  <a:lumMod val="75000"/>
                </a:schemeClr>
              </a:solidFill>
            </a:endParaRPr>
          </a:p>
          <a:p>
            <a:pPr>
              <a:buFont typeface="+mj-lt"/>
              <a:buAutoNum type="arabicPeriod"/>
            </a:pPr>
            <a:r>
              <a:rPr lang="el-GR" sz="2000" dirty="0" smtClean="0"/>
              <a:t>Να δίνει έναν ορισμό για τον εκφοβισμό</a:t>
            </a:r>
            <a:r>
              <a:rPr lang="en-US" sz="2000" dirty="0" smtClean="0"/>
              <a:t> </a:t>
            </a:r>
          </a:p>
          <a:p>
            <a:pPr>
              <a:buFont typeface="+mj-lt"/>
              <a:buAutoNum type="arabicPeriod"/>
            </a:pPr>
            <a:r>
              <a:rPr lang="el-GR" sz="2000" dirty="0" smtClean="0"/>
              <a:t>Να ονομάσει και να αναγνωρίσει τα είδη του εκφοβισμού</a:t>
            </a:r>
            <a:r>
              <a:rPr lang="en-US" sz="2000" dirty="0" smtClean="0"/>
              <a:t> </a:t>
            </a:r>
          </a:p>
          <a:p>
            <a:pPr>
              <a:buFont typeface="+mj-lt"/>
              <a:buAutoNum type="arabicPeriod"/>
            </a:pPr>
            <a:r>
              <a:rPr lang="el-GR" sz="2000" dirty="0" smtClean="0"/>
              <a:t>Να κατανοεί την ποικιλία των τύπων του εκφοβισμού</a:t>
            </a:r>
            <a:endParaRPr lang="en-US" sz="2000" dirty="0" smtClean="0"/>
          </a:p>
          <a:p>
            <a:pPr>
              <a:buFont typeface="+mj-lt"/>
              <a:buAutoNum type="arabicPeriod"/>
            </a:pPr>
            <a:r>
              <a:rPr lang="el-GR" sz="2000" dirty="0" smtClean="0"/>
              <a:t>Να κατανοεί τις επιπτώσεις του εκφοβισμού </a:t>
            </a:r>
            <a:endParaRPr lang="en-US" sz="2000" dirty="0" smtClean="0"/>
          </a:p>
          <a:p>
            <a:pPr>
              <a:buFont typeface="+mj-lt"/>
              <a:buAutoNum type="arabicPeriod"/>
            </a:pPr>
            <a:r>
              <a:rPr lang="el-GR" sz="2000" dirty="0" smtClean="0"/>
              <a:t>Να ονομάζει τις κύριες περιοχές που συμβαίνει ο εκφοβισμός </a:t>
            </a:r>
            <a:endParaRPr lang="en-US" sz="2000" dirty="0" smtClean="0"/>
          </a:p>
          <a:p>
            <a:pPr>
              <a:buFont typeface="+mj-lt"/>
              <a:buAutoNum type="arabicPeriod"/>
            </a:pPr>
            <a:r>
              <a:rPr lang="el-GR" sz="2000" dirty="0" smtClean="0"/>
              <a:t>Να κατανοεί γιατί κάποιοι εκφοβίζουν άλλους</a:t>
            </a:r>
            <a:r>
              <a:rPr lang="en-US" sz="2000" dirty="0" smtClean="0"/>
              <a:t>  </a:t>
            </a:r>
          </a:p>
          <a:p>
            <a:pPr>
              <a:buFont typeface="+mj-lt"/>
              <a:buAutoNum type="arabicPeriod"/>
            </a:pPr>
            <a:r>
              <a:rPr lang="el-GR" sz="2000" dirty="0" smtClean="0"/>
              <a:t>Να περιγράφει όλους τους ρόλους που </a:t>
            </a:r>
            <a:r>
              <a:rPr lang="el-GR" sz="2000" dirty="0" smtClean="0"/>
              <a:t>είν</a:t>
            </a:r>
            <a:r>
              <a:rPr lang="el-GR" sz="2000" dirty="0"/>
              <a:t>α</a:t>
            </a:r>
            <a:r>
              <a:rPr lang="el-GR" sz="2000" dirty="0" smtClean="0"/>
              <a:t>ι </a:t>
            </a:r>
            <a:r>
              <a:rPr lang="el-GR" sz="2000" dirty="0" smtClean="0"/>
              <a:t>δυνατό να πάρει ένας μαθητής κατά τη διάρκεια ενός περιστατικού εκφοβισμού </a:t>
            </a:r>
            <a:endParaRPr lang="en-US" sz="2000" dirty="0" smtClean="0"/>
          </a:p>
          <a:p>
            <a:pPr>
              <a:buFont typeface="+mj-lt"/>
              <a:buAutoNum type="arabicPeriod"/>
            </a:pPr>
            <a:r>
              <a:rPr lang="el-GR" sz="2000" dirty="0" smtClean="0"/>
              <a:t>Να συζητήσει τις πιο κοινές παρερμηνείες σχετικά με τον εκφοβισμό </a:t>
            </a:r>
            <a:endParaRPr lang="en-US" sz="2000" dirty="0" smtClean="0"/>
          </a:p>
          <a:p>
            <a:pPr>
              <a:buFont typeface="+mj-lt"/>
              <a:buAutoNum type="arabicPeriod"/>
            </a:pPr>
            <a:r>
              <a:rPr lang="el-GR" sz="2000" dirty="0" smtClean="0"/>
              <a:t>Να κατανοεί τη σημασία της υποστήριξης των θυμάτων</a:t>
            </a:r>
            <a:endParaRPr lang="en-US" sz="2000" dirty="0" smtClean="0"/>
          </a:p>
          <a:p>
            <a:pPr>
              <a:buFont typeface="+mj-lt"/>
              <a:buAutoNum type="arabicPeriod"/>
            </a:pPr>
            <a:r>
              <a:rPr lang="el-GR" sz="2000" dirty="0" smtClean="0"/>
              <a:t>Να γνωρίζει καλές πρακτικές για την αντιμετώπιση του σχολικού εκφοβισμού</a:t>
            </a:r>
            <a:endParaRPr lang="en-US" sz="2000" dirty="0" smtClean="0"/>
          </a:p>
        </p:txBody>
      </p:sp>
      <p:sp>
        <p:nvSpPr>
          <p:cNvPr id="4" name="Slide Number Placeholder 3"/>
          <p:cNvSpPr>
            <a:spLocks noGrp="1"/>
          </p:cNvSpPr>
          <p:nvPr>
            <p:ph type="sldNum" sz="quarter" idx="12"/>
          </p:nvPr>
        </p:nvSpPr>
        <p:spPr/>
        <p:txBody>
          <a:bodyPr/>
          <a:lstStyle/>
          <a:p>
            <a:fld id="{F70DACD7-332A-44EA-827A-B60878E4E8DF}" type="slidenum">
              <a:rPr lang="el-GR" smtClean="0"/>
              <a:pPr/>
              <a:t>3</a:t>
            </a:fld>
            <a:endParaRPr lang="el-GR"/>
          </a:p>
        </p:txBody>
      </p:sp>
    </p:spTree>
    <p:extLst>
      <p:ext uri="{BB962C8B-B14F-4D97-AF65-F5344CB8AC3E}">
        <p14:creationId xmlns:p14="http://schemas.microsoft.com/office/powerpoint/2010/main" val="21040287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947" y="1268760"/>
            <a:ext cx="8229600" cy="4525963"/>
          </a:xfrm>
        </p:spPr>
        <p:txBody>
          <a:bodyPr>
            <a:normAutofit/>
          </a:bodyPr>
          <a:lstStyle/>
          <a:p>
            <a:pPr marL="0" indent="0" algn="ctr">
              <a:buNone/>
            </a:pPr>
            <a:r>
              <a:rPr lang="el-GR" sz="2800" b="1" dirty="0" smtClean="0">
                <a:solidFill>
                  <a:srgbClr val="002060"/>
                </a:solidFill>
              </a:rPr>
              <a:t>Κίνητρα </a:t>
            </a:r>
            <a:endParaRPr lang="en-IE" sz="2800" b="1" dirty="0" smtClean="0">
              <a:solidFill>
                <a:srgbClr val="002060"/>
              </a:solidFill>
            </a:endParaRPr>
          </a:p>
          <a:p>
            <a:pPr marL="0" indent="0">
              <a:buNone/>
            </a:pPr>
            <a:endParaRPr lang="en-IE" sz="2000" dirty="0"/>
          </a:p>
          <a:p>
            <a:pPr marL="0" indent="0">
              <a:buNone/>
            </a:pPr>
            <a:r>
              <a:rPr lang="el-GR" sz="2000" dirty="0" smtClean="0"/>
              <a:t>Συμπεριφορές εκφοβισμού μπορεί να οφείλονται:</a:t>
            </a:r>
            <a:endParaRPr lang="en-IE" sz="2000" dirty="0" smtClean="0"/>
          </a:p>
          <a:p>
            <a:r>
              <a:rPr lang="el-GR" sz="2000" dirty="0" smtClean="0"/>
              <a:t>Στον φθόνο ή τη ζήλια </a:t>
            </a:r>
            <a:endParaRPr lang="en-IE" sz="2000" dirty="0" smtClean="0"/>
          </a:p>
          <a:p>
            <a:r>
              <a:rPr lang="el-GR" sz="2000" dirty="0" smtClean="0"/>
              <a:t>Στην βαρεμάρα </a:t>
            </a:r>
            <a:endParaRPr lang="en-IE" sz="2000" dirty="0" smtClean="0"/>
          </a:p>
          <a:p>
            <a:r>
              <a:rPr lang="el-GR" sz="2000" dirty="0" smtClean="0"/>
              <a:t>Στον ανταγωνισμό (για προσοχή ή δύναμη</a:t>
            </a:r>
            <a:r>
              <a:rPr lang="el-GR" sz="2000" dirty="0" smtClean="0"/>
              <a:t>) – ανάγκη για κυριαρχία </a:t>
            </a:r>
            <a:endParaRPr lang="el-GR" sz="2000" dirty="0" smtClean="0"/>
          </a:p>
          <a:p>
            <a:r>
              <a:rPr lang="el-GR" sz="2000" dirty="0" smtClean="0"/>
              <a:t>Στην αποφυγή θυματοποίησης (ως άμυνα</a:t>
            </a:r>
            <a:r>
              <a:rPr lang="el-GR" sz="2000" dirty="0" smtClean="0"/>
              <a:t>) – εκδίκηση </a:t>
            </a:r>
            <a:endParaRPr lang="el-GR" sz="2000" dirty="0" smtClean="0"/>
          </a:p>
          <a:p>
            <a:pPr marL="0" indent="0" algn="ctr">
              <a:buNone/>
            </a:pPr>
            <a:endParaRPr lang="el-GR" sz="2000" dirty="0" smtClean="0"/>
          </a:p>
          <a:p>
            <a:pPr marL="0" indent="0" algn="ctr">
              <a:buNone/>
            </a:pPr>
            <a:endParaRPr lang="el-GR" sz="2000" dirty="0"/>
          </a:p>
          <a:p>
            <a:pPr marL="0" indent="0" algn="ctr">
              <a:buNone/>
            </a:pPr>
            <a:r>
              <a:rPr lang="el-GR" sz="2000" dirty="0" smtClean="0"/>
              <a:t>Ο εκφοβισμός μπορεί επίσης να είναι σύμπτωμα μια διαταραχής συμπεριφοράς με </a:t>
            </a:r>
            <a:r>
              <a:rPr lang="el-GR" sz="2000" dirty="0" smtClean="0"/>
              <a:t>αντικόινωνική διάσταση </a:t>
            </a:r>
            <a:r>
              <a:rPr lang="el-GR" sz="2000" dirty="0" smtClean="0"/>
              <a:t>και όχι νευρωτική</a:t>
            </a:r>
            <a:endParaRPr lang="en-IE" sz="2000" dirty="0"/>
          </a:p>
        </p:txBody>
      </p:sp>
      <p:sp>
        <p:nvSpPr>
          <p:cNvPr id="4" name="Slide Number Placeholder 3"/>
          <p:cNvSpPr>
            <a:spLocks noGrp="1"/>
          </p:cNvSpPr>
          <p:nvPr>
            <p:ph type="sldNum" sz="quarter" idx="12"/>
          </p:nvPr>
        </p:nvSpPr>
        <p:spPr/>
        <p:txBody>
          <a:bodyPr/>
          <a:lstStyle/>
          <a:p>
            <a:fld id="{F70DACD7-332A-44EA-827A-B60878E4E8DF}" type="slidenum">
              <a:rPr lang="el-GR" smtClean="0"/>
              <a:pPr/>
              <a:t>30</a:t>
            </a:fld>
            <a:endParaRPr lang="el-GR"/>
          </a:p>
        </p:txBody>
      </p:sp>
    </p:spTree>
    <p:extLst>
      <p:ext uri="{BB962C8B-B14F-4D97-AF65-F5344CB8AC3E}">
        <p14:creationId xmlns:p14="http://schemas.microsoft.com/office/powerpoint/2010/main" val="32967241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3"/>
            <a:ext cx="8229600" cy="5956771"/>
          </a:xfrm>
        </p:spPr>
        <p:txBody>
          <a:bodyPr>
            <a:normAutofit lnSpcReduction="10000"/>
          </a:bodyPr>
          <a:lstStyle/>
          <a:p>
            <a:pPr marL="0" indent="0" algn="ctr">
              <a:buNone/>
            </a:pPr>
            <a:r>
              <a:rPr lang="el-GR" sz="2400" b="1" dirty="0" smtClean="0">
                <a:solidFill>
                  <a:srgbClr val="002060"/>
                </a:solidFill>
              </a:rPr>
              <a:t>Θύτες &amp; Θύτες- Θύματα </a:t>
            </a:r>
            <a:endParaRPr lang="en-IE" sz="2400" b="1" dirty="0" smtClean="0">
              <a:solidFill>
                <a:srgbClr val="002060"/>
              </a:solidFill>
            </a:endParaRPr>
          </a:p>
          <a:p>
            <a:pPr marL="0" indent="0">
              <a:buNone/>
            </a:pPr>
            <a:endParaRPr lang="en-IE" sz="300" dirty="0"/>
          </a:p>
          <a:p>
            <a:pPr marL="0" indent="0">
              <a:buNone/>
            </a:pPr>
            <a:r>
              <a:rPr lang="el-GR" sz="2000" dirty="0" smtClean="0"/>
              <a:t>Υπάρχουν δύο κατηγορίες θυτών, οι «καθαροί» θύτες και αυτοί που εκφοβίζουν και εκφοβίζονται (Θύτες – θύματα). </a:t>
            </a:r>
          </a:p>
          <a:p>
            <a:pPr marL="0" indent="0">
              <a:buNone/>
            </a:pPr>
            <a:endParaRPr lang="en-IE" sz="1000" dirty="0"/>
          </a:p>
          <a:p>
            <a:pPr marL="0" indent="0">
              <a:buNone/>
            </a:pPr>
            <a:r>
              <a:rPr lang="el-GR" sz="2000" b="1" dirty="0" smtClean="0"/>
              <a:t>«καθαροί» Θύτες: </a:t>
            </a:r>
            <a:endParaRPr lang="en-IE" sz="2000" b="1" dirty="0" smtClean="0"/>
          </a:p>
          <a:p>
            <a:pPr marL="0" indent="0">
              <a:buNone/>
            </a:pPr>
            <a:r>
              <a:rPr lang="el-GR" sz="2000" dirty="0" smtClean="0"/>
              <a:t>Είναι ο πιο κοινός τύπος θύτη και συνήθως είναι κάποιος κυριαρχικός, που δεν φοβάται και που δεν δείχνει ενδυναίσθηση για τους άλλους. Συνδέονται θετικά με την επιθετικότητα και τείνουν να στοχοποιούν το θύμα τους με προκλητικές </a:t>
            </a:r>
            <a:r>
              <a:rPr lang="el-GR" sz="2000" dirty="0" smtClean="0"/>
              <a:t>συμπεριφορές.</a:t>
            </a:r>
            <a:endParaRPr lang="el-GR" sz="2000" dirty="0" smtClean="0"/>
          </a:p>
          <a:p>
            <a:pPr marL="0" indent="0">
              <a:buNone/>
            </a:pPr>
            <a:r>
              <a:rPr lang="el-GR" sz="2000" dirty="0" smtClean="0"/>
              <a:t>Επίσης:</a:t>
            </a:r>
            <a:endParaRPr lang="en-IE" sz="2000" dirty="0" smtClean="0"/>
          </a:p>
          <a:p>
            <a:r>
              <a:rPr lang="el-GR" sz="2000" dirty="0" smtClean="0"/>
              <a:t>Τείνουν να κάνουν παρέα με άλλους θύτες για να ενισχύσουν τη θέση τους ή να έχουν «ακολούθους»</a:t>
            </a:r>
          </a:p>
          <a:p>
            <a:r>
              <a:rPr lang="el-GR" sz="2000" dirty="0" smtClean="0"/>
              <a:t>Θα αρνηθούν τη συμπεριφορά τους και θα κατηγορήσουν το θύμα </a:t>
            </a:r>
          </a:p>
          <a:p>
            <a:r>
              <a:rPr lang="el-GR" sz="2000" dirty="0" smtClean="0"/>
              <a:t>Συνήθως αποσυνδέουν τις πράξεις από τους κανόνες ηθίκης και τείνουν να τις εκλογικεύουν </a:t>
            </a:r>
          </a:p>
          <a:p>
            <a:r>
              <a:rPr lang="el-GR" sz="2000" dirty="0" smtClean="0"/>
              <a:t>Έχουν μάθει να προσδοκούν καλά αποτελέσματα από τις αρνητικές πράξεις τους </a:t>
            </a:r>
            <a:r>
              <a:rPr lang="en-IE" sz="2000" dirty="0" smtClean="0"/>
              <a:t>(</a:t>
            </a:r>
            <a:r>
              <a:rPr lang="el-GR" sz="2000" dirty="0" smtClean="0"/>
              <a:t>π.χ</a:t>
            </a:r>
            <a:r>
              <a:rPr lang="en-IE" sz="2000" dirty="0" smtClean="0"/>
              <a:t>. </a:t>
            </a:r>
            <a:r>
              <a:rPr lang="el-GR" sz="2000" dirty="0" smtClean="0"/>
              <a:t>θέση ανάμεσα στους συνομηλίκους, θαυμασμό</a:t>
            </a:r>
            <a:r>
              <a:rPr lang="en-IE" sz="2000" dirty="0" smtClean="0"/>
              <a:t>) </a:t>
            </a:r>
          </a:p>
          <a:p>
            <a:r>
              <a:rPr lang="el-GR" sz="2000" dirty="0" smtClean="0"/>
              <a:t>Έχουν χαμηλότερη αυτοεκτίμηση από αυτούς που δεν εκφοβίζουν </a:t>
            </a:r>
            <a:endParaRPr lang="en-IE" sz="1800" dirty="0" smtClean="0"/>
          </a:p>
        </p:txBody>
      </p:sp>
      <p:sp>
        <p:nvSpPr>
          <p:cNvPr id="4" name="Slide Number Placeholder 3"/>
          <p:cNvSpPr>
            <a:spLocks noGrp="1"/>
          </p:cNvSpPr>
          <p:nvPr>
            <p:ph type="sldNum" sz="quarter" idx="12"/>
          </p:nvPr>
        </p:nvSpPr>
        <p:spPr/>
        <p:txBody>
          <a:bodyPr/>
          <a:lstStyle/>
          <a:p>
            <a:fld id="{F70DACD7-332A-44EA-827A-B60878E4E8DF}" type="slidenum">
              <a:rPr lang="el-GR" smtClean="0"/>
              <a:pPr/>
              <a:t>31</a:t>
            </a:fld>
            <a:endParaRPr lang="el-GR"/>
          </a:p>
        </p:txBody>
      </p:sp>
    </p:spTree>
    <p:extLst>
      <p:ext uri="{BB962C8B-B14F-4D97-AF65-F5344CB8AC3E}">
        <p14:creationId xmlns:p14="http://schemas.microsoft.com/office/powerpoint/2010/main" val="39257728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2716" y="1020267"/>
            <a:ext cx="8229600" cy="5336083"/>
          </a:xfrm>
        </p:spPr>
        <p:txBody>
          <a:bodyPr>
            <a:normAutofit lnSpcReduction="10000"/>
          </a:bodyPr>
          <a:lstStyle/>
          <a:p>
            <a:pPr marL="0" indent="0" algn="just">
              <a:buNone/>
            </a:pPr>
            <a:endParaRPr lang="en-IE" sz="1000" dirty="0"/>
          </a:p>
          <a:p>
            <a:pPr marL="0" indent="0" algn="just">
              <a:buNone/>
            </a:pPr>
            <a:r>
              <a:rPr lang="el-GR" sz="2000" b="1" dirty="0" smtClean="0"/>
              <a:t>Θύτες – Θύματα:</a:t>
            </a:r>
            <a:endParaRPr lang="en-IE" sz="2000" b="1" dirty="0" smtClean="0"/>
          </a:p>
          <a:p>
            <a:pPr marL="0" indent="0" algn="just">
              <a:buNone/>
            </a:pPr>
            <a:r>
              <a:rPr lang="el-GR" sz="2000" dirty="0" smtClean="0"/>
              <a:t>Οι θύτες – θύματα είναι </a:t>
            </a:r>
            <a:r>
              <a:rPr lang="el-GR" sz="2000" dirty="0" smtClean="0"/>
              <a:t>γνωστοί </a:t>
            </a:r>
            <a:r>
              <a:rPr lang="el-GR" sz="2000" dirty="0" smtClean="0"/>
              <a:t>και ως προκληικά θύματα. Θεωρούνται σαν κοινωνικά περιθωριοποιημένα άτομα, με μια παρορμητική φύση και χαμηλή αίσθηση αυτο-ελέγχου, με μια τάση να μιλούν χωρίς να σκέφτονται. </a:t>
            </a:r>
          </a:p>
          <a:p>
            <a:pPr marL="0" indent="0" algn="just">
              <a:buNone/>
            </a:pPr>
            <a:r>
              <a:rPr lang="el-GR" sz="2000" dirty="0" smtClean="0"/>
              <a:t>Τείνουν να:</a:t>
            </a:r>
            <a:endParaRPr lang="en-IE" sz="2000" dirty="0" smtClean="0"/>
          </a:p>
          <a:p>
            <a:pPr algn="just"/>
            <a:r>
              <a:rPr lang="el-GR" sz="2000" dirty="0" smtClean="0"/>
              <a:t>Έχουν λίγότερους φίλους από άλλους </a:t>
            </a:r>
            <a:endParaRPr lang="en-IE" sz="2000" dirty="0" smtClean="0"/>
          </a:p>
          <a:p>
            <a:pPr algn="just"/>
            <a:r>
              <a:rPr lang="el-GR" sz="2000" dirty="0" smtClean="0"/>
              <a:t>Εμφανίζουν σε μεγαλύτερα ποσοστά ήπιας διαταραχής αυτισμού (</a:t>
            </a:r>
            <a:r>
              <a:rPr lang="en-IE" sz="2000" dirty="0" smtClean="0"/>
              <a:t>Asperger</a:t>
            </a:r>
            <a:r>
              <a:rPr lang="el-GR" sz="2000" dirty="0" smtClean="0"/>
              <a:t>)</a:t>
            </a:r>
            <a:r>
              <a:rPr lang="en-IE" sz="2000" dirty="0" smtClean="0"/>
              <a:t>/ </a:t>
            </a:r>
            <a:r>
              <a:rPr lang="el-GR" sz="2000" dirty="0" smtClean="0"/>
              <a:t>ή Διαταραχή Ελλειματικής Προσοχής - Υπερκινητικότητας</a:t>
            </a:r>
            <a:endParaRPr lang="en-IE" sz="2000" dirty="0" smtClean="0"/>
          </a:p>
          <a:p>
            <a:pPr algn="just"/>
            <a:r>
              <a:rPr lang="el-GR" sz="2000" dirty="0" smtClean="0"/>
              <a:t>Είναι πιο </a:t>
            </a:r>
            <a:r>
              <a:rPr lang="el-GR" sz="2000" dirty="0" smtClean="0"/>
              <a:t>αγχώδεις </a:t>
            </a:r>
            <a:r>
              <a:rPr lang="el-GR" sz="2000" dirty="0" smtClean="0"/>
              <a:t>από </a:t>
            </a:r>
            <a:r>
              <a:rPr lang="el-GR" sz="2000" dirty="0" smtClean="0"/>
              <a:t>τους </a:t>
            </a:r>
            <a:r>
              <a:rPr lang="el-GR" sz="2000" dirty="0" smtClean="0"/>
              <a:t>αμιγώς θύτες </a:t>
            </a:r>
            <a:r>
              <a:rPr lang="en-IE" sz="2000" dirty="0" smtClean="0"/>
              <a:t> </a:t>
            </a:r>
            <a:endParaRPr lang="en-IE" sz="2000" dirty="0" smtClean="0"/>
          </a:p>
          <a:p>
            <a:pPr algn="just"/>
            <a:r>
              <a:rPr lang="el-GR" sz="2000" dirty="0"/>
              <a:t>Μοιάζουν με τα θύματα </a:t>
            </a:r>
            <a:r>
              <a:rPr lang="el-GR" sz="2000" dirty="0" smtClean="0"/>
              <a:t>λόγω της απόρριψης των συνομηλίκων και τςη απομόνωσής τους και με τους θύτες λόγω της αρνητικής και επιθετικής συμπεριφοράς που επιδεικνύουν στους συμμαθητές τους.  </a:t>
            </a:r>
          </a:p>
          <a:p>
            <a:pPr marL="0" indent="0" algn="just">
              <a:buNone/>
            </a:pPr>
            <a:r>
              <a:rPr lang="el-GR" sz="2000" dirty="0" smtClean="0"/>
              <a:t>Κάποιες </a:t>
            </a:r>
            <a:r>
              <a:rPr lang="el-GR" sz="2000" dirty="0" smtClean="0"/>
              <a:t>έρευνες </a:t>
            </a:r>
            <a:r>
              <a:rPr lang="en-IE" sz="1400" dirty="0" smtClean="0"/>
              <a:t>(</a:t>
            </a:r>
            <a:r>
              <a:rPr lang="en-IE" sz="1400" dirty="0" err="1" smtClean="0"/>
              <a:t>Unnever</a:t>
            </a:r>
            <a:r>
              <a:rPr lang="en-IE" sz="1400" dirty="0" smtClean="0"/>
              <a:t>, </a:t>
            </a:r>
            <a:r>
              <a:rPr lang="en-IE" sz="1400" dirty="0" smtClean="0"/>
              <a:t>2005)</a:t>
            </a:r>
            <a:r>
              <a:rPr lang="el-GR" sz="1400" dirty="0"/>
              <a:t> </a:t>
            </a:r>
            <a:r>
              <a:rPr lang="el-GR" sz="2000" dirty="0" smtClean="0"/>
              <a:t>προτείνουν </a:t>
            </a:r>
            <a:r>
              <a:rPr lang="el-GR" sz="2000" dirty="0" smtClean="0"/>
              <a:t>ότι οι θύτες-θύματα έχουν αντιμετωπιστεί σκληρότερα από το περιβάλλον τους</a:t>
            </a:r>
            <a:r>
              <a:rPr lang="en-IE" sz="2000" dirty="0" smtClean="0"/>
              <a:t>, </a:t>
            </a:r>
            <a:r>
              <a:rPr lang="el-GR" sz="2000" dirty="0" smtClean="0"/>
              <a:t>και ότι προέρχονται από ένα χαοτικό πλαίσιο με μικρή ή καθόλου </a:t>
            </a:r>
            <a:r>
              <a:rPr lang="el-GR" sz="2000" dirty="0" smtClean="0"/>
              <a:t>γονεϊκή </a:t>
            </a:r>
            <a:r>
              <a:rPr lang="el-GR" sz="2000" dirty="0" smtClean="0"/>
              <a:t>εμπλοκή από ότι οι συνομήλικοί τους. </a:t>
            </a:r>
            <a:endParaRPr lang="en-IE" sz="2000" dirty="0" smtClean="0"/>
          </a:p>
        </p:txBody>
      </p:sp>
      <p:sp>
        <p:nvSpPr>
          <p:cNvPr id="4" name="Slide Number Placeholder 3"/>
          <p:cNvSpPr>
            <a:spLocks noGrp="1"/>
          </p:cNvSpPr>
          <p:nvPr>
            <p:ph type="sldNum" sz="quarter" idx="12"/>
          </p:nvPr>
        </p:nvSpPr>
        <p:spPr/>
        <p:txBody>
          <a:bodyPr/>
          <a:lstStyle/>
          <a:p>
            <a:fld id="{F70DACD7-332A-44EA-827A-B60878E4E8DF}" type="slidenum">
              <a:rPr lang="el-GR" smtClean="0"/>
              <a:pPr/>
              <a:t>32</a:t>
            </a:fld>
            <a:endParaRPr lang="el-GR"/>
          </a:p>
        </p:txBody>
      </p:sp>
    </p:spTree>
    <p:extLst>
      <p:ext uri="{BB962C8B-B14F-4D97-AF65-F5344CB8AC3E}">
        <p14:creationId xmlns:p14="http://schemas.microsoft.com/office/powerpoint/2010/main" val="2131190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008" y="260127"/>
            <a:ext cx="8229600" cy="1143000"/>
          </a:xfrm>
        </p:spPr>
        <p:txBody>
          <a:bodyPr>
            <a:normAutofit/>
          </a:bodyPr>
          <a:lstStyle/>
          <a:p>
            <a:r>
              <a:rPr lang="el-GR" sz="2400" b="1" dirty="0">
                <a:solidFill>
                  <a:schemeClr val="tx2">
                    <a:lumMod val="75000"/>
                  </a:schemeClr>
                </a:solidFill>
              </a:rPr>
              <a:t>Προτάσεις για περαιτέρω μελετη</a:t>
            </a:r>
            <a:endParaRPr lang="en-IE" sz="2600" b="1" dirty="0">
              <a:solidFill>
                <a:schemeClr val="tx2">
                  <a:lumMod val="75000"/>
                </a:schemeClr>
              </a:solidFill>
            </a:endParaRPr>
          </a:p>
        </p:txBody>
      </p:sp>
      <p:sp>
        <p:nvSpPr>
          <p:cNvPr id="3" name="Content Placeholder 2"/>
          <p:cNvSpPr>
            <a:spLocks noGrp="1"/>
          </p:cNvSpPr>
          <p:nvPr>
            <p:ph idx="1"/>
          </p:nvPr>
        </p:nvSpPr>
        <p:spPr>
          <a:xfrm>
            <a:off x="464008" y="1299940"/>
            <a:ext cx="8229600" cy="5159598"/>
          </a:xfrm>
        </p:spPr>
        <p:txBody>
          <a:bodyPr>
            <a:normAutofit/>
          </a:bodyPr>
          <a:lstStyle/>
          <a:p>
            <a:pPr marL="0" indent="0" fontAlgn="base">
              <a:buNone/>
            </a:pPr>
            <a:r>
              <a:rPr lang="en-IE" sz="2000" dirty="0"/>
              <a:t>Understanding School Bullying (2010)  </a:t>
            </a:r>
            <a:r>
              <a:rPr lang="en-IE" sz="2000" dirty="0" err="1"/>
              <a:t>O’Moore</a:t>
            </a:r>
            <a:r>
              <a:rPr lang="en-IE" sz="2000" dirty="0"/>
              <a:t>, M. Veritas. Dublin </a:t>
            </a:r>
          </a:p>
          <a:p>
            <a:pPr marL="0" indent="0" fontAlgn="base">
              <a:spcBef>
                <a:spcPts val="0"/>
              </a:spcBef>
              <a:buNone/>
            </a:pPr>
            <a:endParaRPr lang="en-IE" sz="1000" dirty="0" smtClean="0"/>
          </a:p>
          <a:p>
            <a:pPr marL="0" indent="0" fontAlgn="base">
              <a:spcBef>
                <a:spcPts val="0"/>
              </a:spcBef>
              <a:buNone/>
            </a:pPr>
            <a:r>
              <a:rPr lang="en-IE" sz="2000" dirty="0"/>
              <a:t>Bullies &amp; Victims at School : Are they the same people? (2007) Solberg, M.E. British Journal of Educational Psychology. 77.  pp 441-464</a:t>
            </a:r>
          </a:p>
          <a:p>
            <a:pPr marL="0" indent="0" fontAlgn="base">
              <a:spcBef>
                <a:spcPts val="0"/>
              </a:spcBef>
              <a:buNone/>
            </a:pPr>
            <a:endParaRPr lang="en-IE" sz="1000" dirty="0" smtClean="0"/>
          </a:p>
          <a:p>
            <a:pPr marL="0" indent="0" fontAlgn="base">
              <a:spcBef>
                <a:spcPts val="0"/>
              </a:spcBef>
              <a:buNone/>
            </a:pPr>
            <a:r>
              <a:rPr lang="en-IE" sz="2000" dirty="0"/>
              <a:t>Bullies, Aggressive Victims &amp; Victims: Are they Distinct Groups (2005) Aggressive Behaviour, 31. pp153-171</a:t>
            </a:r>
          </a:p>
          <a:p>
            <a:pPr marL="0" indent="0" fontAlgn="base">
              <a:spcBef>
                <a:spcPts val="0"/>
              </a:spcBef>
              <a:buNone/>
            </a:pPr>
            <a:endParaRPr lang="en-IE" sz="1000" dirty="0" smtClean="0"/>
          </a:p>
          <a:p>
            <a:pPr marL="0" indent="0" fontAlgn="base">
              <a:spcBef>
                <a:spcPts val="0"/>
              </a:spcBef>
              <a:buNone/>
            </a:pPr>
            <a:r>
              <a:rPr lang="en-IE" sz="2000" dirty="0" smtClean="0"/>
              <a:t>Bye-Bye</a:t>
            </a:r>
            <a:r>
              <a:rPr lang="en-IE" sz="2000" dirty="0"/>
              <a:t>, Bully: A Kid's Guide for Dealing with </a:t>
            </a:r>
            <a:r>
              <a:rPr lang="en-IE" sz="2000" dirty="0" smtClean="0"/>
              <a:t>Bullies (2003) Jackson, J.S.  Abbey Press.</a:t>
            </a:r>
          </a:p>
          <a:p>
            <a:pPr marL="0" indent="0" fontAlgn="base">
              <a:spcBef>
                <a:spcPts val="0"/>
              </a:spcBef>
              <a:buNone/>
            </a:pPr>
            <a:endParaRPr lang="en-IE" sz="1000" dirty="0"/>
          </a:p>
          <a:p>
            <a:pPr marL="0" indent="0" fontAlgn="base">
              <a:spcBef>
                <a:spcPts val="0"/>
              </a:spcBef>
              <a:buNone/>
            </a:pPr>
            <a:r>
              <a:rPr lang="en-IE" sz="2000" dirty="0" smtClean="0"/>
              <a:t>The Relationship between Bullying &amp; Self Esteem (2001) </a:t>
            </a:r>
            <a:r>
              <a:rPr lang="en-IE" sz="2000" dirty="0" err="1" smtClean="0"/>
              <a:t>O’Moore</a:t>
            </a:r>
            <a:r>
              <a:rPr lang="en-IE" sz="2000" dirty="0" smtClean="0"/>
              <a:t>, M. &amp; Kirkham, C. Aggressive Behaviour, 27, pp 269-283.  </a:t>
            </a:r>
            <a:endParaRPr lang="en-IE" sz="2000" dirty="0"/>
          </a:p>
          <a:p>
            <a:pPr marL="0" indent="0" fontAlgn="base">
              <a:spcBef>
                <a:spcPts val="0"/>
              </a:spcBef>
              <a:buNone/>
            </a:pPr>
            <a:endParaRPr lang="en-IE" sz="1000" dirty="0"/>
          </a:p>
          <a:p>
            <a:pPr marL="0" indent="0" fontAlgn="base">
              <a:spcBef>
                <a:spcPts val="0"/>
              </a:spcBef>
              <a:buNone/>
            </a:pPr>
            <a:r>
              <a:rPr lang="en-US" sz="2000" dirty="0" err="1"/>
              <a:t>Boulton</a:t>
            </a:r>
            <a:r>
              <a:rPr lang="en-US" sz="2000" dirty="0"/>
              <a:t>, M.J. &amp; Smith, P.K. (1994). Bully/ victim problems among middle school children: Stability, self-perceived competence, and peer acceptance. </a:t>
            </a:r>
            <a:r>
              <a:rPr lang="en-US" sz="2000" i="1" dirty="0"/>
              <a:t>British Journal of Developmental Psychology. </a:t>
            </a:r>
          </a:p>
          <a:p>
            <a:pPr marL="0" indent="0" fontAlgn="base">
              <a:spcBef>
                <a:spcPts val="0"/>
              </a:spcBef>
              <a:buNone/>
            </a:pPr>
            <a:endParaRPr lang="en-IE" sz="2000" dirty="0" smtClean="0"/>
          </a:p>
          <a:p>
            <a:pPr marL="0" indent="0" fontAlgn="base">
              <a:spcBef>
                <a:spcPts val="0"/>
              </a:spcBef>
              <a:buNone/>
            </a:pPr>
            <a:endParaRPr lang="en-IE" sz="1800" dirty="0"/>
          </a:p>
          <a:p>
            <a:pPr marL="0" indent="0" fontAlgn="base">
              <a:spcBef>
                <a:spcPts val="0"/>
              </a:spcBef>
              <a:buNone/>
            </a:pPr>
            <a:endParaRPr lang="en-IE" sz="1800" dirty="0" smtClean="0"/>
          </a:p>
          <a:p>
            <a:pPr marL="0" indent="0">
              <a:buNone/>
            </a:pPr>
            <a:endParaRPr lang="en-IE" sz="1800" dirty="0"/>
          </a:p>
        </p:txBody>
      </p:sp>
      <p:sp>
        <p:nvSpPr>
          <p:cNvPr id="4" name="Slide Number Placeholder 3"/>
          <p:cNvSpPr>
            <a:spLocks noGrp="1"/>
          </p:cNvSpPr>
          <p:nvPr>
            <p:ph type="sldNum" sz="quarter" idx="12"/>
          </p:nvPr>
        </p:nvSpPr>
        <p:spPr/>
        <p:txBody>
          <a:bodyPr/>
          <a:lstStyle/>
          <a:p>
            <a:fld id="{F70DACD7-332A-44EA-827A-B60878E4E8DF}" type="slidenum">
              <a:rPr lang="el-GR" smtClean="0"/>
              <a:pPr/>
              <a:t>33</a:t>
            </a:fld>
            <a:endParaRPr lang="el-GR"/>
          </a:p>
        </p:txBody>
      </p:sp>
    </p:spTree>
    <p:extLst>
      <p:ext uri="{BB962C8B-B14F-4D97-AF65-F5344CB8AC3E}">
        <p14:creationId xmlns:p14="http://schemas.microsoft.com/office/powerpoint/2010/main" val="35426909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b="1" dirty="0" smtClean="0">
                <a:solidFill>
                  <a:srgbClr val="002060"/>
                </a:solidFill>
              </a:rPr>
              <a:t>Ρόλοι μαθητών </a:t>
            </a:r>
            <a:endParaRPr lang="en-IE" sz="3600" b="1" dirty="0">
              <a:solidFill>
                <a:srgbClr val="002060"/>
              </a:solidFill>
            </a:endParaRPr>
          </a:p>
        </p:txBody>
      </p:sp>
      <p:sp>
        <p:nvSpPr>
          <p:cNvPr id="3" name="Content Placeholder 2"/>
          <p:cNvSpPr>
            <a:spLocks noGrp="1"/>
          </p:cNvSpPr>
          <p:nvPr>
            <p:ph idx="1"/>
          </p:nvPr>
        </p:nvSpPr>
        <p:spPr>
          <a:xfrm>
            <a:off x="457200" y="1109068"/>
            <a:ext cx="8229600" cy="5416275"/>
          </a:xfrm>
        </p:spPr>
        <p:txBody>
          <a:bodyPr>
            <a:normAutofit fontScale="92500" lnSpcReduction="20000"/>
          </a:bodyPr>
          <a:lstStyle/>
          <a:p>
            <a:pPr marL="0" indent="0" algn="just">
              <a:buNone/>
            </a:pPr>
            <a:r>
              <a:rPr lang="el-GR" sz="2400" b="1" dirty="0" smtClean="0">
                <a:solidFill>
                  <a:srgbClr val="002060"/>
                </a:solidFill>
              </a:rPr>
              <a:t>Θύματα </a:t>
            </a:r>
            <a:endParaRPr lang="en-IE" sz="2400" b="1" dirty="0" smtClean="0">
              <a:solidFill>
                <a:srgbClr val="002060"/>
              </a:solidFill>
            </a:endParaRPr>
          </a:p>
          <a:p>
            <a:pPr marL="0" indent="0" algn="ctr">
              <a:buNone/>
            </a:pPr>
            <a:r>
              <a:rPr lang="el-GR" sz="2000" dirty="0" smtClean="0"/>
              <a:t>Για τους περισσότερους, όταν ακούν τη λέξη θύμα, υπάρχει μια εικόνα για να το περιγράψει αυτό, αυτή ενός μικροκαμωμένου και αβοήθητου παιδιού.  Η πραγματικότητα δεν είναι ακριβώς έτσι. </a:t>
            </a:r>
          </a:p>
          <a:p>
            <a:pPr marL="0" indent="0" algn="just">
              <a:buNone/>
            </a:pPr>
            <a:r>
              <a:rPr lang="el-GR" sz="2000" dirty="0" smtClean="0"/>
              <a:t>Κάθε παιδί, αναίτια μπορεί να θυματοποιηθεί. Οτιδήποτε, όσο μικρό κι αν είναι </a:t>
            </a:r>
            <a:r>
              <a:rPr lang="el-GR" sz="2000" dirty="0" smtClean="0"/>
              <a:t>που ξεχωρίζει το θύμα από την ομάδα μαθητών, μπορεί να είναι αρκετή «δικαιολογία» για τους θύτες</a:t>
            </a:r>
            <a:r>
              <a:rPr lang="en-IE" sz="2000" dirty="0" smtClean="0"/>
              <a:t>. </a:t>
            </a:r>
            <a:endParaRPr lang="el-GR" sz="2000" dirty="0"/>
          </a:p>
          <a:p>
            <a:pPr marL="0" indent="0" algn="just">
              <a:buNone/>
            </a:pPr>
            <a:r>
              <a:rPr lang="el-GR" sz="2000" dirty="0" smtClean="0"/>
              <a:t>Για παράδειγμα μπορούν να ισχυριστούν ότι: </a:t>
            </a:r>
            <a:endParaRPr lang="en-IE" sz="1200" dirty="0"/>
          </a:p>
          <a:p>
            <a:pPr algn="just"/>
            <a:r>
              <a:rPr lang="el-GR" sz="2000" dirty="0" smtClean="0"/>
              <a:t>Υπάρχει διαφορά στην προφορά</a:t>
            </a:r>
            <a:endParaRPr lang="en-IE" sz="2000" dirty="0" smtClean="0"/>
          </a:p>
          <a:p>
            <a:pPr algn="just"/>
            <a:r>
              <a:rPr lang="el-GR" sz="2000" dirty="0" smtClean="0"/>
              <a:t>Ότι φορούν διαφορετικά ρούχα</a:t>
            </a:r>
            <a:endParaRPr lang="en-IE" sz="2000" dirty="0" smtClean="0"/>
          </a:p>
          <a:p>
            <a:pPr algn="just"/>
            <a:r>
              <a:rPr lang="el-GR" sz="2000" dirty="0" smtClean="0"/>
              <a:t>Ότι έχουν διαφορετική θρησκεία </a:t>
            </a:r>
            <a:endParaRPr lang="en-IE" sz="2000" dirty="0" smtClean="0"/>
          </a:p>
          <a:p>
            <a:pPr algn="just"/>
            <a:r>
              <a:rPr lang="el-GR" sz="2000" dirty="0" smtClean="0"/>
              <a:t>Έχουν διαφορετική εθνικότητα </a:t>
            </a:r>
            <a:endParaRPr lang="en-IE" sz="2000" dirty="0" smtClean="0"/>
          </a:p>
          <a:p>
            <a:pPr algn="just"/>
            <a:r>
              <a:rPr lang="el-GR" sz="2000" dirty="0" smtClean="0"/>
              <a:t>Έχουν διαφορετικό κοινωνικό – οικονομικό επίπεδο</a:t>
            </a:r>
            <a:endParaRPr lang="en-IE" sz="2000" dirty="0" smtClean="0"/>
          </a:p>
          <a:p>
            <a:pPr algn="just"/>
            <a:r>
              <a:rPr lang="el-GR" sz="2000" dirty="0" smtClean="0"/>
              <a:t>Έχουν μαθησιακές δυσκολίες </a:t>
            </a:r>
            <a:endParaRPr lang="en-IE" sz="2000" dirty="0" smtClean="0"/>
          </a:p>
          <a:p>
            <a:pPr algn="just"/>
            <a:r>
              <a:rPr lang="el-GR" sz="2000" dirty="0" smtClean="0"/>
              <a:t>Είναι χαρισματικά</a:t>
            </a:r>
            <a:endParaRPr lang="en-IE" sz="2000" dirty="0"/>
          </a:p>
          <a:p>
            <a:pPr marL="0" indent="0" algn="just">
              <a:buNone/>
            </a:pPr>
            <a:endParaRPr lang="en-IE" sz="1200" dirty="0"/>
          </a:p>
          <a:p>
            <a:pPr marL="0" indent="0" algn="just">
              <a:buNone/>
            </a:pPr>
            <a:r>
              <a:rPr lang="el-GR" sz="2000" dirty="0" smtClean="0"/>
              <a:t>Στην πραγμαικότητα καμιά φορά τυχαίνει το θύμα να είναι στο λάθος </a:t>
            </a:r>
            <a:r>
              <a:rPr lang="el-GR" sz="2000" dirty="0" smtClean="0"/>
              <a:t>μέρος </a:t>
            </a:r>
            <a:r>
              <a:rPr lang="el-GR" sz="2000" dirty="0" smtClean="0"/>
              <a:t>τη λάθος χρονική στιγμή. Όν</a:t>
            </a:r>
            <a:r>
              <a:rPr lang="el-GR" sz="2000" dirty="0"/>
              <a:t>τ</a:t>
            </a:r>
            <a:r>
              <a:rPr lang="el-GR" sz="2000" dirty="0" smtClean="0"/>
              <a:t>ως, δικαιολογίες μπορεί να έφευρεθούν και να δοθούν «ταμπέλες» στα θύματα</a:t>
            </a:r>
            <a:r>
              <a:rPr lang="en-IE" sz="2000" dirty="0" smtClean="0"/>
              <a:t>. </a:t>
            </a:r>
            <a:r>
              <a:rPr lang="el-GR" sz="2000" dirty="0" smtClean="0"/>
              <a:t>Για αυτό δεν είναι απίθανο να στοχοποιηθούν και άτομα που είναι δημοφιλή και καλά κοινωνικά προσαρμοσμένα. </a:t>
            </a:r>
            <a:endParaRPr lang="en-IE" sz="2000" dirty="0"/>
          </a:p>
        </p:txBody>
      </p:sp>
      <p:sp>
        <p:nvSpPr>
          <p:cNvPr id="4" name="Slide Number Placeholder 3"/>
          <p:cNvSpPr>
            <a:spLocks noGrp="1"/>
          </p:cNvSpPr>
          <p:nvPr>
            <p:ph type="sldNum" sz="quarter" idx="12"/>
          </p:nvPr>
        </p:nvSpPr>
        <p:spPr/>
        <p:txBody>
          <a:bodyPr/>
          <a:lstStyle/>
          <a:p>
            <a:fld id="{F70DACD7-332A-44EA-827A-B60878E4E8DF}" type="slidenum">
              <a:rPr lang="el-GR" smtClean="0"/>
              <a:pPr/>
              <a:t>34</a:t>
            </a:fld>
            <a:endParaRPr lang="el-GR"/>
          </a:p>
        </p:txBody>
      </p:sp>
    </p:spTree>
    <p:extLst>
      <p:ext uri="{BB962C8B-B14F-4D97-AF65-F5344CB8AC3E}">
        <p14:creationId xmlns:p14="http://schemas.microsoft.com/office/powerpoint/2010/main" val="42740155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70DACD7-332A-44EA-827A-B60878E4E8DF}" type="slidenum">
              <a:rPr lang="el-GR" smtClean="0"/>
              <a:pPr/>
              <a:t>35</a:t>
            </a:fld>
            <a:endParaRPr lang="el-GR"/>
          </a:p>
        </p:txBody>
      </p:sp>
      <p:sp>
        <p:nvSpPr>
          <p:cNvPr id="6" name="TextBox 5"/>
          <p:cNvSpPr txBox="1"/>
          <p:nvPr/>
        </p:nvSpPr>
        <p:spPr>
          <a:xfrm>
            <a:off x="467544" y="1124744"/>
            <a:ext cx="8219256" cy="5216813"/>
          </a:xfrm>
          <a:prstGeom prst="rect">
            <a:avLst/>
          </a:prstGeom>
          <a:noFill/>
        </p:spPr>
        <p:txBody>
          <a:bodyPr wrap="square" rtlCol="0">
            <a:spAutoFit/>
          </a:bodyPr>
          <a:lstStyle/>
          <a:p>
            <a:pPr algn="just"/>
            <a:r>
              <a:rPr lang="el-GR" sz="1850" dirty="0" smtClean="0"/>
              <a:t>Τα θύματα δεν συμπεριφέρονται σημαντικά διαφορετικά από άλλους, αλλά κάποια παιδιά είναι πιο πιθανό να στοχοποιηθούν από άλλους. </a:t>
            </a:r>
            <a:r>
              <a:rPr lang="el-GR" sz="1850" dirty="0" smtClean="0"/>
              <a:t>Αυτά μπορεί να </a:t>
            </a:r>
            <a:r>
              <a:rPr lang="el-GR" sz="1850" dirty="0" smtClean="0"/>
              <a:t>έχουν</a:t>
            </a:r>
            <a:r>
              <a:rPr lang="en-IE" sz="1850" dirty="0" smtClean="0"/>
              <a:t>:</a:t>
            </a:r>
          </a:p>
          <a:p>
            <a:pPr marL="342900" indent="-342900" algn="just">
              <a:buFont typeface="Arial" panose="020B0604020202020204" pitchFamily="34" charset="0"/>
              <a:buChar char="•"/>
            </a:pPr>
            <a:r>
              <a:rPr lang="el-GR" sz="1850" dirty="0" smtClean="0"/>
              <a:t>Μια αγχώδη, ευαίσθητη</a:t>
            </a:r>
            <a:r>
              <a:rPr lang="en-IE" sz="1850" dirty="0" smtClean="0"/>
              <a:t>,</a:t>
            </a:r>
            <a:r>
              <a:rPr lang="el-GR" sz="1850" dirty="0" smtClean="0"/>
              <a:t> ντροπαλή</a:t>
            </a:r>
            <a:r>
              <a:rPr lang="el-GR" sz="1850" dirty="0"/>
              <a:t>,</a:t>
            </a:r>
            <a:r>
              <a:rPr lang="en-IE" sz="1850" dirty="0" smtClean="0"/>
              <a:t> </a:t>
            </a:r>
            <a:r>
              <a:rPr lang="el-GR" sz="1850" dirty="0" smtClean="0"/>
              <a:t>ανασφαλή και επιφυλακτική συμπεριφορά</a:t>
            </a:r>
          </a:p>
          <a:p>
            <a:pPr marL="342900" indent="-342900" algn="just">
              <a:buFont typeface="Arial" panose="020B0604020202020204" pitchFamily="34" charset="0"/>
              <a:buChar char="•"/>
            </a:pPr>
            <a:r>
              <a:rPr lang="el-GR" sz="1850" dirty="0" smtClean="0"/>
              <a:t>Λιγότερους καλούς φίλους</a:t>
            </a:r>
            <a:endParaRPr lang="en-IE" sz="1850" dirty="0" smtClean="0"/>
          </a:p>
          <a:p>
            <a:pPr marL="342900" indent="-342900" algn="just">
              <a:buFont typeface="Arial" panose="020B0604020202020204" pitchFamily="34" charset="0"/>
              <a:buChar char="•"/>
            </a:pPr>
            <a:r>
              <a:rPr lang="el-GR" sz="1850" dirty="0" smtClean="0"/>
              <a:t>Χαμήλή αυτοεκτίμηση </a:t>
            </a:r>
            <a:endParaRPr lang="en-IE" sz="1850" dirty="0" smtClean="0"/>
          </a:p>
          <a:p>
            <a:pPr marL="342900" indent="-342900" algn="just">
              <a:buFont typeface="Arial" panose="020B0604020202020204" pitchFamily="34" charset="0"/>
              <a:buChar char="•"/>
            </a:pPr>
            <a:r>
              <a:rPr lang="el-GR" sz="1850" dirty="0" smtClean="0"/>
              <a:t>Μια παθητική, μη-επιθετική και μη-διεκδικητική συμπεριφορά </a:t>
            </a:r>
          </a:p>
          <a:p>
            <a:pPr marL="342900" indent="-342900" algn="just">
              <a:buFont typeface="Arial" panose="020B0604020202020204" pitchFamily="34" charset="0"/>
              <a:buChar char="•"/>
            </a:pPr>
            <a:r>
              <a:rPr lang="el-GR" sz="1850" dirty="0" smtClean="0"/>
              <a:t>Μια συναισθηματική αντίδραση </a:t>
            </a:r>
            <a:endParaRPr lang="en-IE" sz="1850" dirty="0" smtClean="0"/>
          </a:p>
          <a:p>
            <a:pPr marL="342900" indent="-342900" algn="just">
              <a:buFont typeface="Arial" panose="020B0604020202020204" pitchFamily="34" charset="0"/>
              <a:buChar char="•"/>
            </a:pPr>
            <a:r>
              <a:rPr lang="el-GR" sz="1850" dirty="0" smtClean="0"/>
              <a:t>Αμήχανη κοινωνική συμπεριφορά όταν προσπαθούν να κάνουν φίλους </a:t>
            </a:r>
            <a:endParaRPr lang="en-IE" sz="1850" dirty="0"/>
          </a:p>
          <a:p>
            <a:pPr algn="just"/>
            <a:endParaRPr lang="el-GR" sz="1850" dirty="0" smtClean="0"/>
          </a:p>
          <a:p>
            <a:pPr algn="just"/>
            <a:r>
              <a:rPr lang="el-GR" sz="1850" dirty="0" smtClean="0"/>
              <a:t>Τα </a:t>
            </a:r>
            <a:r>
              <a:rPr lang="el-GR" sz="1850" dirty="0" smtClean="0"/>
              <a:t>χαρακτηριστικά που φαίνεται να αυξάνουν την πιθανότητα να στοχοποιηθεί κάποιος χωρίζονται σε δύο κατηγορίες:</a:t>
            </a:r>
            <a:endParaRPr lang="en-IE" sz="1850" dirty="0" smtClean="0"/>
          </a:p>
          <a:p>
            <a:pPr marL="342900" indent="-342900" algn="just">
              <a:buFont typeface="Arial" panose="020B0604020202020204" pitchFamily="34" charset="0"/>
              <a:buChar char="•"/>
            </a:pPr>
            <a:r>
              <a:rPr lang="el-GR" sz="1850" dirty="0" smtClean="0"/>
              <a:t>Υποχωρητική / παθητική </a:t>
            </a:r>
            <a:endParaRPr lang="en-IE" sz="1850" dirty="0" smtClean="0"/>
          </a:p>
          <a:p>
            <a:pPr marL="342900" indent="-342900" algn="just">
              <a:buFont typeface="Arial" panose="020B0604020202020204" pitchFamily="34" charset="0"/>
              <a:buChar char="•"/>
            </a:pPr>
            <a:r>
              <a:rPr lang="el-GR" sz="1850" dirty="0" smtClean="0"/>
              <a:t>Προκλητική </a:t>
            </a:r>
            <a:endParaRPr lang="en-IE" sz="1850" dirty="0" smtClean="0"/>
          </a:p>
          <a:p>
            <a:pPr algn="just"/>
            <a:endParaRPr lang="el-GR" sz="1850" dirty="0" smtClean="0"/>
          </a:p>
          <a:p>
            <a:pPr algn="just"/>
            <a:r>
              <a:rPr lang="el-GR" sz="1850" dirty="0" smtClean="0"/>
              <a:t>Η </a:t>
            </a:r>
            <a:r>
              <a:rPr lang="el-GR" sz="1850" dirty="0" smtClean="0"/>
              <a:t>πλειοψηφία των θυμάτων εμπίπτει στην παθητική κατηγορία και τείνουν να είναι πιο φοβισμένα</a:t>
            </a:r>
            <a:r>
              <a:rPr lang="en-IE" sz="1850" dirty="0" smtClean="0"/>
              <a:t>, </a:t>
            </a:r>
            <a:r>
              <a:rPr lang="el-GR" sz="1850" dirty="0" smtClean="0"/>
              <a:t>αποσυρμένα, αγχώδη, και </a:t>
            </a:r>
            <a:r>
              <a:rPr lang="el-GR" sz="1850" dirty="0" smtClean="0"/>
              <a:t>γίνονται πιο </a:t>
            </a:r>
            <a:r>
              <a:rPr lang="el-GR" sz="1850" dirty="0" smtClean="0"/>
              <a:t>συναισθηματικά </a:t>
            </a:r>
            <a:r>
              <a:rPr lang="el-GR" sz="1850" dirty="0" smtClean="0"/>
              <a:t>όταν ανατσατώνονται</a:t>
            </a:r>
            <a:r>
              <a:rPr lang="en-IE" sz="1850" dirty="0" smtClean="0"/>
              <a:t>. </a:t>
            </a:r>
            <a:r>
              <a:rPr lang="el-GR" sz="1850" dirty="0" smtClean="0"/>
              <a:t>Η αθλητική τους δραστηριότητα είναι λιγότερο ανεπτυγμένη. </a:t>
            </a:r>
            <a:r>
              <a:rPr lang="en-IE" sz="1850" dirty="0" smtClean="0"/>
              <a:t> </a:t>
            </a:r>
            <a:endParaRPr lang="el-GR" sz="1850" dirty="0" smtClean="0"/>
          </a:p>
          <a:p>
            <a:pPr algn="just"/>
            <a:r>
              <a:rPr lang="en-IE" sz="1850" dirty="0" smtClean="0"/>
              <a:t> </a:t>
            </a:r>
            <a:endParaRPr lang="en-IE" sz="2000" dirty="0"/>
          </a:p>
        </p:txBody>
      </p:sp>
    </p:spTree>
    <p:extLst>
      <p:ext uri="{BB962C8B-B14F-4D97-AF65-F5344CB8AC3E}">
        <p14:creationId xmlns:p14="http://schemas.microsoft.com/office/powerpoint/2010/main" val="404333553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70DACD7-332A-44EA-827A-B60878E4E8DF}" type="slidenum">
              <a:rPr lang="el-GR" smtClean="0"/>
              <a:pPr/>
              <a:t>36</a:t>
            </a:fld>
            <a:endParaRPr lang="el-GR"/>
          </a:p>
        </p:txBody>
      </p:sp>
      <p:sp>
        <p:nvSpPr>
          <p:cNvPr id="5" name="Content Placeholder 2"/>
          <p:cNvSpPr>
            <a:spLocks noGrp="1"/>
          </p:cNvSpPr>
          <p:nvPr>
            <p:ph idx="1"/>
          </p:nvPr>
        </p:nvSpPr>
        <p:spPr>
          <a:xfrm>
            <a:off x="486527" y="980728"/>
            <a:ext cx="8229600" cy="5726077"/>
          </a:xfrm>
        </p:spPr>
        <p:txBody>
          <a:bodyPr>
            <a:normAutofit lnSpcReduction="10000"/>
          </a:bodyPr>
          <a:lstStyle/>
          <a:p>
            <a:pPr marL="0" indent="0" algn="ctr">
              <a:buNone/>
            </a:pPr>
            <a:r>
              <a:rPr lang="el-GR" sz="2200" b="1" dirty="0" smtClean="0">
                <a:solidFill>
                  <a:srgbClr val="002060"/>
                </a:solidFill>
              </a:rPr>
              <a:t>Προκλητικά θύματα </a:t>
            </a:r>
            <a:r>
              <a:rPr lang="el-GR" sz="2200" b="1" dirty="0" smtClean="0">
                <a:solidFill>
                  <a:srgbClr val="002060"/>
                </a:solidFill>
              </a:rPr>
              <a:t>/ Θύτες – Θύματα </a:t>
            </a:r>
            <a:endParaRPr lang="en-IE" sz="2200" b="1" dirty="0">
              <a:solidFill>
                <a:srgbClr val="002060"/>
              </a:solidFill>
            </a:endParaRPr>
          </a:p>
          <a:p>
            <a:pPr marL="0" indent="0" algn="just">
              <a:buNone/>
            </a:pPr>
            <a:r>
              <a:rPr lang="el-GR" sz="2000" dirty="0" smtClean="0"/>
              <a:t>Κάποια </a:t>
            </a:r>
            <a:r>
              <a:rPr lang="el-GR" sz="2000" dirty="0" smtClean="0"/>
              <a:t>παιδιά ασυνείδητα </a:t>
            </a:r>
            <a:r>
              <a:rPr lang="el-GR" sz="2000" dirty="0" smtClean="0"/>
              <a:t>«προσκαλούν» </a:t>
            </a:r>
            <a:r>
              <a:rPr lang="el-GR" sz="2000" dirty="0" smtClean="0"/>
              <a:t>επιθέσεις </a:t>
            </a:r>
            <a:r>
              <a:rPr lang="el-GR" sz="2000" dirty="0" smtClean="0"/>
              <a:t>με το να συμπεριφέρονται με τέτοιο τρόπο που προκαλούν ένταση και ενόχληση στους γύρω </a:t>
            </a:r>
            <a:r>
              <a:rPr lang="el-GR" sz="2000" dirty="0" smtClean="0"/>
              <a:t>τους.</a:t>
            </a:r>
            <a:r>
              <a:rPr lang="en-IE" sz="2000" dirty="0" smtClean="0"/>
              <a:t> </a:t>
            </a:r>
            <a:r>
              <a:rPr lang="el-GR" sz="2000" dirty="0" smtClean="0"/>
              <a:t>Αυτά τα άτομα που χαρακτηρίζονται ως προκλητικά θύματα, μπορεί να </a:t>
            </a:r>
            <a:r>
              <a:rPr lang="el-GR" sz="2000" dirty="0"/>
              <a:t>έχουν μαθησιακές </a:t>
            </a:r>
            <a:r>
              <a:rPr lang="el-GR" sz="2000" dirty="0" smtClean="0"/>
              <a:t>δυσκολίες</a:t>
            </a:r>
            <a:r>
              <a:rPr lang="el-GR" sz="2200" dirty="0" smtClean="0"/>
              <a:t> ή </a:t>
            </a:r>
            <a:r>
              <a:rPr lang="el-GR" sz="2000" dirty="0" smtClean="0"/>
              <a:t>έλλειψη κοινωνικών δεξιοτήτητων.</a:t>
            </a:r>
            <a:endParaRPr lang="en-IE" sz="1100" dirty="0"/>
          </a:p>
          <a:p>
            <a:pPr marL="0" indent="0" algn="just">
              <a:buNone/>
            </a:pPr>
            <a:r>
              <a:rPr lang="el-GR" sz="2200" dirty="0" smtClean="0"/>
              <a:t>Αποτελούν μια μειοψηφία ανάμεσα στην ομάδα των θυμάτων</a:t>
            </a:r>
            <a:r>
              <a:rPr lang="el-GR" sz="2200" dirty="0"/>
              <a:t> </a:t>
            </a:r>
            <a:r>
              <a:rPr lang="el-GR" sz="2200" dirty="0" smtClean="0"/>
              <a:t>που συνήθως πειράζει άλλους αλλά και παραπονιέται συχνά για θυματοποίηση</a:t>
            </a:r>
            <a:r>
              <a:rPr lang="en-IE" sz="2200" dirty="0" smtClean="0"/>
              <a:t>. </a:t>
            </a:r>
            <a:r>
              <a:rPr lang="el-GR" sz="2200" dirty="0" smtClean="0"/>
              <a:t>Όπως και τα παθητικά θύματα είναι αγχώδεις, </a:t>
            </a:r>
            <a:r>
              <a:rPr lang="el-GR" sz="2200" dirty="0" smtClean="0"/>
              <a:t>ανασφαλείς και </a:t>
            </a:r>
            <a:r>
              <a:rPr lang="el-GR" sz="2200" dirty="0" smtClean="0"/>
              <a:t>στρεσαρισμένοι. Όμως, όταν τους επιτίθενται αντιδρούν εν θερμώ και αμύνονται αναποτελεσματικά</a:t>
            </a:r>
            <a:r>
              <a:rPr lang="en-IE" sz="2200" dirty="0" smtClean="0"/>
              <a:t>.</a:t>
            </a:r>
            <a:r>
              <a:rPr lang="el-GR" sz="2200" dirty="0" smtClean="0"/>
              <a:t> Τα ίδια άτομα είναι αυτά που εκφοβίζουν πιο αδύναμα από αυτά άτομα, και για αυτό το λόγο μοιράζονται και χαρακτηριστικά με τους </a:t>
            </a:r>
            <a:r>
              <a:rPr lang="el-GR" sz="2200" dirty="0" smtClean="0"/>
              <a:t>θύτες</a:t>
            </a:r>
            <a:r>
              <a:rPr lang="en-IE" sz="2200" dirty="0" smtClean="0"/>
              <a:t>. </a:t>
            </a:r>
            <a:endParaRPr lang="en-IE" sz="2200" dirty="0" smtClean="0"/>
          </a:p>
          <a:p>
            <a:pPr marL="0" indent="0" algn="just">
              <a:buNone/>
            </a:pPr>
            <a:endParaRPr lang="en-IE" sz="1100" dirty="0" smtClean="0"/>
          </a:p>
          <a:p>
            <a:pPr marL="0" indent="0" algn="just">
              <a:buNone/>
            </a:pPr>
            <a:r>
              <a:rPr lang="el-GR" sz="2200" dirty="0" smtClean="0"/>
              <a:t>Τα προκλητικά θύματα έχουν λιγότερους φίλους από τα «καθαρά» θύματα, καθώς από τη φύση τους τείνουν να εκφοβίσουν περισσότερο </a:t>
            </a:r>
            <a:r>
              <a:rPr lang="el-GR" sz="2200" dirty="0" smtClean="0"/>
              <a:t>με άμεσες μορφές, αφού η χρήση άλλων μορφών απαιτεί και κοινωνική επιρροή που δεν έχουν.</a:t>
            </a:r>
            <a:endParaRPr lang="en-IE" sz="2200" dirty="0"/>
          </a:p>
          <a:p>
            <a:pPr marL="0" indent="0" algn="just">
              <a:buNone/>
            </a:pPr>
            <a:endParaRPr lang="en-IE" sz="2200" dirty="0" smtClean="0"/>
          </a:p>
          <a:p>
            <a:pPr marL="0" indent="0" algn="just">
              <a:buNone/>
            </a:pPr>
            <a:endParaRPr lang="en-IE" sz="2200" dirty="0"/>
          </a:p>
          <a:p>
            <a:pPr marL="0" indent="0" algn="just">
              <a:buNone/>
            </a:pPr>
            <a:endParaRPr lang="en-IE" sz="2200" dirty="0" smtClean="0"/>
          </a:p>
          <a:p>
            <a:pPr marL="0" indent="0" algn="just">
              <a:buNone/>
            </a:pPr>
            <a:endParaRPr lang="en-IE" sz="2200" dirty="0"/>
          </a:p>
          <a:p>
            <a:pPr marL="0" indent="0" algn="just">
              <a:buNone/>
            </a:pPr>
            <a:endParaRPr lang="en-IE" dirty="0"/>
          </a:p>
        </p:txBody>
      </p:sp>
    </p:spTree>
    <p:extLst>
      <p:ext uri="{BB962C8B-B14F-4D97-AF65-F5344CB8AC3E}">
        <p14:creationId xmlns:p14="http://schemas.microsoft.com/office/powerpoint/2010/main" val="18560605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976664"/>
          </a:xfrm>
        </p:spPr>
        <p:txBody>
          <a:bodyPr>
            <a:normAutofit fontScale="85000" lnSpcReduction="10000"/>
          </a:bodyPr>
          <a:lstStyle/>
          <a:p>
            <a:pPr marL="0" indent="0" algn="ctr">
              <a:buNone/>
            </a:pPr>
            <a:r>
              <a:rPr lang="el-GR" sz="2400" b="1" dirty="0" smtClean="0">
                <a:solidFill>
                  <a:srgbClr val="002060"/>
                </a:solidFill>
              </a:rPr>
              <a:t>Βοηθοί</a:t>
            </a:r>
            <a:r>
              <a:rPr lang="en-IE" sz="2400" b="1" dirty="0" smtClean="0">
                <a:solidFill>
                  <a:srgbClr val="002060"/>
                </a:solidFill>
              </a:rPr>
              <a:t>,</a:t>
            </a:r>
            <a:r>
              <a:rPr lang="el-GR" sz="2400" b="1" dirty="0" smtClean="0">
                <a:solidFill>
                  <a:srgbClr val="002060"/>
                </a:solidFill>
              </a:rPr>
              <a:t> Ενισχυτές</a:t>
            </a:r>
            <a:r>
              <a:rPr lang="en-IE" sz="2400" b="1" dirty="0" smtClean="0">
                <a:solidFill>
                  <a:srgbClr val="002060"/>
                </a:solidFill>
              </a:rPr>
              <a:t>, </a:t>
            </a:r>
            <a:r>
              <a:rPr lang="el-GR" sz="2400" b="1" dirty="0" smtClean="0">
                <a:solidFill>
                  <a:srgbClr val="002060"/>
                </a:solidFill>
              </a:rPr>
              <a:t>Υπερασπιστές </a:t>
            </a:r>
            <a:r>
              <a:rPr lang="en-IE" sz="2400" b="1" dirty="0" smtClean="0">
                <a:solidFill>
                  <a:srgbClr val="002060"/>
                </a:solidFill>
              </a:rPr>
              <a:t>&amp; </a:t>
            </a:r>
            <a:r>
              <a:rPr lang="el-GR" sz="2400" b="1" dirty="0" smtClean="0">
                <a:solidFill>
                  <a:srgbClr val="002060"/>
                </a:solidFill>
              </a:rPr>
              <a:t>Ουδέτεροι </a:t>
            </a:r>
            <a:endParaRPr lang="en-IE" sz="2400" b="1" dirty="0" smtClean="0">
              <a:solidFill>
                <a:srgbClr val="002060"/>
              </a:solidFill>
            </a:endParaRPr>
          </a:p>
          <a:p>
            <a:pPr marL="0" indent="0">
              <a:buNone/>
            </a:pPr>
            <a:endParaRPr lang="el-GR" sz="1000" dirty="0"/>
          </a:p>
          <a:p>
            <a:pPr algn="just"/>
            <a:r>
              <a:rPr lang="el-GR" sz="2000" dirty="0" smtClean="0"/>
              <a:t>Οι</a:t>
            </a:r>
            <a:r>
              <a:rPr lang="el-GR" sz="2000" b="1" dirty="0" smtClean="0"/>
              <a:t> Βοηθοί  </a:t>
            </a:r>
            <a:r>
              <a:rPr lang="el-GR" sz="2000" dirty="0" smtClean="0"/>
              <a:t>παρέχουν ενεργητική και ξεκάθαρη ενθάρρθνση στο θύτη </a:t>
            </a:r>
          </a:p>
          <a:p>
            <a:pPr algn="just"/>
            <a:r>
              <a:rPr lang="el-GR" sz="2000" dirty="0" smtClean="0"/>
              <a:t>Οι </a:t>
            </a:r>
            <a:r>
              <a:rPr lang="el-GR" sz="2000" b="1" dirty="0"/>
              <a:t>Ε</a:t>
            </a:r>
            <a:r>
              <a:rPr lang="el-GR" sz="2000" b="1" dirty="0" smtClean="0"/>
              <a:t>νισχυτές</a:t>
            </a:r>
            <a:r>
              <a:rPr lang="el-GR" sz="2000" dirty="0" smtClean="0"/>
              <a:t> υποστηρίζουν  υπαινικτικά το δράστη και λιγότερο ενεργητικά</a:t>
            </a:r>
            <a:endParaRPr lang="en-IE" sz="1000" dirty="0" smtClean="0"/>
          </a:p>
          <a:p>
            <a:pPr algn="just"/>
            <a:r>
              <a:rPr lang="el-GR" sz="2000" dirty="0" smtClean="0"/>
              <a:t>Οι </a:t>
            </a:r>
            <a:r>
              <a:rPr lang="el-GR" sz="2000" b="1" dirty="0" smtClean="0"/>
              <a:t>Ουδέτερο</a:t>
            </a:r>
            <a:r>
              <a:rPr lang="el-GR" sz="2000" dirty="0" smtClean="0"/>
              <a:t>ι </a:t>
            </a:r>
            <a:r>
              <a:rPr lang="el-GR" sz="2000" dirty="0"/>
              <a:t>παραμένουν ολοκληρωτικά εκτός από περιστατικά εκφοβισμού. </a:t>
            </a:r>
            <a:r>
              <a:rPr lang="el-GR" sz="2000" dirty="0" smtClean="0"/>
              <a:t>Είναι όμως παθητικοί θεατές που σιωπηρά «εγκρίνουν» τη συμπεριφορά</a:t>
            </a:r>
            <a:endParaRPr lang="en-IE" sz="2000" dirty="0"/>
          </a:p>
          <a:p>
            <a:pPr algn="just"/>
            <a:r>
              <a:rPr lang="el-GR" sz="2000" dirty="0" smtClean="0"/>
              <a:t>Οι </a:t>
            </a:r>
            <a:r>
              <a:rPr lang="el-GR" sz="2000" b="1" dirty="0"/>
              <a:t>Υ</a:t>
            </a:r>
            <a:r>
              <a:rPr lang="el-GR" sz="2000" b="1" dirty="0" smtClean="0"/>
              <a:t>περασπιστές </a:t>
            </a:r>
            <a:r>
              <a:rPr lang="el-GR" sz="2000" dirty="0" smtClean="0"/>
              <a:t>εκφράζουν άμεσα την αποδοκιμασία τους για τη συμπεριφορά και παίρνουν το μέρος του θύματος ενεργητικά </a:t>
            </a:r>
            <a:r>
              <a:rPr lang="el-GR" sz="2000" b="1" dirty="0" smtClean="0"/>
              <a:t>  </a:t>
            </a:r>
            <a:endParaRPr lang="en-IE" sz="1000" dirty="0"/>
          </a:p>
          <a:p>
            <a:pPr marL="0" indent="0">
              <a:buNone/>
            </a:pPr>
            <a:r>
              <a:rPr lang="el-GR" sz="2100" dirty="0"/>
              <a:t>Αυτοί που συχνά δρουν παράλληλα με το θύτη ή τους θύτες-θύματα, είναι γνωστοί ως βοηθοί και ενισχυτές του εκφοβισμού </a:t>
            </a:r>
            <a:r>
              <a:rPr lang="en-IE" sz="2100" dirty="0"/>
              <a:t> </a:t>
            </a:r>
            <a:r>
              <a:rPr lang="en-IE" sz="1600" dirty="0"/>
              <a:t>(</a:t>
            </a:r>
            <a:r>
              <a:rPr lang="da-DK" sz="1600" dirty="0"/>
              <a:t>Salmivalli, Karhune and Lagerspetz, 1996</a:t>
            </a:r>
            <a:r>
              <a:rPr lang="da-DK" sz="1600" dirty="0" smtClean="0"/>
              <a:t>)</a:t>
            </a:r>
            <a:endParaRPr lang="en-IE" sz="1600" dirty="0" smtClean="0"/>
          </a:p>
          <a:p>
            <a:pPr marL="0" indent="0" algn="just">
              <a:buNone/>
            </a:pPr>
            <a:r>
              <a:rPr lang="el-GR" sz="2000" dirty="0"/>
              <a:t>Λόγοι για τους οποίους </a:t>
            </a:r>
            <a:r>
              <a:rPr lang="el-GR" sz="2000" dirty="0" smtClean="0"/>
              <a:t>τα παιδιά </a:t>
            </a:r>
            <a:r>
              <a:rPr lang="el-GR" sz="2000" dirty="0" smtClean="0"/>
              <a:t>δε </a:t>
            </a:r>
            <a:r>
              <a:rPr lang="el-GR" sz="2000" dirty="0"/>
              <a:t>δρουν </a:t>
            </a:r>
            <a:r>
              <a:rPr lang="el-GR" sz="2000" dirty="0" smtClean="0"/>
              <a:t>συχνότερα ως </a:t>
            </a:r>
            <a:r>
              <a:rPr lang="el-GR" sz="2000" b="1" dirty="0" smtClean="0"/>
              <a:t>Υπερασπιστές</a:t>
            </a:r>
            <a:r>
              <a:rPr lang="el-GR" sz="2000" dirty="0" smtClean="0"/>
              <a:t> </a:t>
            </a:r>
            <a:r>
              <a:rPr lang="el-GR" sz="2000" dirty="0"/>
              <a:t>μπορεί να είναι </a:t>
            </a:r>
            <a:r>
              <a:rPr lang="el-GR" sz="2000" dirty="0" smtClean="0"/>
              <a:t>πολλοί, </a:t>
            </a:r>
            <a:r>
              <a:rPr lang="el-GR" sz="2000" dirty="0"/>
              <a:t>που κυμαίνονται από </a:t>
            </a:r>
            <a:r>
              <a:rPr lang="el-GR" sz="2000" dirty="0" smtClean="0"/>
              <a:t>συγκυριακούς εως προσωπικούς </a:t>
            </a:r>
            <a:r>
              <a:rPr lang="el-GR" sz="2000" dirty="0"/>
              <a:t>παράγοντες. Οι παράγοντες που έχουν εντοπιστεί </a:t>
            </a:r>
            <a:r>
              <a:rPr lang="el-GR" sz="1900" dirty="0"/>
              <a:t>(Thornberg, 2007) </a:t>
            </a:r>
            <a:r>
              <a:rPr lang="el-GR" sz="2000" dirty="0"/>
              <a:t>είναι</a:t>
            </a:r>
            <a:r>
              <a:rPr lang="el-GR" sz="2000" dirty="0" smtClean="0"/>
              <a:t>:</a:t>
            </a:r>
          </a:p>
          <a:p>
            <a:pPr algn="just"/>
            <a:r>
              <a:rPr lang="el-GR" sz="2000" dirty="0" smtClean="0"/>
              <a:t>Έλλειψη ενσυναίσθησης </a:t>
            </a:r>
            <a:endParaRPr lang="en-IE" sz="2000" dirty="0"/>
          </a:p>
          <a:p>
            <a:pPr algn="just"/>
            <a:r>
              <a:rPr lang="el-GR" sz="2000" dirty="0" smtClean="0"/>
              <a:t>Εγωκεντρικά κίνητρα </a:t>
            </a:r>
            <a:r>
              <a:rPr lang="en-IE" sz="2000" dirty="0" smtClean="0"/>
              <a:t>(</a:t>
            </a:r>
            <a:r>
              <a:rPr lang="el-GR" sz="2000" dirty="0" smtClean="0"/>
              <a:t>το ρίσκο της παρέμβασης για τους ίδιους</a:t>
            </a:r>
            <a:r>
              <a:rPr lang="en-IE" sz="2000" dirty="0" smtClean="0"/>
              <a:t>) </a:t>
            </a:r>
            <a:endParaRPr lang="en-IE" sz="2000" dirty="0"/>
          </a:p>
          <a:p>
            <a:pPr algn="just"/>
            <a:r>
              <a:rPr lang="el-GR" sz="2000" dirty="0" smtClean="0"/>
              <a:t>Αντικρουόμενες στάσεις</a:t>
            </a:r>
            <a:r>
              <a:rPr lang="en-IE" sz="2000" dirty="0" smtClean="0"/>
              <a:t>, </a:t>
            </a:r>
            <a:r>
              <a:rPr lang="el-GR" sz="2000" dirty="0" smtClean="0"/>
              <a:t>κοινωνικούς ή ηθικούς κανόνες </a:t>
            </a:r>
            <a:r>
              <a:rPr lang="en-IE" sz="2000" dirty="0" smtClean="0"/>
              <a:t>(</a:t>
            </a:r>
            <a:r>
              <a:rPr lang="el-GR" sz="2000" dirty="0" smtClean="0"/>
              <a:t>ατομικούς ή ομαδικούς</a:t>
            </a:r>
            <a:r>
              <a:rPr lang="en-IE" sz="2000" dirty="0" smtClean="0"/>
              <a:t>) </a:t>
            </a:r>
            <a:endParaRPr lang="en-IE" sz="2000" dirty="0"/>
          </a:p>
          <a:p>
            <a:pPr algn="just"/>
            <a:r>
              <a:rPr lang="el-GR" sz="2000" dirty="0" smtClean="0"/>
              <a:t>Διαδικασίες της ομάδας και κοινωνικής επιρροής </a:t>
            </a:r>
            <a:r>
              <a:rPr lang="en-IE" sz="2000" dirty="0" smtClean="0"/>
              <a:t>(</a:t>
            </a:r>
            <a:r>
              <a:rPr lang="el-GR" sz="2000" dirty="0" smtClean="0"/>
              <a:t>επιρροή της αρχής</a:t>
            </a:r>
            <a:r>
              <a:rPr lang="en-IE" sz="2000" dirty="0" smtClean="0"/>
              <a:t>,</a:t>
            </a:r>
            <a:r>
              <a:rPr lang="el-GR" sz="2000" dirty="0" smtClean="0"/>
              <a:t> ομαδική πίεση και η επίδραση των παρευρισκομένων</a:t>
            </a:r>
            <a:r>
              <a:rPr lang="en-IE" sz="2000" dirty="0" smtClean="0"/>
              <a:t>, </a:t>
            </a:r>
            <a:r>
              <a:rPr lang="el-GR" sz="2000" dirty="0" smtClean="0"/>
              <a:t>π.χ.</a:t>
            </a:r>
            <a:r>
              <a:rPr lang="en-IE" sz="2000" dirty="0" smtClean="0"/>
              <a:t> </a:t>
            </a:r>
            <a:r>
              <a:rPr lang="el-GR" sz="2000" dirty="0"/>
              <a:t>δηλαδή </a:t>
            </a:r>
            <a:r>
              <a:rPr lang="el-GR" sz="2000" dirty="0" smtClean="0"/>
              <a:t>η παρουσία </a:t>
            </a:r>
            <a:r>
              <a:rPr lang="el-GR" sz="2000" dirty="0"/>
              <a:t>άλλων ανθρώπων </a:t>
            </a:r>
            <a:r>
              <a:rPr lang="el-GR" sz="2000" dirty="0" smtClean="0"/>
              <a:t>δρα ανασταλτικά στην </a:t>
            </a:r>
            <a:r>
              <a:rPr lang="el-GR" sz="2000" dirty="0"/>
              <a:t>επιθυμία </a:t>
            </a:r>
            <a:r>
              <a:rPr lang="el-GR" sz="2000" dirty="0" smtClean="0"/>
              <a:t>κάποιου να </a:t>
            </a:r>
            <a:r>
              <a:rPr lang="el-GR" sz="2000" dirty="0"/>
              <a:t>βοηθήσει</a:t>
            </a:r>
            <a:r>
              <a:rPr lang="el-GR" sz="2000" dirty="0" smtClean="0"/>
              <a:t>)</a:t>
            </a:r>
          </a:p>
          <a:p>
            <a:pPr algn="just"/>
            <a:r>
              <a:rPr lang="el-GR" sz="2000" dirty="0" smtClean="0"/>
              <a:t>Έλλειψη ικανοτήτων και δεξιοτήτων </a:t>
            </a:r>
            <a:r>
              <a:rPr lang="en-IE" sz="2000" dirty="0" smtClean="0"/>
              <a:t>(</a:t>
            </a:r>
            <a:r>
              <a:rPr lang="el-GR" sz="2000" dirty="0" smtClean="0"/>
              <a:t>δεν γνωρίζει πως να παρέμβει</a:t>
            </a:r>
            <a:r>
              <a:rPr lang="en-IE" sz="2000" dirty="0" smtClean="0"/>
              <a:t>) </a:t>
            </a:r>
            <a:endParaRPr lang="en-IE" sz="2000" dirty="0"/>
          </a:p>
        </p:txBody>
      </p:sp>
      <p:sp>
        <p:nvSpPr>
          <p:cNvPr id="4" name="Slide Number Placeholder 3"/>
          <p:cNvSpPr>
            <a:spLocks noGrp="1"/>
          </p:cNvSpPr>
          <p:nvPr>
            <p:ph type="sldNum" sz="quarter" idx="12"/>
          </p:nvPr>
        </p:nvSpPr>
        <p:spPr/>
        <p:txBody>
          <a:bodyPr/>
          <a:lstStyle/>
          <a:p>
            <a:fld id="{F70DACD7-332A-44EA-827A-B60878E4E8DF}" type="slidenum">
              <a:rPr lang="el-GR" smtClean="0"/>
              <a:pPr/>
              <a:t>37</a:t>
            </a:fld>
            <a:endParaRPr lang="el-GR"/>
          </a:p>
        </p:txBody>
      </p:sp>
    </p:spTree>
    <p:extLst>
      <p:ext uri="{BB962C8B-B14F-4D97-AF65-F5344CB8AC3E}">
        <p14:creationId xmlns:p14="http://schemas.microsoft.com/office/powerpoint/2010/main" val="39581516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008" y="260127"/>
            <a:ext cx="8229600" cy="1143000"/>
          </a:xfrm>
        </p:spPr>
        <p:txBody>
          <a:bodyPr>
            <a:normAutofit/>
          </a:bodyPr>
          <a:lstStyle/>
          <a:p>
            <a:r>
              <a:rPr lang="el-GR" sz="2800" b="1" dirty="0">
                <a:solidFill>
                  <a:schemeClr val="tx2">
                    <a:lumMod val="75000"/>
                  </a:schemeClr>
                </a:solidFill>
              </a:rPr>
              <a:t>Προτάσεις για περαιτέρω μελετη</a:t>
            </a:r>
            <a:endParaRPr lang="en-IE" sz="2600" b="1" dirty="0">
              <a:solidFill>
                <a:schemeClr val="tx2">
                  <a:lumMod val="75000"/>
                </a:schemeClr>
              </a:solidFill>
            </a:endParaRPr>
          </a:p>
        </p:txBody>
      </p:sp>
      <p:sp>
        <p:nvSpPr>
          <p:cNvPr id="3" name="Content Placeholder 2"/>
          <p:cNvSpPr>
            <a:spLocks noGrp="1"/>
          </p:cNvSpPr>
          <p:nvPr>
            <p:ph idx="1"/>
          </p:nvPr>
        </p:nvSpPr>
        <p:spPr>
          <a:xfrm>
            <a:off x="464008" y="1299940"/>
            <a:ext cx="8229600" cy="5159598"/>
          </a:xfrm>
        </p:spPr>
        <p:txBody>
          <a:bodyPr>
            <a:normAutofit/>
          </a:bodyPr>
          <a:lstStyle/>
          <a:p>
            <a:pPr marL="0" indent="0" fontAlgn="base">
              <a:buNone/>
            </a:pPr>
            <a:r>
              <a:rPr lang="en-IE" sz="2000" dirty="0"/>
              <a:t>Understanding School Bullying (2010)  </a:t>
            </a:r>
            <a:r>
              <a:rPr lang="en-IE" sz="2000" dirty="0" err="1"/>
              <a:t>O’Moore</a:t>
            </a:r>
            <a:r>
              <a:rPr lang="en-IE" sz="2000" dirty="0"/>
              <a:t>, M. Veritas. Dublin </a:t>
            </a:r>
          </a:p>
          <a:p>
            <a:pPr marL="0" indent="0" fontAlgn="base">
              <a:spcBef>
                <a:spcPts val="0"/>
              </a:spcBef>
              <a:buNone/>
            </a:pPr>
            <a:endParaRPr lang="en-IE" sz="1000" dirty="0" smtClean="0"/>
          </a:p>
          <a:p>
            <a:pPr marL="0" indent="0" fontAlgn="base">
              <a:spcBef>
                <a:spcPts val="0"/>
              </a:spcBef>
              <a:buNone/>
            </a:pPr>
            <a:r>
              <a:rPr lang="en-IE" sz="2000" dirty="0" smtClean="0"/>
              <a:t>Being Different: Correlates of the Experience of Teasing &amp; Bullying. (2001) Research Papers in Education, 16. pp,225-246.</a:t>
            </a:r>
          </a:p>
          <a:p>
            <a:pPr marL="0" indent="0" fontAlgn="base">
              <a:spcBef>
                <a:spcPts val="0"/>
              </a:spcBef>
              <a:buNone/>
            </a:pPr>
            <a:endParaRPr lang="en-IE" sz="2000" dirty="0" smtClean="0"/>
          </a:p>
          <a:p>
            <a:pPr marL="0" indent="0" fontAlgn="base">
              <a:spcBef>
                <a:spcPts val="0"/>
              </a:spcBef>
              <a:buNone/>
            </a:pPr>
            <a:r>
              <a:rPr lang="en-IE" sz="2000" dirty="0" smtClean="0"/>
              <a:t>A </a:t>
            </a:r>
            <a:r>
              <a:rPr lang="en-IE" sz="2000" dirty="0"/>
              <a:t>classmate in distress: schoolchildren as bystanders and their reasons for how they act. (2007</a:t>
            </a:r>
            <a:r>
              <a:rPr lang="en-IE" sz="2000" dirty="0" smtClean="0"/>
              <a:t>). </a:t>
            </a:r>
            <a:r>
              <a:rPr lang="en-IE" sz="2000" dirty="0" err="1" smtClean="0"/>
              <a:t>Thornberg</a:t>
            </a:r>
            <a:r>
              <a:rPr lang="en-IE" sz="2000" dirty="0"/>
              <a:t>, R. </a:t>
            </a:r>
            <a:r>
              <a:rPr lang="en-IE" sz="2000" dirty="0" smtClean="0"/>
              <a:t>Social </a:t>
            </a:r>
            <a:r>
              <a:rPr lang="en-IE" sz="2000" dirty="0"/>
              <a:t>Psychology of Education, 10, 5-28. </a:t>
            </a:r>
            <a:endParaRPr lang="en-IE" sz="2000" dirty="0" smtClean="0"/>
          </a:p>
          <a:p>
            <a:pPr marL="0" indent="0" fontAlgn="base">
              <a:spcBef>
                <a:spcPts val="0"/>
              </a:spcBef>
              <a:buNone/>
            </a:pPr>
            <a:endParaRPr lang="en-IE" sz="2000" dirty="0"/>
          </a:p>
          <a:p>
            <a:pPr marL="0" indent="0" fontAlgn="base">
              <a:spcBef>
                <a:spcPts val="0"/>
              </a:spcBef>
              <a:buNone/>
            </a:pPr>
            <a:r>
              <a:rPr lang="en-IE" sz="2000" dirty="0"/>
              <a:t>How do victims respond to bullying? (1996). </a:t>
            </a:r>
            <a:r>
              <a:rPr lang="en-IE" sz="2000" dirty="0" smtClean="0"/>
              <a:t>  </a:t>
            </a:r>
            <a:r>
              <a:rPr lang="en-IE" sz="2000" dirty="0" err="1" smtClean="0"/>
              <a:t>Samivalli</a:t>
            </a:r>
            <a:r>
              <a:rPr lang="en-IE" sz="2000" dirty="0"/>
              <a:t>, C., </a:t>
            </a:r>
            <a:r>
              <a:rPr lang="en-IE" sz="2000" dirty="0" err="1"/>
              <a:t>Karhune</a:t>
            </a:r>
            <a:r>
              <a:rPr lang="en-IE" sz="2000" dirty="0"/>
              <a:t>, J. &amp; </a:t>
            </a:r>
            <a:r>
              <a:rPr lang="en-IE" sz="2000" dirty="0" err="1"/>
              <a:t>Lagerspetz</a:t>
            </a:r>
            <a:r>
              <a:rPr lang="en-IE" sz="2000" dirty="0"/>
              <a:t>, K.M.J. </a:t>
            </a:r>
            <a:r>
              <a:rPr lang="en-IE" sz="2000" dirty="0" smtClean="0"/>
              <a:t>Aggressive </a:t>
            </a:r>
            <a:r>
              <a:rPr lang="en-IE" sz="2000" dirty="0"/>
              <a:t>Behaviour, 22, 99-109.</a:t>
            </a:r>
          </a:p>
          <a:p>
            <a:pPr marL="0" indent="0" fontAlgn="base">
              <a:spcBef>
                <a:spcPts val="0"/>
              </a:spcBef>
              <a:buNone/>
            </a:pPr>
            <a:endParaRPr lang="en-IE" sz="2000" dirty="0" smtClean="0"/>
          </a:p>
          <a:p>
            <a:pPr marL="0" indent="0">
              <a:buNone/>
            </a:pPr>
            <a:r>
              <a:rPr lang="en-IE" sz="2000" dirty="0"/>
              <a:t>The Four Pillars Of Action : The Role of Guidance Counsellors in developing and implementing the Whole School Community Approach in Tackling Bullying, both Traditional and Cyber</a:t>
            </a:r>
            <a:r>
              <a:rPr lang="en-IE" sz="2000" dirty="0" smtClean="0"/>
              <a:t>. </a:t>
            </a:r>
            <a:r>
              <a:rPr lang="en-IE" sz="2000" dirty="0" err="1" smtClean="0"/>
              <a:t>O’Moore</a:t>
            </a:r>
            <a:r>
              <a:rPr lang="en-IE" sz="2000" dirty="0"/>
              <a:t>, M. </a:t>
            </a:r>
            <a:r>
              <a:rPr lang="en-IE" sz="2000" dirty="0">
                <a:hlinkClick r:id="rId2"/>
              </a:rPr>
              <a:t>http://</a:t>
            </a:r>
            <a:r>
              <a:rPr lang="en-IE" sz="2000" dirty="0" smtClean="0">
                <a:hlinkClick r:id="rId2"/>
              </a:rPr>
              <a:t>schoolguidancehandbook.ncge.ie/docs/000028/The%20Four%20Pillars%20of%20Action.pdf</a:t>
            </a:r>
            <a:endParaRPr lang="en-IE" sz="2000" dirty="0" smtClean="0"/>
          </a:p>
          <a:p>
            <a:pPr marL="0" indent="0">
              <a:buNone/>
            </a:pPr>
            <a:endParaRPr lang="en-IE" sz="1800" dirty="0"/>
          </a:p>
        </p:txBody>
      </p:sp>
      <p:sp>
        <p:nvSpPr>
          <p:cNvPr id="4" name="Slide Number Placeholder 3"/>
          <p:cNvSpPr>
            <a:spLocks noGrp="1"/>
          </p:cNvSpPr>
          <p:nvPr>
            <p:ph type="sldNum" sz="quarter" idx="12"/>
          </p:nvPr>
        </p:nvSpPr>
        <p:spPr/>
        <p:txBody>
          <a:bodyPr/>
          <a:lstStyle/>
          <a:p>
            <a:fld id="{F70DACD7-332A-44EA-827A-B60878E4E8DF}" type="slidenum">
              <a:rPr lang="el-GR" smtClean="0"/>
              <a:pPr/>
              <a:t>38</a:t>
            </a:fld>
            <a:endParaRPr lang="el-GR"/>
          </a:p>
        </p:txBody>
      </p:sp>
    </p:spTree>
    <p:extLst>
      <p:ext uri="{BB962C8B-B14F-4D97-AF65-F5344CB8AC3E}">
        <p14:creationId xmlns:p14="http://schemas.microsoft.com/office/powerpoint/2010/main" val="135516603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solidFill>
                  <a:srgbClr val="002060"/>
                </a:solidFill>
              </a:rPr>
              <a:t>Παρερμηνείες</a:t>
            </a:r>
            <a:endParaRPr lang="en-IE" b="1" dirty="0">
              <a:solidFill>
                <a:srgbClr val="002060"/>
              </a:solidFill>
            </a:endParaRPr>
          </a:p>
        </p:txBody>
      </p:sp>
      <p:sp>
        <p:nvSpPr>
          <p:cNvPr id="3" name="Content Placeholder 2"/>
          <p:cNvSpPr>
            <a:spLocks noGrp="1"/>
          </p:cNvSpPr>
          <p:nvPr>
            <p:ph idx="1"/>
          </p:nvPr>
        </p:nvSpPr>
        <p:spPr>
          <a:xfrm>
            <a:off x="457200" y="1196752"/>
            <a:ext cx="8229600" cy="5159598"/>
          </a:xfrm>
        </p:spPr>
        <p:txBody>
          <a:bodyPr>
            <a:normAutofit fontScale="92500" lnSpcReduction="10000"/>
          </a:bodyPr>
          <a:lstStyle/>
          <a:p>
            <a:pPr marL="0" indent="0" algn="just">
              <a:buNone/>
            </a:pPr>
            <a:r>
              <a:rPr lang="el-GR" sz="2000" dirty="0" smtClean="0"/>
              <a:t>Υπάρχουν </a:t>
            </a:r>
            <a:r>
              <a:rPr lang="el-GR" sz="2000" dirty="0"/>
              <a:t>πάρα πολλοί μύθοι γύρω από τον εκφοβισμό που </a:t>
            </a:r>
            <a:r>
              <a:rPr lang="el-GR" sz="2000" dirty="0" smtClean="0"/>
              <a:t>εμποδίζουν την </a:t>
            </a:r>
            <a:r>
              <a:rPr lang="el-GR" sz="2000" dirty="0" smtClean="0"/>
              <a:t>ανάπτυξη </a:t>
            </a:r>
            <a:r>
              <a:rPr lang="el-GR" sz="2000" dirty="0"/>
              <a:t>μιας ο</a:t>
            </a:r>
            <a:r>
              <a:rPr lang="el-GR" sz="2000" dirty="0" smtClean="0"/>
              <a:t>λοκληρωμένης σχολικής κοινοτικής προσέγγισης </a:t>
            </a:r>
            <a:r>
              <a:rPr lang="en-IE" sz="2000" dirty="0" smtClean="0"/>
              <a:t>(</a:t>
            </a:r>
            <a:r>
              <a:rPr lang="el-GR" sz="2000" dirty="0" smtClean="0"/>
              <a:t>που αφορούν το προσωπικό, τους μαθητές, τους γονείς, και την ευρύτερη κοινότητα)</a:t>
            </a:r>
            <a:r>
              <a:rPr lang="el-GR" sz="2000" dirty="0"/>
              <a:t> </a:t>
            </a:r>
            <a:r>
              <a:rPr lang="el-GR" sz="2000" dirty="0" smtClean="0"/>
              <a:t>για την πρόληψη και αντιμετώπιση του εκφοβισμού</a:t>
            </a:r>
            <a:r>
              <a:rPr lang="en-IE" sz="2000" dirty="0" smtClean="0"/>
              <a:t>. </a:t>
            </a:r>
            <a:r>
              <a:rPr lang="el-GR" sz="2000" u="sng" dirty="0" smtClean="0"/>
              <a:t>Μερικές </a:t>
            </a:r>
            <a:r>
              <a:rPr lang="el-GR" sz="2000" dirty="0"/>
              <a:t>από </a:t>
            </a:r>
            <a:r>
              <a:rPr lang="el-GR" sz="2000" dirty="0" smtClean="0"/>
              <a:t>τις </a:t>
            </a:r>
            <a:r>
              <a:rPr lang="el-GR" sz="2000" dirty="0"/>
              <a:t>πιο ευρέως </a:t>
            </a:r>
            <a:r>
              <a:rPr lang="el-GR" sz="2000" dirty="0" smtClean="0"/>
              <a:t>διαδεδομένες και προκλητικές </a:t>
            </a:r>
            <a:r>
              <a:rPr lang="el-GR" sz="2000" dirty="0" smtClean="0"/>
              <a:t>παρερμηνείες προέρχονται </a:t>
            </a:r>
            <a:r>
              <a:rPr lang="el-GR" sz="2000" dirty="0"/>
              <a:t>από τους ενήλικες, συμπεριλαμβανομένου του προσωπικού του σχολείου, και είναι οι </a:t>
            </a:r>
            <a:r>
              <a:rPr lang="el-GR" sz="2000" dirty="0" smtClean="0"/>
              <a:t>εξής</a:t>
            </a:r>
            <a:r>
              <a:rPr lang="el-GR" sz="2000" dirty="0"/>
              <a:t>: </a:t>
            </a:r>
          </a:p>
          <a:p>
            <a:pPr algn="just"/>
            <a:r>
              <a:rPr lang="el-GR" sz="2000" i="1" dirty="0" smtClean="0"/>
              <a:t>Δεν υπάρχει εκφοβισμός στο σχολείο μας</a:t>
            </a:r>
            <a:endParaRPr lang="en-IE" sz="2000" i="1" dirty="0" smtClean="0"/>
          </a:p>
          <a:p>
            <a:pPr algn="just"/>
            <a:r>
              <a:rPr lang="el-GR" sz="2000" i="1" dirty="0" smtClean="0"/>
              <a:t>Ο εκφοβισμός είναι φυσιολογικό κομμάτι στην ανάπτυξη του παιδιού </a:t>
            </a:r>
            <a:endParaRPr lang="en-IE" sz="2000" i="1" dirty="0" smtClean="0"/>
          </a:p>
          <a:p>
            <a:pPr algn="just"/>
            <a:r>
              <a:rPr lang="el-GR" sz="2000" i="1" dirty="0" smtClean="0"/>
              <a:t>Είχα υποστεί εκφοβισμό στο σχολείο και δεν έπαθα κάτι κακό </a:t>
            </a:r>
            <a:endParaRPr lang="en-IE" sz="2000" i="1" dirty="0" smtClean="0"/>
          </a:p>
          <a:p>
            <a:pPr algn="just"/>
            <a:r>
              <a:rPr lang="el-GR" sz="2000" i="1" dirty="0" smtClean="0"/>
              <a:t>Ο εκφοβισμός σε βοηθά να χτίσεις το χαρακτήρα σου </a:t>
            </a:r>
            <a:endParaRPr lang="en-IE" sz="2000" i="1" dirty="0" smtClean="0"/>
          </a:p>
          <a:p>
            <a:pPr algn="just"/>
            <a:r>
              <a:rPr lang="el-GR" sz="2000" i="1" dirty="0" smtClean="0"/>
              <a:t>Αυτό θα τον κάνει </a:t>
            </a:r>
            <a:r>
              <a:rPr lang="el-GR" sz="2000" i="1" dirty="0" smtClean="0"/>
              <a:t>άντρα!</a:t>
            </a:r>
            <a:endParaRPr lang="el-GR" sz="2000" i="1" dirty="0" smtClean="0"/>
          </a:p>
          <a:p>
            <a:pPr algn="just"/>
            <a:r>
              <a:rPr lang="el-GR" sz="2000" i="1" dirty="0" smtClean="0"/>
              <a:t>Τα λόγια δεν μπορούν να σε βλάψουν πραγματικά </a:t>
            </a:r>
            <a:endParaRPr lang="en-IE" sz="2000" i="1" dirty="0" smtClean="0"/>
          </a:p>
          <a:p>
            <a:pPr algn="just"/>
            <a:r>
              <a:rPr lang="el-GR" sz="2000" i="1" dirty="0" smtClean="0"/>
              <a:t>Μην το </a:t>
            </a:r>
            <a:r>
              <a:rPr lang="el-GR" sz="2000" i="1" dirty="0" smtClean="0"/>
              <a:t>πεις! </a:t>
            </a:r>
            <a:r>
              <a:rPr lang="el-GR" sz="2000" i="1" dirty="0"/>
              <a:t>Α</a:t>
            </a:r>
            <a:r>
              <a:rPr lang="el-GR" sz="2000" i="1" dirty="0" smtClean="0"/>
              <a:t>λλιώς </a:t>
            </a:r>
            <a:r>
              <a:rPr lang="el-GR" sz="2000" i="1" dirty="0" smtClean="0"/>
              <a:t>είσαι «καρφί»!</a:t>
            </a:r>
            <a:endParaRPr lang="en-IE" sz="2000" i="1" dirty="0" smtClean="0"/>
          </a:p>
          <a:p>
            <a:pPr marL="0" indent="0" algn="just">
              <a:buNone/>
            </a:pPr>
            <a:endParaRPr lang="en-IE" sz="1000" dirty="0" smtClean="0"/>
          </a:p>
          <a:p>
            <a:pPr marL="0" indent="0" algn="just">
              <a:buNone/>
            </a:pPr>
            <a:r>
              <a:rPr lang="el-GR" sz="2000" dirty="0" smtClean="0"/>
              <a:t>Όταν τα παιδιά ακούν αυτές τις φράσεις είτε αρνούνται την εγκυρότητα της εμπειρίας τους είτε ακούν τους ενήλικες</a:t>
            </a:r>
            <a:r>
              <a:rPr lang="en-IE" sz="2000" dirty="0" smtClean="0"/>
              <a:t> </a:t>
            </a:r>
            <a:r>
              <a:rPr lang="el-GR" sz="2000" dirty="0" smtClean="0"/>
              <a:t>να «κανονικοποιούν»</a:t>
            </a:r>
            <a:r>
              <a:rPr lang="en-IE" sz="2000" dirty="0" smtClean="0"/>
              <a:t> </a:t>
            </a:r>
            <a:r>
              <a:rPr lang="el-GR" sz="2000" dirty="0" smtClean="0"/>
              <a:t>την εκφοβιστική συμπεριφορά.</a:t>
            </a:r>
            <a:endParaRPr lang="en-IE" sz="2000" dirty="0"/>
          </a:p>
        </p:txBody>
      </p:sp>
      <p:sp>
        <p:nvSpPr>
          <p:cNvPr id="4" name="Slide Number Placeholder 3"/>
          <p:cNvSpPr>
            <a:spLocks noGrp="1"/>
          </p:cNvSpPr>
          <p:nvPr>
            <p:ph type="sldNum" sz="quarter" idx="12"/>
          </p:nvPr>
        </p:nvSpPr>
        <p:spPr/>
        <p:txBody>
          <a:bodyPr/>
          <a:lstStyle/>
          <a:p>
            <a:fld id="{F70DACD7-332A-44EA-827A-B60878E4E8DF}" type="slidenum">
              <a:rPr lang="el-GR" smtClean="0"/>
              <a:pPr/>
              <a:t>39</a:t>
            </a:fld>
            <a:endParaRPr lang="el-GR"/>
          </a:p>
        </p:txBody>
      </p:sp>
    </p:spTree>
    <p:extLst>
      <p:ext uri="{BB962C8B-B14F-4D97-AF65-F5344CB8AC3E}">
        <p14:creationId xmlns:p14="http://schemas.microsoft.com/office/powerpoint/2010/main" val="17591673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853733"/>
            <a:ext cx="8229600" cy="357974"/>
          </a:xfrm>
        </p:spPr>
        <p:txBody>
          <a:bodyPr>
            <a:normAutofit fontScale="90000"/>
          </a:bodyPr>
          <a:lstStyle/>
          <a:p>
            <a:r>
              <a:rPr lang="el-GR" b="1" dirty="0" smtClean="0">
                <a:solidFill>
                  <a:schemeClr val="tx2">
                    <a:lumMod val="75000"/>
                  </a:schemeClr>
                </a:solidFill>
              </a:rPr>
              <a:t>Τι είναι ο Σχ. Εκφοβισμός;</a:t>
            </a:r>
            <a:r>
              <a:rPr lang="en-US" b="1" dirty="0" smtClean="0">
                <a:solidFill>
                  <a:schemeClr val="tx2">
                    <a:lumMod val="75000"/>
                  </a:schemeClr>
                </a:solidFill>
              </a:rPr>
              <a:t> </a:t>
            </a:r>
            <a:r>
              <a:rPr lang="en-US" dirty="0" smtClean="0"/>
              <a:t/>
            </a:r>
            <a:br>
              <a:rPr lang="en-US" dirty="0" smtClean="0"/>
            </a:br>
            <a:r>
              <a:rPr lang="en-US" dirty="0" smtClean="0"/>
              <a:t> </a:t>
            </a:r>
            <a:endParaRPr lang="en-US" dirty="0"/>
          </a:p>
        </p:txBody>
      </p:sp>
      <p:sp>
        <p:nvSpPr>
          <p:cNvPr id="4" name="Slide Number Placeholder 3"/>
          <p:cNvSpPr>
            <a:spLocks noGrp="1"/>
          </p:cNvSpPr>
          <p:nvPr>
            <p:ph type="sldNum" sz="quarter" idx="12"/>
          </p:nvPr>
        </p:nvSpPr>
        <p:spPr/>
        <p:txBody>
          <a:bodyPr/>
          <a:lstStyle/>
          <a:p>
            <a:fld id="{F70DACD7-332A-44EA-827A-B60878E4E8DF}" type="slidenum">
              <a:rPr lang="el-GR" smtClean="0"/>
              <a:pPr/>
              <a:t>4</a:t>
            </a:fld>
            <a:endParaRPr lang="el-GR"/>
          </a:p>
        </p:txBody>
      </p:sp>
      <p:sp>
        <p:nvSpPr>
          <p:cNvPr id="3" name="TextBox 2"/>
          <p:cNvSpPr txBox="1"/>
          <p:nvPr/>
        </p:nvSpPr>
        <p:spPr>
          <a:xfrm>
            <a:off x="642342" y="1241987"/>
            <a:ext cx="7920880" cy="1938992"/>
          </a:xfrm>
          <a:prstGeom prst="rect">
            <a:avLst/>
          </a:prstGeom>
          <a:noFill/>
        </p:spPr>
        <p:txBody>
          <a:bodyPr wrap="square" rtlCol="0">
            <a:spAutoFit/>
          </a:bodyPr>
          <a:lstStyle/>
          <a:p>
            <a:pPr algn="just"/>
            <a:r>
              <a:rPr lang="el-GR" sz="2000" dirty="0" smtClean="0"/>
              <a:t>Δεν υπάρχει διεθνής ή κοινά συμφωνημένος ορισμός για το σχολικό εκφοβισμό, ωστόσο, είναι γενικά αποδεκτό ότι είναι μια μορφή </a:t>
            </a:r>
            <a:r>
              <a:rPr lang="el-GR" sz="2000" dirty="0" smtClean="0"/>
              <a:t>επιθετικότητας</a:t>
            </a:r>
            <a:r>
              <a:rPr lang="en-IE" sz="2000" dirty="0" smtClean="0"/>
              <a:t> </a:t>
            </a:r>
            <a:r>
              <a:rPr lang="el-GR" sz="2000" u="sng" dirty="0" smtClean="0"/>
              <a:t>από πρόθεση</a:t>
            </a:r>
            <a:r>
              <a:rPr lang="el-GR" sz="2000" dirty="0" smtClean="0"/>
              <a:t> και </a:t>
            </a:r>
            <a:r>
              <a:rPr lang="el-GR" sz="2000" dirty="0" smtClean="0"/>
              <a:t>απρόκλητη, </a:t>
            </a:r>
            <a:r>
              <a:rPr lang="el-GR" sz="2000" dirty="0" smtClean="0"/>
              <a:t>καθώς επίσης και </a:t>
            </a:r>
            <a:r>
              <a:rPr lang="el-GR" sz="2000" u="sng" dirty="0" smtClean="0"/>
              <a:t>επαναλαμβανόμενη</a:t>
            </a:r>
            <a:r>
              <a:rPr lang="en-IE" sz="2000" dirty="0" smtClean="0"/>
              <a:t> </a:t>
            </a:r>
            <a:r>
              <a:rPr lang="el-GR" sz="2000" dirty="0" smtClean="0"/>
              <a:t>στο χρόνο</a:t>
            </a:r>
            <a:r>
              <a:rPr lang="en-IE" sz="2000" dirty="0" smtClean="0"/>
              <a:t>. </a:t>
            </a:r>
            <a:r>
              <a:rPr lang="el-GR" sz="2000" dirty="0" smtClean="0"/>
              <a:t>Συνήθως υπάρχει επίσης και κάποιας μορφής </a:t>
            </a:r>
            <a:r>
              <a:rPr lang="el-GR" sz="2000" u="sng" dirty="0" smtClean="0"/>
              <a:t>ανισορροπία ως προς τη δύναμη </a:t>
            </a:r>
            <a:r>
              <a:rPr lang="el-GR" sz="2000" dirty="0" smtClean="0"/>
              <a:t>ανάμεσα στο θύτη και στο θύμα,  είτε φυσική είτε ψυχολογική. </a:t>
            </a:r>
            <a:endParaRPr lang="en-IE" sz="2000" dirty="0"/>
          </a:p>
        </p:txBody>
      </p:sp>
      <p:sp>
        <p:nvSpPr>
          <p:cNvPr id="9" name="TextBox 8"/>
          <p:cNvSpPr txBox="1"/>
          <p:nvPr/>
        </p:nvSpPr>
        <p:spPr>
          <a:xfrm>
            <a:off x="593668" y="4725144"/>
            <a:ext cx="7920880" cy="1631216"/>
          </a:xfrm>
          <a:prstGeom prst="rect">
            <a:avLst/>
          </a:prstGeom>
          <a:noFill/>
        </p:spPr>
        <p:txBody>
          <a:bodyPr wrap="square" rtlCol="0">
            <a:spAutoFit/>
          </a:bodyPr>
          <a:lstStyle/>
          <a:p>
            <a:pPr algn="just"/>
            <a:r>
              <a:rPr lang="el-GR" sz="2000" b="1" i="1" dirty="0"/>
              <a:t>Μεμονωμένα περιστατικά: </a:t>
            </a:r>
            <a:r>
              <a:rPr lang="el-GR" sz="2000" i="1" dirty="0"/>
              <a:t>Ενώ υπάρχει μια έμφαση στην επαναλαμβανόμενη αρνητική συμπεριφορά, </a:t>
            </a:r>
            <a:r>
              <a:rPr lang="el-GR" sz="2000" i="1" dirty="0" smtClean="0"/>
              <a:t>διαπράττονται όμως και μεμονωμένα περιστατικά (π.χ</a:t>
            </a:r>
            <a:r>
              <a:rPr lang="el-GR" sz="2000" i="1" dirty="0"/>
              <a:t>. απειλές </a:t>
            </a:r>
            <a:r>
              <a:rPr lang="el-GR" sz="2000" i="1" dirty="0" smtClean="0"/>
              <a:t>για μελλοντικές </a:t>
            </a:r>
            <a:r>
              <a:rPr lang="el-GR" sz="2000" i="1" dirty="0"/>
              <a:t>επιπτώσεων) τα οποία </a:t>
            </a:r>
            <a:r>
              <a:rPr lang="el-GR" sz="2000" i="1" dirty="0" smtClean="0"/>
              <a:t>προκαλούν μακροχρόνια </a:t>
            </a:r>
            <a:r>
              <a:rPr lang="el-GR" sz="2000" i="1" dirty="0"/>
              <a:t>ψυχολογική και συναισθηματική </a:t>
            </a:r>
            <a:r>
              <a:rPr lang="el-GR" sz="2000" i="1" dirty="0" smtClean="0"/>
              <a:t>φόρτιση στο </a:t>
            </a:r>
            <a:r>
              <a:rPr lang="el-GR" sz="2000" i="1" dirty="0"/>
              <a:t>θύμα</a:t>
            </a:r>
            <a:r>
              <a:rPr lang="el-GR" sz="2000" i="1" dirty="0" smtClean="0"/>
              <a:t>, και μπορούν </a:t>
            </a:r>
            <a:r>
              <a:rPr lang="el-GR" sz="2000" i="1" dirty="0"/>
              <a:t>επίσης να </a:t>
            </a:r>
            <a:r>
              <a:rPr lang="el-GR" sz="2000" i="1" dirty="0" smtClean="0"/>
              <a:t>θεωρηθούν εκφοβισμός.</a:t>
            </a:r>
            <a:endParaRPr lang="en-IE" sz="2000" i="1" dirty="0"/>
          </a:p>
        </p:txBody>
      </p:sp>
      <p:sp>
        <p:nvSpPr>
          <p:cNvPr id="10" name="TextBox 9"/>
          <p:cNvSpPr txBox="1"/>
          <p:nvPr/>
        </p:nvSpPr>
        <p:spPr>
          <a:xfrm>
            <a:off x="518764" y="3252804"/>
            <a:ext cx="8168036" cy="1323439"/>
          </a:xfrm>
          <a:prstGeom prst="rect">
            <a:avLst/>
          </a:prstGeom>
          <a:noFill/>
        </p:spPr>
        <p:txBody>
          <a:bodyPr wrap="square" rtlCol="0">
            <a:spAutoFit/>
          </a:bodyPr>
          <a:lstStyle/>
          <a:p>
            <a:pPr algn="just"/>
            <a:r>
              <a:rPr lang="el-GR" sz="2000" b="1" i="1" dirty="0"/>
              <a:t>Κατάχρηση </a:t>
            </a:r>
            <a:r>
              <a:rPr lang="el-GR" sz="2000" b="1" i="1" dirty="0" smtClean="0"/>
              <a:t>δύναμης: </a:t>
            </a:r>
            <a:r>
              <a:rPr lang="el-GR" sz="2000" i="1" dirty="0"/>
              <a:t>Μια ανισορροπία </a:t>
            </a:r>
            <a:r>
              <a:rPr lang="el-GR" sz="2000" i="1" dirty="0" smtClean="0"/>
              <a:t>δύναμης συνδέεται </a:t>
            </a:r>
            <a:r>
              <a:rPr lang="el-GR" sz="2000" i="1" dirty="0"/>
              <a:t>στενά με τον εκφοβισμό. Αυτή η ανισορροπία της </a:t>
            </a:r>
            <a:r>
              <a:rPr lang="el-GR" sz="2000" i="1" dirty="0" smtClean="0"/>
              <a:t>δύναμης </a:t>
            </a:r>
            <a:r>
              <a:rPr lang="el-GR" sz="2000" i="1" dirty="0"/>
              <a:t>μπορεί να οφείλεται </a:t>
            </a:r>
            <a:r>
              <a:rPr lang="el-GR" sz="2000" i="1" dirty="0" smtClean="0"/>
              <a:t>στην  </a:t>
            </a:r>
            <a:r>
              <a:rPr lang="el-GR" sz="2000" i="1" dirty="0"/>
              <a:t>ηλικία ή τη φυσική και ψυχική δύναμη, </a:t>
            </a:r>
            <a:r>
              <a:rPr lang="el-GR" sz="2000" i="1" dirty="0" smtClean="0"/>
              <a:t>τις κοινωνικές </a:t>
            </a:r>
            <a:r>
              <a:rPr lang="el-GR" sz="2000" i="1" dirty="0"/>
              <a:t>δεξιότητες (π.χ. λεκτική οξύτητα) ή σε κοινωνικές ομάδες (π.χ. συμμορίες).</a:t>
            </a:r>
            <a:endParaRPr lang="en-IE" sz="2000" i="1" dirty="0"/>
          </a:p>
        </p:txBody>
      </p:sp>
    </p:spTree>
    <p:extLst>
      <p:ext uri="{BB962C8B-B14F-4D97-AF65-F5344CB8AC3E}">
        <p14:creationId xmlns:p14="http://schemas.microsoft.com/office/powerpoint/2010/main" val="28416960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49550"/>
            <a:ext cx="8229600" cy="5675794"/>
          </a:xfrm>
        </p:spPr>
        <p:txBody>
          <a:bodyPr>
            <a:normAutofit fontScale="92500" lnSpcReduction="20000"/>
          </a:bodyPr>
          <a:lstStyle/>
          <a:p>
            <a:pPr marL="0" indent="0" algn="ctr">
              <a:buNone/>
            </a:pPr>
            <a:r>
              <a:rPr lang="el-GR" sz="2600" b="1" dirty="0" smtClean="0">
                <a:solidFill>
                  <a:srgbClr val="002060"/>
                </a:solidFill>
              </a:rPr>
              <a:t>Η λογική πίσω από τις παρερμηνείες </a:t>
            </a:r>
            <a:endParaRPr lang="en-IE" sz="2600" b="1" dirty="0" smtClean="0">
              <a:solidFill>
                <a:srgbClr val="002060"/>
              </a:solidFill>
            </a:endParaRPr>
          </a:p>
          <a:p>
            <a:pPr marL="0" indent="0" algn="just">
              <a:buNone/>
            </a:pPr>
            <a:r>
              <a:rPr lang="el-GR" sz="2000" dirty="0"/>
              <a:t>Δεν θα ήταν παράλογο να υποστηριχθεί ότι οι ενήλικες που κάνουν αυτά τα σχόλια έχουν είτε δεν έχουν </a:t>
            </a:r>
            <a:r>
              <a:rPr lang="el-GR" sz="2000" dirty="0" smtClean="0"/>
              <a:t>δεχθεί εκφοβισμό ή εκφόβιζαν άλλους ως παιδιά, </a:t>
            </a:r>
            <a:r>
              <a:rPr lang="el-GR" sz="2000" dirty="0"/>
              <a:t>και σύμφωνα με τα χαρακτηριστικά ενός </a:t>
            </a:r>
            <a:r>
              <a:rPr lang="el-GR" sz="2000" dirty="0" smtClean="0"/>
              <a:t>θύτη, δεν </a:t>
            </a:r>
            <a:r>
              <a:rPr lang="el-GR" sz="2000" dirty="0"/>
              <a:t>έχουν ακόμη αναπτύξει την </a:t>
            </a:r>
            <a:r>
              <a:rPr lang="el-GR" sz="2000" dirty="0" smtClean="0"/>
              <a:t>ενσυναίσθηση για </a:t>
            </a:r>
            <a:r>
              <a:rPr lang="el-GR" sz="2000" dirty="0"/>
              <a:t>τους </a:t>
            </a:r>
            <a:r>
              <a:rPr lang="el-GR" sz="2000" dirty="0" smtClean="0"/>
              <a:t>άλλους </a:t>
            </a:r>
            <a:r>
              <a:rPr lang="el-GR" sz="2000" dirty="0" smtClean="0"/>
              <a:t>και </a:t>
            </a:r>
            <a:r>
              <a:rPr lang="el-GR" sz="2000" dirty="0" smtClean="0"/>
              <a:t>για αυτό εξορθολογίζουν </a:t>
            </a:r>
            <a:r>
              <a:rPr lang="el-GR" sz="2000" dirty="0" smtClean="0"/>
              <a:t>τη </a:t>
            </a:r>
            <a:r>
              <a:rPr lang="el-GR" sz="2000" dirty="0"/>
              <a:t>συμπεριφορά </a:t>
            </a:r>
            <a:r>
              <a:rPr lang="el-GR" sz="2000" dirty="0" smtClean="0"/>
              <a:t>τους ως θετική</a:t>
            </a:r>
            <a:r>
              <a:rPr lang="en-IE" sz="2000" dirty="0" smtClean="0"/>
              <a:t>.  </a:t>
            </a:r>
          </a:p>
          <a:p>
            <a:pPr marL="0" indent="0" algn="just">
              <a:buNone/>
            </a:pPr>
            <a:endParaRPr lang="en-IE" sz="1000" dirty="0"/>
          </a:p>
          <a:p>
            <a:pPr marL="0" indent="0" algn="just">
              <a:buNone/>
            </a:pPr>
            <a:r>
              <a:rPr lang="el-GR" sz="2000" dirty="0" smtClean="0"/>
              <a:t>Η μπορεί στην προσπάθειά τους να καταλάβουν το φαινόμενο «κανονικοποιήσουν</a:t>
            </a:r>
            <a:r>
              <a:rPr lang="el-GR" sz="2000" dirty="0" smtClean="0"/>
              <a:t>»</a:t>
            </a:r>
            <a:r>
              <a:rPr lang="el-GR" sz="2000" dirty="0"/>
              <a:t> </a:t>
            </a:r>
            <a:r>
              <a:rPr lang="el-GR" sz="2000" dirty="0" smtClean="0"/>
              <a:t>τον εκφοβισμό</a:t>
            </a:r>
            <a:r>
              <a:rPr lang="en-IE" sz="2000" dirty="0" smtClean="0"/>
              <a:t> </a:t>
            </a:r>
            <a:r>
              <a:rPr lang="el-GR" sz="2000" dirty="0" smtClean="0"/>
              <a:t>σαν κάτι που συμβαίνει στον </a:t>
            </a:r>
            <a:r>
              <a:rPr lang="el-GR" sz="2000" dirty="0" smtClean="0"/>
              <a:t>καθένα. </a:t>
            </a:r>
            <a:r>
              <a:rPr lang="el-GR" sz="2000" dirty="0"/>
              <a:t>Ο</a:t>
            </a:r>
            <a:r>
              <a:rPr lang="el-GR" sz="2000" dirty="0" smtClean="0"/>
              <a:t>ι </a:t>
            </a:r>
            <a:r>
              <a:rPr lang="el-GR" sz="2000" dirty="0" smtClean="0"/>
              <a:t>ενήλικες </a:t>
            </a:r>
            <a:r>
              <a:rPr lang="el-GR" sz="2000" dirty="0" smtClean="0"/>
              <a:t>όμως δεν ανακουφίζουν πραγματικά τα θύματα όταν ισχυρίζονται ότι </a:t>
            </a:r>
            <a:r>
              <a:rPr lang="el-GR" sz="2000" dirty="0" smtClean="0"/>
              <a:t>αυτό είναι κάτι </a:t>
            </a:r>
            <a:r>
              <a:rPr lang="el-GR" sz="2000" dirty="0" smtClean="0"/>
              <a:t>που </a:t>
            </a:r>
            <a:r>
              <a:rPr lang="el-GR" sz="2000" i="1" dirty="0" smtClean="0"/>
              <a:t>«όλοι το περνάνε»</a:t>
            </a:r>
            <a:r>
              <a:rPr lang="en-IE" sz="2000" dirty="0" smtClean="0"/>
              <a:t>. </a:t>
            </a:r>
            <a:r>
              <a:rPr lang="el-GR" sz="2000" dirty="0"/>
              <a:t>Α</a:t>
            </a:r>
            <a:r>
              <a:rPr lang="el-GR" sz="2000" dirty="0" smtClean="0"/>
              <a:t>υτό </a:t>
            </a:r>
            <a:r>
              <a:rPr lang="el-GR" sz="2000" dirty="0" smtClean="0"/>
              <a:t>προσθέτει απλώς </a:t>
            </a:r>
            <a:r>
              <a:rPr lang="el-GR" sz="2000" dirty="0"/>
              <a:t>περισσότερη πίεση στο </a:t>
            </a:r>
            <a:r>
              <a:rPr lang="el-GR" sz="2000" dirty="0" smtClean="0"/>
              <a:t>θύμα που προσπαθεί να το αντιμετωπίσει μόνο του ή προσπαθεί </a:t>
            </a:r>
            <a:r>
              <a:rPr lang="el-GR" sz="2000" dirty="0"/>
              <a:t>να </a:t>
            </a:r>
            <a:r>
              <a:rPr lang="el-GR" sz="2000" dirty="0" smtClean="0"/>
              <a:t>εκδικηθεί, </a:t>
            </a:r>
            <a:r>
              <a:rPr lang="el-GR" sz="2000" dirty="0" smtClean="0"/>
              <a:t>κάτι το </a:t>
            </a:r>
            <a:r>
              <a:rPr lang="el-GR" sz="2000" dirty="0"/>
              <a:t>οποίο μπορεί να </a:t>
            </a:r>
            <a:r>
              <a:rPr lang="el-GR" sz="2000" dirty="0" smtClean="0"/>
              <a:t>το </a:t>
            </a:r>
            <a:r>
              <a:rPr lang="el-GR" sz="2000" dirty="0"/>
              <a:t>οδηγήσει σε περαιτέρω προβλήματα. Επιπλέον, εάν </a:t>
            </a:r>
            <a:r>
              <a:rPr lang="el-GR" sz="2000" dirty="0" smtClean="0"/>
              <a:t>τα θύματα δεν </a:t>
            </a:r>
            <a:r>
              <a:rPr lang="el-GR" sz="2000" dirty="0"/>
              <a:t>μπορούν να </a:t>
            </a:r>
            <a:r>
              <a:rPr lang="el-GR" sz="2000" dirty="0" smtClean="0"/>
              <a:t>αντιμετωπίσουν </a:t>
            </a:r>
            <a:r>
              <a:rPr lang="el-GR" sz="2000" dirty="0"/>
              <a:t>το </a:t>
            </a:r>
            <a:r>
              <a:rPr lang="el-GR" sz="2000" dirty="0" smtClean="0"/>
              <a:t>θέμα </a:t>
            </a:r>
            <a:r>
              <a:rPr lang="el-GR" sz="2000" dirty="0" smtClean="0"/>
              <a:t>τότε οδηγούνται </a:t>
            </a:r>
            <a:r>
              <a:rPr lang="el-GR" sz="2000" dirty="0"/>
              <a:t>σε αισθήματα ανεπάρκειας και </a:t>
            </a:r>
            <a:r>
              <a:rPr lang="el-GR" sz="2000" dirty="0" smtClean="0"/>
              <a:t>μειωμένης αυταξίας.</a:t>
            </a:r>
            <a:endParaRPr lang="en-IE" sz="2000" dirty="0" smtClean="0"/>
          </a:p>
          <a:p>
            <a:pPr marL="0" indent="0" algn="just">
              <a:buNone/>
            </a:pPr>
            <a:endParaRPr lang="en-IE" sz="1000" dirty="0"/>
          </a:p>
          <a:p>
            <a:pPr marL="0" indent="0" algn="just">
              <a:buNone/>
            </a:pPr>
            <a:r>
              <a:rPr lang="el-GR" sz="2000" dirty="0"/>
              <a:t>Η πλάνη ότι </a:t>
            </a:r>
            <a:r>
              <a:rPr lang="el-GR" sz="2000" i="1" dirty="0"/>
              <a:t>«ο εκφοβισμός δεν υπάρχει στο σχολείο </a:t>
            </a:r>
            <a:r>
              <a:rPr lang="el-GR" sz="2000" i="1" dirty="0" smtClean="0"/>
              <a:t>μας» </a:t>
            </a:r>
            <a:r>
              <a:rPr lang="el-GR" sz="2000" dirty="0"/>
              <a:t>είναι </a:t>
            </a:r>
            <a:r>
              <a:rPr lang="el-GR" sz="2000" dirty="0" smtClean="0"/>
              <a:t>μια </a:t>
            </a:r>
            <a:r>
              <a:rPr lang="el-GR" sz="2000" dirty="0" smtClean="0"/>
              <a:t>ευχολογία</a:t>
            </a:r>
            <a:r>
              <a:rPr lang="el-GR" sz="2000" dirty="0"/>
              <a:t>, ή μια </a:t>
            </a:r>
            <a:r>
              <a:rPr lang="el-GR" sz="2000" dirty="0" smtClean="0"/>
              <a:t>παραπλανητική προσπάθεια </a:t>
            </a:r>
            <a:r>
              <a:rPr lang="el-GR" sz="2000" dirty="0"/>
              <a:t>να </a:t>
            </a:r>
            <a:r>
              <a:rPr lang="el-GR" sz="2000" dirty="0" smtClean="0"/>
              <a:t>προστατευθεί η </a:t>
            </a:r>
            <a:r>
              <a:rPr lang="el-GR" sz="2000" dirty="0"/>
              <a:t>φήμη του σχολείου, όπως τονίζεται σε τέτοιες </a:t>
            </a:r>
            <a:r>
              <a:rPr lang="el-GR" sz="2000" dirty="0" smtClean="0"/>
              <a:t>μελέτες</a:t>
            </a:r>
            <a:r>
              <a:rPr lang="en-US" sz="2000" dirty="0" smtClean="0"/>
              <a:t>, </a:t>
            </a:r>
            <a:r>
              <a:rPr lang="el-GR" sz="2000" dirty="0" smtClean="0"/>
              <a:t>όπως η Εθνική έρευνα στα σχολεία της Ιρλανδίας </a:t>
            </a:r>
            <a:r>
              <a:rPr lang="el-GR" sz="1700" dirty="0" smtClean="0"/>
              <a:t>(</a:t>
            </a:r>
            <a:r>
              <a:rPr lang="en-US" sz="1700" dirty="0" err="1" smtClean="0"/>
              <a:t>O’Moore</a:t>
            </a:r>
            <a:r>
              <a:rPr lang="en-US" sz="1700" dirty="0" smtClean="0"/>
              <a:t>,</a:t>
            </a:r>
            <a:r>
              <a:rPr lang="el-GR" sz="1700" dirty="0" smtClean="0"/>
              <a:t> </a:t>
            </a:r>
            <a:r>
              <a:rPr lang="en-US" sz="1700" dirty="0" smtClean="0"/>
              <a:t>Kirkham and Smith, 1997)</a:t>
            </a:r>
            <a:r>
              <a:rPr lang="el-GR" sz="2000" dirty="0" smtClean="0"/>
              <a:t>, </a:t>
            </a:r>
            <a:r>
              <a:rPr lang="el-GR" sz="2000" dirty="0"/>
              <a:t>όπου </a:t>
            </a:r>
            <a:r>
              <a:rPr lang="el-GR" sz="2000" dirty="0" smtClean="0"/>
              <a:t>ούτε ένα σχολείο δεν βρέθηκε να είναι απαλλαγμένο αό τον εκφοβισμό. </a:t>
            </a:r>
            <a:endParaRPr lang="el-GR" sz="2000" dirty="0" smtClean="0"/>
          </a:p>
          <a:p>
            <a:pPr marL="0" indent="0">
              <a:buNone/>
            </a:pPr>
            <a:r>
              <a:rPr lang="el-GR" sz="2000" dirty="0" smtClean="0"/>
              <a:t>Η </a:t>
            </a:r>
            <a:r>
              <a:rPr lang="el-GR" sz="2000" dirty="0" smtClean="0"/>
              <a:t>φήμη ενός σχολείου εξυπηρετείται </a:t>
            </a:r>
            <a:r>
              <a:rPr lang="el-GR" sz="2000" dirty="0"/>
              <a:t>καλύτερα </a:t>
            </a:r>
            <a:r>
              <a:rPr lang="el-GR" sz="2000" dirty="0" smtClean="0"/>
              <a:t>όταν είναι </a:t>
            </a:r>
            <a:r>
              <a:rPr lang="el-GR" sz="2000" dirty="0"/>
              <a:t>γνωστό ως ένα σχολείο που αποτρέπει ενεργά και καταπολεμά τον εκφοβισμό αντί να </a:t>
            </a:r>
            <a:r>
              <a:rPr lang="el-GR" sz="2000" dirty="0" smtClean="0"/>
              <a:t>τον αρνείται</a:t>
            </a:r>
            <a:r>
              <a:rPr lang="el-GR" sz="2000" dirty="0"/>
              <a:t>.</a:t>
            </a:r>
            <a:endParaRPr lang="en-IE" sz="2000" dirty="0" smtClean="0"/>
          </a:p>
        </p:txBody>
      </p:sp>
      <p:sp>
        <p:nvSpPr>
          <p:cNvPr id="4" name="Slide Number Placeholder 3"/>
          <p:cNvSpPr>
            <a:spLocks noGrp="1"/>
          </p:cNvSpPr>
          <p:nvPr>
            <p:ph type="sldNum" sz="quarter" idx="12"/>
          </p:nvPr>
        </p:nvSpPr>
        <p:spPr/>
        <p:txBody>
          <a:bodyPr/>
          <a:lstStyle/>
          <a:p>
            <a:fld id="{F70DACD7-332A-44EA-827A-B60878E4E8DF}" type="slidenum">
              <a:rPr lang="el-GR" smtClean="0"/>
              <a:pPr/>
              <a:t>40</a:t>
            </a:fld>
            <a:endParaRPr lang="el-GR"/>
          </a:p>
        </p:txBody>
      </p:sp>
    </p:spTree>
    <p:extLst>
      <p:ext uri="{BB962C8B-B14F-4D97-AF65-F5344CB8AC3E}">
        <p14:creationId xmlns:p14="http://schemas.microsoft.com/office/powerpoint/2010/main" val="8233340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663654"/>
          </a:xfrm>
        </p:spPr>
        <p:txBody>
          <a:bodyPr>
            <a:normAutofit fontScale="85000" lnSpcReduction="10000"/>
          </a:bodyPr>
          <a:lstStyle/>
          <a:p>
            <a:pPr marL="0" indent="0" algn="ctr">
              <a:buNone/>
            </a:pPr>
            <a:r>
              <a:rPr lang="el-GR" sz="2400" b="1" dirty="0" smtClean="0">
                <a:solidFill>
                  <a:srgbClr val="002060"/>
                </a:solidFill>
              </a:rPr>
              <a:t>Μύθοι γύρω από την αποκάλυψη </a:t>
            </a:r>
            <a:endParaRPr lang="el-GR" sz="2400" b="1" dirty="0" smtClean="0">
              <a:solidFill>
                <a:srgbClr val="002060"/>
              </a:solidFill>
            </a:endParaRPr>
          </a:p>
          <a:p>
            <a:pPr marL="0" indent="0" algn="ctr">
              <a:buNone/>
            </a:pPr>
            <a:endParaRPr lang="en-IE" sz="2400" b="1" dirty="0" smtClean="0">
              <a:solidFill>
                <a:srgbClr val="002060"/>
              </a:solidFill>
            </a:endParaRPr>
          </a:p>
          <a:p>
            <a:pPr marL="0" indent="0" algn="just">
              <a:buNone/>
            </a:pPr>
            <a:r>
              <a:rPr lang="el-GR" sz="2000" dirty="0" smtClean="0"/>
              <a:t>Ένας </a:t>
            </a:r>
            <a:r>
              <a:rPr lang="el-GR" sz="2000" dirty="0"/>
              <a:t>από </a:t>
            </a:r>
            <a:r>
              <a:rPr lang="el-GR" sz="2000" dirty="0" smtClean="0"/>
              <a:t>τους πιο ύπουλους μύθους που λέγονται συχνά </a:t>
            </a:r>
            <a:r>
              <a:rPr lang="el-GR" sz="2000" dirty="0"/>
              <a:t>και από </a:t>
            </a:r>
            <a:r>
              <a:rPr lang="el-GR" sz="2000" dirty="0" smtClean="0"/>
              <a:t>τους </a:t>
            </a:r>
            <a:r>
              <a:rPr lang="el-GR" sz="2000" dirty="0"/>
              <a:t>συνομηλίκους και </a:t>
            </a:r>
            <a:r>
              <a:rPr lang="el-GR" sz="2000" dirty="0" smtClean="0"/>
              <a:t>από τους </a:t>
            </a:r>
            <a:r>
              <a:rPr lang="el-GR" sz="2000" dirty="0"/>
              <a:t>ενήλικες είναι </a:t>
            </a:r>
            <a:r>
              <a:rPr lang="el-GR" sz="2000" dirty="0" smtClean="0"/>
              <a:t>ότι: </a:t>
            </a:r>
            <a:r>
              <a:rPr lang="el-GR" sz="2000" i="1" dirty="0" smtClean="0"/>
              <a:t>«Δεν πρέπει να αποκαλύψεις τίποτα»</a:t>
            </a:r>
            <a:r>
              <a:rPr lang="el-GR" sz="2000" dirty="0" smtClean="0"/>
              <a:t> και </a:t>
            </a:r>
            <a:r>
              <a:rPr lang="el-GR" sz="2000" dirty="0" smtClean="0"/>
              <a:t>συχνά απειλούνται </a:t>
            </a:r>
            <a:r>
              <a:rPr lang="el-GR" sz="2000" dirty="0"/>
              <a:t>με την ετικέτα </a:t>
            </a:r>
            <a:r>
              <a:rPr lang="el-GR" sz="2000" dirty="0" smtClean="0"/>
              <a:t>του «καρφιού». </a:t>
            </a:r>
            <a:endParaRPr lang="el-GR" sz="2000" dirty="0" smtClean="0"/>
          </a:p>
          <a:p>
            <a:pPr marL="0" indent="0" algn="just">
              <a:buNone/>
            </a:pPr>
            <a:r>
              <a:rPr lang="el-GR" sz="2000" dirty="0" smtClean="0"/>
              <a:t>Είναι </a:t>
            </a:r>
            <a:r>
              <a:rPr lang="el-GR" sz="2000" dirty="0"/>
              <a:t>η μεγαλύτερη πρόκληση για τους εκπαιδευτικούς </a:t>
            </a:r>
            <a:r>
              <a:rPr lang="el-GR" sz="2000" dirty="0" smtClean="0"/>
              <a:t>που προσπαθούν να προλάβουν και να καταπολεμήσουν τον εκφοβισμό, να καταλάβουν οτι το κλειδί για αυτό είναι η ανοιχτή επικοινωνία και η αναφορά των προβλημάτων.   </a:t>
            </a:r>
            <a:endParaRPr lang="en-IE" sz="1000" dirty="0"/>
          </a:p>
          <a:p>
            <a:pPr algn="just"/>
            <a:r>
              <a:rPr lang="el-GR" sz="2000" dirty="0" smtClean="0"/>
              <a:t>Κανένα παιδί δεν πρέπει να ενθαρύνεται να μην αναφέρει περιστατικά</a:t>
            </a:r>
            <a:endParaRPr lang="en-IE" sz="2000" dirty="0" smtClean="0"/>
          </a:p>
          <a:p>
            <a:pPr algn="just"/>
            <a:r>
              <a:rPr lang="el-GR" sz="2000" dirty="0" smtClean="0"/>
              <a:t>Κανένα παιδί δεν πρέπει να ντρέπεται να αναφέρει περιστατικά </a:t>
            </a:r>
            <a:endParaRPr lang="en-IE" sz="2000" dirty="0" smtClean="0"/>
          </a:p>
          <a:p>
            <a:pPr algn="just"/>
            <a:r>
              <a:rPr lang="el-GR" sz="2000" dirty="0" smtClean="0"/>
              <a:t>Κανένα παιδί δεν πρέπει να αφήνεται να αντιμετωπίζει τα περιστατικά μόνο του</a:t>
            </a:r>
            <a:endParaRPr lang="en-IE" sz="2000" dirty="0" smtClean="0"/>
          </a:p>
          <a:p>
            <a:pPr marL="0" indent="0" algn="just">
              <a:buNone/>
            </a:pPr>
            <a:endParaRPr lang="en-IE" sz="1000" dirty="0" smtClean="0"/>
          </a:p>
          <a:p>
            <a:pPr marL="0" indent="0" algn="just">
              <a:buNone/>
            </a:pPr>
            <a:r>
              <a:rPr lang="el-GR" sz="2000" dirty="0" smtClean="0"/>
              <a:t>Μεταξύ άλλων το παιδί μπορεί να νιώθει:</a:t>
            </a:r>
            <a:endParaRPr lang="en-IE" sz="2000" dirty="0" smtClean="0"/>
          </a:p>
          <a:p>
            <a:pPr algn="just"/>
            <a:r>
              <a:rPr lang="el-GR" sz="2000" dirty="0" smtClean="0"/>
              <a:t>Α</a:t>
            </a:r>
            <a:r>
              <a:rPr lang="el-GR" sz="2000" dirty="0" smtClean="0"/>
              <a:t>πομόνωση </a:t>
            </a:r>
            <a:endParaRPr lang="en-IE" sz="2000" dirty="0" smtClean="0"/>
          </a:p>
          <a:p>
            <a:pPr algn="just"/>
            <a:r>
              <a:rPr lang="el-GR" sz="2000" dirty="0" smtClean="0"/>
              <a:t>Να φοβάται αντίποινα </a:t>
            </a:r>
            <a:endParaRPr lang="en-IE" sz="2000" dirty="0" smtClean="0"/>
          </a:p>
          <a:p>
            <a:pPr algn="just"/>
            <a:r>
              <a:rPr lang="el-GR" sz="2000" dirty="0"/>
              <a:t>Ό</a:t>
            </a:r>
            <a:r>
              <a:rPr lang="el-GR" sz="2000" dirty="0" smtClean="0"/>
              <a:t>τι </a:t>
            </a:r>
            <a:r>
              <a:rPr lang="el-GR" sz="2000" dirty="0" smtClean="0"/>
              <a:t>ο εκφοβισμός είναι αποδεκτός</a:t>
            </a:r>
            <a:endParaRPr lang="en-IE" sz="2000" dirty="0" smtClean="0"/>
          </a:p>
          <a:p>
            <a:pPr algn="just"/>
            <a:r>
              <a:rPr lang="el-GR" sz="2000" dirty="0" smtClean="0"/>
              <a:t>Καμμία εμπιστοσύνη στην ικανότητα των ενηλίκων να βοηθήσουν</a:t>
            </a:r>
            <a:endParaRPr lang="en-IE" sz="2000" dirty="0" smtClean="0"/>
          </a:p>
          <a:p>
            <a:pPr algn="just"/>
            <a:r>
              <a:rPr lang="el-GR" sz="2000" dirty="0"/>
              <a:t>Ό</a:t>
            </a:r>
            <a:r>
              <a:rPr lang="el-GR" sz="2000" dirty="0" smtClean="0"/>
              <a:t>τι </a:t>
            </a:r>
            <a:r>
              <a:rPr lang="el-GR" sz="2000" dirty="0" smtClean="0"/>
              <a:t>αυτός είναι ο τρόπος που πρέπει να φέρονται </a:t>
            </a:r>
            <a:endParaRPr lang="en-IE" sz="2000" dirty="0" smtClean="0"/>
          </a:p>
          <a:p>
            <a:pPr algn="just"/>
            <a:r>
              <a:rPr lang="el-GR" sz="2000" dirty="0" smtClean="0"/>
              <a:t>Με χαμηλή αυτοεκτίμηση ή τύψεις, αφού δεν μπορούν να βοηθήσουν τον εαυτό τους</a:t>
            </a:r>
            <a:endParaRPr lang="en-IE" sz="2000" dirty="0"/>
          </a:p>
        </p:txBody>
      </p:sp>
      <p:sp>
        <p:nvSpPr>
          <p:cNvPr id="4" name="Slide Number Placeholder 3"/>
          <p:cNvSpPr>
            <a:spLocks noGrp="1"/>
          </p:cNvSpPr>
          <p:nvPr>
            <p:ph type="sldNum" sz="quarter" idx="12"/>
          </p:nvPr>
        </p:nvSpPr>
        <p:spPr/>
        <p:txBody>
          <a:bodyPr/>
          <a:lstStyle/>
          <a:p>
            <a:fld id="{F70DACD7-332A-44EA-827A-B60878E4E8DF}" type="slidenum">
              <a:rPr lang="el-GR" smtClean="0"/>
              <a:pPr/>
              <a:t>41</a:t>
            </a:fld>
            <a:endParaRPr lang="el-GR"/>
          </a:p>
        </p:txBody>
      </p:sp>
    </p:spTree>
    <p:extLst>
      <p:ext uri="{BB962C8B-B14F-4D97-AF65-F5344CB8AC3E}">
        <p14:creationId xmlns:p14="http://schemas.microsoft.com/office/powerpoint/2010/main" val="27788571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008" y="260127"/>
            <a:ext cx="8229600" cy="1143000"/>
          </a:xfrm>
        </p:spPr>
        <p:txBody>
          <a:bodyPr>
            <a:normAutofit/>
          </a:bodyPr>
          <a:lstStyle/>
          <a:p>
            <a:r>
              <a:rPr lang="el-GR" sz="2400" b="1" dirty="0">
                <a:solidFill>
                  <a:schemeClr val="tx2">
                    <a:lumMod val="75000"/>
                  </a:schemeClr>
                </a:solidFill>
              </a:rPr>
              <a:t>Προτάσεις για περαιτέρω μελετη</a:t>
            </a:r>
            <a:endParaRPr lang="en-IE" sz="2600" b="1" dirty="0">
              <a:solidFill>
                <a:schemeClr val="tx2">
                  <a:lumMod val="75000"/>
                </a:schemeClr>
              </a:solidFill>
            </a:endParaRPr>
          </a:p>
        </p:txBody>
      </p:sp>
      <p:sp>
        <p:nvSpPr>
          <p:cNvPr id="3" name="Content Placeholder 2"/>
          <p:cNvSpPr>
            <a:spLocks noGrp="1"/>
          </p:cNvSpPr>
          <p:nvPr>
            <p:ph idx="1"/>
          </p:nvPr>
        </p:nvSpPr>
        <p:spPr>
          <a:xfrm>
            <a:off x="464008" y="1299940"/>
            <a:ext cx="8229600" cy="5159598"/>
          </a:xfrm>
        </p:spPr>
        <p:txBody>
          <a:bodyPr>
            <a:normAutofit/>
          </a:bodyPr>
          <a:lstStyle/>
          <a:p>
            <a:pPr marL="0" indent="0" fontAlgn="base">
              <a:spcBef>
                <a:spcPts val="0"/>
              </a:spcBef>
              <a:buNone/>
            </a:pPr>
            <a:endParaRPr lang="en-IE" sz="2000" dirty="0" smtClean="0"/>
          </a:p>
          <a:p>
            <a:pPr marL="0" indent="0" fontAlgn="base">
              <a:spcBef>
                <a:spcPts val="0"/>
              </a:spcBef>
              <a:buNone/>
            </a:pPr>
            <a:endParaRPr lang="en-IE" sz="1800" dirty="0"/>
          </a:p>
          <a:p>
            <a:pPr marL="0" indent="0" fontAlgn="base">
              <a:spcBef>
                <a:spcPts val="0"/>
              </a:spcBef>
              <a:buNone/>
            </a:pPr>
            <a:endParaRPr lang="en-IE" sz="1800" dirty="0" smtClean="0"/>
          </a:p>
          <a:p>
            <a:pPr marL="0" indent="0">
              <a:buNone/>
            </a:pPr>
            <a:endParaRPr lang="en-IE" sz="1800" dirty="0"/>
          </a:p>
        </p:txBody>
      </p:sp>
      <p:sp>
        <p:nvSpPr>
          <p:cNvPr id="4" name="Slide Number Placeholder 3"/>
          <p:cNvSpPr>
            <a:spLocks noGrp="1"/>
          </p:cNvSpPr>
          <p:nvPr>
            <p:ph type="sldNum" sz="quarter" idx="12"/>
          </p:nvPr>
        </p:nvSpPr>
        <p:spPr/>
        <p:txBody>
          <a:bodyPr/>
          <a:lstStyle/>
          <a:p>
            <a:fld id="{F70DACD7-332A-44EA-827A-B60878E4E8DF}" type="slidenum">
              <a:rPr lang="el-GR" smtClean="0"/>
              <a:pPr/>
              <a:t>42</a:t>
            </a:fld>
            <a:endParaRPr lang="el-GR"/>
          </a:p>
        </p:txBody>
      </p:sp>
      <p:sp>
        <p:nvSpPr>
          <p:cNvPr id="5" name="TextBox 4"/>
          <p:cNvSpPr txBox="1"/>
          <p:nvPr/>
        </p:nvSpPr>
        <p:spPr>
          <a:xfrm>
            <a:off x="611560" y="1628800"/>
            <a:ext cx="8075240" cy="3970318"/>
          </a:xfrm>
          <a:prstGeom prst="rect">
            <a:avLst/>
          </a:prstGeom>
          <a:noFill/>
        </p:spPr>
        <p:txBody>
          <a:bodyPr wrap="square" rtlCol="0">
            <a:spAutoFit/>
          </a:bodyPr>
          <a:lstStyle/>
          <a:p>
            <a:r>
              <a:rPr lang="en-IE" sz="2000" dirty="0" smtClean="0"/>
              <a:t>10 </a:t>
            </a:r>
            <a:r>
              <a:rPr lang="en-IE" sz="2000" dirty="0"/>
              <a:t>Common Myths and Misconceptions about Bullying - </a:t>
            </a:r>
            <a:r>
              <a:rPr lang="en-IE" sz="2000" dirty="0">
                <a:hlinkClick r:id="rId2"/>
              </a:rPr>
              <a:t>http://</a:t>
            </a:r>
            <a:r>
              <a:rPr lang="en-IE" sz="2000" dirty="0" smtClean="0">
                <a:hlinkClick r:id="rId2"/>
              </a:rPr>
              <a:t>bullying.about.com/od/Basics/a/10-Common-Myths-And-Misconceptions-About-Bullying.htm</a:t>
            </a:r>
            <a:endParaRPr lang="en-IE" sz="2000" dirty="0" smtClean="0"/>
          </a:p>
          <a:p>
            <a:endParaRPr lang="en-IE" sz="2000" dirty="0" smtClean="0"/>
          </a:p>
          <a:p>
            <a:r>
              <a:rPr lang="en-IE" sz="2000" dirty="0" smtClean="0"/>
              <a:t>Myths </a:t>
            </a:r>
            <a:r>
              <a:rPr lang="en-IE" sz="2000" dirty="0"/>
              <a:t>About Bullying - </a:t>
            </a:r>
            <a:r>
              <a:rPr lang="en-IE" sz="2000" dirty="0">
                <a:hlinkClick r:id="rId3"/>
              </a:rPr>
              <a:t>http://</a:t>
            </a:r>
            <a:r>
              <a:rPr lang="en-IE" sz="2000" dirty="0" smtClean="0">
                <a:hlinkClick r:id="rId3"/>
              </a:rPr>
              <a:t>www.stopbullying.gov/resources-files/myths-about-bullying-tipsheet.pdf</a:t>
            </a:r>
            <a:endParaRPr lang="en-IE" sz="2000" dirty="0" smtClean="0"/>
          </a:p>
          <a:p>
            <a:endParaRPr lang="en-IE" sz="2000" dirty="0" smtClean="0"/>
          </a:p>
          <a:p>
            <a:r>
              <a:rPr lang="en-IE" sz="2000" dirty="0"/>
              <a:t>Myths and misperceptions about school bullying - </a:t>
            </a:r>
            <a:r>
              <a:rPr lang="en-IE" sz="2000" dirty="0">
                <a:hlinkClick r:id="rId4"/>
              </a:rPr>
              <a:t>http://</a:t>
            </a:r>
            <a:r>
              <a:rPr lang="en-IE" sz="2000" dirty="0" smtClean="0">
                <a:hlinkClick r:id="rId4"/>
              </a:rPr>
              <a:t>www.bullyonline.org/schoolbully/myths.htm</a:t>
            </a:r>
            <a:endParaRPr lang="en-IE" sz="2000" dirty="0" smtClean="0"/>
          </a:p>
          <a:p>
            <a:endParaRPr lang="en-IE" dirty="0"/>
          </a:p>
          <a:p>
            <a:r>
              <a:rPr lang="en-IE" sz="2000" dirty="0"/>
              <a:t>Understanding School Bullying (2010)  </a:t>
            </a:r>
            <a:r>
              <a:rPr lang="en-IE" sz="2000" dirty="0" err="1"/>
              <a:t>O’Moore</a:t>
            </a:r>
            <a:r>
              <a:rPr lang="en-IE" sz="2000" dirty="0"/>
              <a:t>, M. Veritas. Dublin </a:t>
            </a:r>
          </a:p>
          <a:p>
            <a:endParaRPr lang="en-IE" dirty="0"/>
          </a:p>
          <a:p>
            <a:endParaRPr lang="en-IE" dirty="0"/>
          </a:p>
        </p:txBody>
      </p:sp>
    </p:spTree>
    <p:extLst>
      <p:ext uri="{BB962C8B-B14F-4D97-AF65-F5344CB8AC3E}">
        <p14:creationId xmlns:p14="http://schemas.microsoft.com/office/powerpoint/2010/main" val="31155389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108"/>
            <a:ext cx="8229600" cy="1143000"/>
          </a:xfrm>
        </p:spPr>
        <p:txBody>
          <a:bodyPr>
            <a:normAutofit fontScale="90000"/>
          </a:bodyPr>
          <a:lstStyle/>
          <a:p>
            <a:pPr lvl="0"/>
            <a:r>
              <a:rPr lang="en-IE" b="1" dirty="0" smtClean="0">
                <a:solidFill>
                  <a:srgbClr val="002060"/>
                </a:solidFill>
              </a:rPr>
              <a:t/>
            </a:r>
            <a:br>
              <a:rPr lang="en-IE" b="1" dirty="0" smtClean="0">
                <a:solidFill>
                  <a:srgbClr val="002060"/>
                </a:solidFill>
              </a:rPr>
            </a:br>
            <a:r>
              <a:rPr lang="el-GR" sz="4000" b="1" dirty="0">
                <a:solidFill>
                  <a:srgbClr val="002060"/>
                </a:solidFill>
              </a:rPr>
              <a:t>Π</a:t>
            </a:r>
            <a:r>
              <a:rPr lang="el-GR" sz="4000" b="1" dirty="0" smtClean="0">
                <a:solidFill>
                  <a:srgbClr val="002060"/>
                </a:solidFill>
              </a:rPr>
              <a:t>ώς να υποστηρίξετε τα θύματα</a:t>
            </a:r>
            <a:r>
              <a:rPr lang="en-IE" dirty="0"/>
              <a:t/>
            </a:r>
            <a:br>
              <a:rPr lang="en-IE" dirty="0"/>
            </a:br>
            <a:endParaRPr lang="en-IE" dirty="0"/>
          </a:p>
        </p:txBody>
      </p:sp>
      <p:sp>
        <p:nvSpPr>
          <p:cNvPr id="3" name="Content Placeholder 2"/>
          <p:cNvSpPr>
            <a:spLocks noGrp="1"/>
          </p:cNvSpPr>
          <p:nvPr>
            <p:ph idx="1"/>
          </p:nvPr>
        </p:nvSpPr>
        <p:spPr>
          <a:xfrm>
            <a:off x="433227" y="1162107"/>
            <a:ext cx="8229600" cy="5559367"/>
          </a:xfrm>
        </p:spPr>
        <p:txBody>
          <a:bodyPr>
            <a:normAutofit fontScale="92500" lnSpcReduction="10000"/>
          </a:bodyPr>
          <a:lstStyle/>
          <a:p>
            <a:pPr marL="0" indent="0" algn="just">
              <a:buNone/>
            </a:pPr>
            <a:r>
              <a:rPr lang="el-GR" sz="2000" b="1" dirty="0" smtClean="0">
                <a:solidFill>
                  <a:srgbClr val="002060"/>
                </a:solidFill>
              </a:rPr>
              <a:t>Το σχολείο</a:t>
            </a:r>
            <a:r>
              <a:rPr lang="en-IE" sz="2000" b="1" dirty="0" smtClean="0">
                <a:solidFill>
                  <a:srgbClr val="002060"/>
                </a:solidFill>
              </a:rPr>
              <a:t> – </a:t>
            </a:r>
            <a:r>
              <a:rPr lang="el-GR" sz="2000" b="1" dirty="0" smtClean="0">
                <a:solidFill>
                  <a:srgbClr val="002060"/>
                </a:solidFill>
              </a:rPr>
              <a:t>Εφαρμογή μιας ολοκληρωμένης προσέγγισης για τον </a:t>
            </a:r>
            <a:r>
              <a:rPr lang="el-GR" sz="2000" b="1" dirty="0">
                <a:solidFill>
                  <a:srgbClr val="002060"/>
                </a:solidFill>
              </a:rPr>
              <a:t>Ε</a:t>
            </a:r>
            <a:r>
              <a:rPr lang="el-GR" sz="2000" b="1" dirty="0" smtClean="0">
                <a:solidFill>
                  <a:srgbClr val="002060"/>
                </a:solidFill>
              </a:rPr>
              <a:t>κφοβισμό </a:t>
            </a:r>
            <a:endParaRPr lang="en-IE" sz="2000" b="1" dirty="0" smtClean="0">
              <a:solidFill>
                <a:srgbClr val="002060"/>
              </a:solidFill>
            </a:endParaRPr>
          </a:p>
          <a:p>
            <a:pPr marL="0" indent="0" algn="just">
              <a:buNone/>
            </a:pPr>
            <a:endParaRPr lang="en-IE" sz="1200" dirty="0" smtClean="0"/>
          </a:p>
          <a:p>
            <a:pPr marL="0" indent="0" algn="just">
              <a:buNone/>
            </a:pPr>
            <a:r>
              <a:rPr lang="el-GR" sz="1900" dirty="0" smtClean="0"/>
              <a:t>Ο εκφοβισμός και κατα συνέπεια η υποστήριξη των θυμάτων αντιμετωπίζεται καλύτερα με συλλογικές μεθόδους και όχι σαν ένα ατομικό πρόβλημα ή πρόβλημα μιας μικρής ομάδας μέσα στο σχολείο. Ως εκ τούτου, μια </a:t>
            </a:r>
            <a:r>
              <a:rPr lang="el-GR" sz="1900" b="1" dirty="0" smtClean="0"/>
              <a:t>ολοκληρωμένη προσέγγιση μέσα στη σχολική κοινότητα </a:t>
            </a:r>
            <a:r>
              <a:rPr lang="el-GR" sz="1900" dirty="0" smtClean="0"/>
              <a:t>είναι ο καλύτερος δρόμος για την υποστήριξη των θυμάτων και για ένα ασφαλές σχολείο. </a:t>
            </a:r>
            <a:r>
              <a:rPr lang="en-IE" sz="1900" dirty="0" smtClean="0"/>
              <a:t>  </a:t>
            </a:r>
            <a:endParaRPr lang="en-IE" sz="1900" dirty="0"/>
          </a:p>
          <a:p>
            <a:pPr marL="0" indent="0" algn="just">
              <a:buNone/>
            </a:pPr>
            <a:endParaRPr lang="en-IE" sz="1000" dirty="0"/>
          </a:p>
          <a:p>
            <a:pPr marL="0" indent="0" algn="just">
              <a:buNone/>
            </a:pPr>
            <a:r>
              <a:rPr lang="el-GR" sz="1900" dirty="0" smtClean="0"/>
              <a:t>Μια επιτυχημένη ολοκληρωμένη προσέγγιση όχι μόνο αντιμετωπίζει τον εκφοβισμό, αλλά και προάγει ποικίλες παρεμβάσεις και στρατηγικές πρόληψης, βελτιώνει το κλίμα του σχολείου και το ήθος ανάμεσα στους μαθητές, βελτιώνει τις σχέσεις μεταξύ του προσωπικού</a:t>
            </a:r>
            <a:r>
              <a:rPr lang="el-GR" sz="1900" dirty="0"/>
              <a:t> </a:t>
            </a:r>
            <a:r>
              <a:rPr lang="el-GR" sz="1900" dirty="0" smtClean="0"/>
              <a:t>και των παιδιών, γονιών</a:t>
            </a:r>
            <a:r>
              <a:rPr lang="en-IE" sz="1900" dirty="0" smtClean="0"/>
              <a:t>, </a:t>
            </a:r>
            <a:r>
              <a:rPr lang="el-GR" sz="1900" dirty="0" smtClean="0"/>
              <a:t>υποστηρίζει τη συναισθηματική υγεία και την ευημερία και τις μαθησιακές δυνατότητες των παιδιών αφού επιτρέπει στα παιδιά να νιώθουν ότι ακούγονται και νιώθουν ότι όλοι στη σχολική κοινότητα θα προσφέρουν τη βοηθειά τους. </a:t>
            </a:r>
          </a:p>
          <a:p>
            <a:pPr marL="0" indent="0" algn="just">
              <a:buNone/>
            </a:pPr>
            <a:endParaRPr lang="en-IE" sz="1000" dirty="0"/>
          </a:p>
          <a:p>
            <a:pPr marL="0" indent="0" algn="just">
              <a:buNone/>
            </a:pPr>
            <a:r>
              <a:rPr lang="el-GR" sz="1900" dirty="0" smtClean="0"/>
              <a:t>Η ολοκληρωμένη προσέγγιση του σχολείου εκφράζει την ενσωμάτωση όλων των μαθητών, την αναγνώριση ότι είναι σημαντικό να ακούγονται όλες οι φωνές στη διαδικασία επίλυσης του προβλήματος και της δουλειάς που γίνονται με τους ενήλικες, το χτίσιμο της αυτοεκτίμησης και την εμπιστοσύνη στην διαδικασία, έτσι που κάθε φορά που κάποιος δυσκολεύεται μέσα στο σχολικό πλάίσιο να νιώθει άνετα να αναφέρει το πρόβλημα και να ζητήσει βοήθεια. </a:t>
            </a:r>
            <a:endParaRPr lang="en-IE" sz="1000" dirty="0"/>
          </a:p>
        </p:txBody>
      </p:sp>
      <p:sp>
        <p:nvSpPr>
          <p:cNvPr id="4" name="Slide Number Placeholder 3"/>
          <p:cNvSpPr>
            <a:spLocks noGrp="1"/>
          </p:cNvSpPr>
          <p:nvPr>
            <p:ph type="sldNum" sz="quarter" idx="12"/>
          </p:nvPr>
        </p:nvSpPr>
        <p:spPr/>
        <p:txBody>
          <a:bodyPr/>
          <a:lstStyle/>
          <a:p>
            <a:fld id="{F70DACD7-332A-44EA-827A-B60878E4E8DF}" type="slidenum">
              <a:rPr lang="el-GR" smtClean="0"/>
              <a:pPr/>
              <a:t>43</a:t>
            </a:fld>
            <a:endParaRPr lang="el-GR"/>
          </a:p>
        </p:txBody>
      </p:sp>
    </p:spTree>
    <p:extLst>
      <p:ext uri="{BB962C8B-B14F-4D97-AF65-F5344CB8AC3E}">
        <p14:creationId xmlns:p14="http://schemas.microsoft.com/office/powerpoint/2010/main" val="259943058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5463" y="1124744"/>
            <a:ext cx="8229600" cy="4525963"/>
          </a:xfrm>
        </p:spPr>
        <p:txBody>
          <a:bodyPr>
            <a:normAutofit/>
          </a:bodyPr>
          <a:lstStyle/>
          <a:p>
            <a:pPr marL="0" indent="0" algn="ctr">
              <a:buNone/>
            </a:pPr>
            <a:r>
              <a:rPr lang="el-GR" sz="2400" b="1" dirty="0" smtClean="0">
                <a:solidFill>
                  <a:srgbClr val="002060"/>
                </a:solidFill>
              </a:rPr>
              <a:t>Η σημασία της υποστήριξης του θύματος </a:t>
            </a:r>
            <a:endParaRPr lang="en-IE" sz="2400" b="1" dirty="0" smtClean="0">
              <a:solidFill>
                <a:srgbClr val="002060"/>
              </a:solidFill>
            </a:endParaRPr>
          </a:p>
          <a:p>
            <a:pPr marL="0" indent="0" algn="just">
              <a:buNone/>
            </a:pPr>
            <a:r>
              <a:rPr lang="el-GR" sz="2000" dirty="0" smtClean="0"/>
              <a:t>Ο εκφοβισμός θριαμβεύει στη σιωπή και η </a:t>
            </a:r>
            <a:r>
              <a:rPr lang="el-GR" sz="2000" b="1" dirty="0" smtClean="0"/>
              <a:t>ανοικτή υποστήριξη </a:t>
            </a:r>
            <a:r>
              <a:rPr lang="el-GR" sz="2000" dirty="0" smtClean="0"/>
              <a:t>στα θύματα είναι καίριας σημασίας, όχι μόνο για την ευημερία των μαθητών αλλά για το μήνυμα που στέλνει και την κουλτούρα που καλλιεργεί. Με το να υποστήριζει κάποιος τα θύματα, βοηθά τους άλλους να ορθώνουν το αναστημά τους, και αποθαρρύνει τους θύτες να συνεχίσουν την τακτική τους και βοηθούν στην εγκαθίδρυση ενός </a:t>
            </a:r>
            <a:r>
              <a:rPr lang="el-GR" sz="2000" b="1" dirty="0" smtClean="0"/>
              <a:t>ήθους</a:t>
            </a:r>
            <a:r>
              <a:rPr lang="el-GR" sz="2000" dirty="0" smtClean="0"/>
              <a:t> που κάθε σχολείο θα έπρεπε να έχει</a:t>
            </a:r>
            <a:r>
              <a:rPr lang="en-IE" sz="2000" dirty="0" smtClean="0"/>
              <a:t>.   </a:t>
            </a:r>
          </a:p>
          <a:p>
            <a:pPr marL="0" indent="0" algn="just">
              <a:buNone/>
            </a:pPr>
            <a:endParaRPr lang="en-IE" sz="1200" dirty="0"/>
          </a:p>
          <a:p>
            <a:pPr marL="0" indent="0" algn="just">
              <a:buNone/>
            </a:pPr>
            <a:r>
              <a:rPr lang="el-GR" sz="2000" dirty="0" smtClean="0"/>
              <a:t>Τα σχολεία που δεν υποστηρίζουν κατάλληλα τα θύματα</a:t>
            </a:r>
            <a:r>
              <a:rPr lang="en-IE" sz="2000" dirty="0" smtClean="0"/>
              <a:t>, </a:t>
            </a:r>
            <a:r>
              <a:rPr lang="el-GR" sz="2000" dirty="0" smtClean="0"/>
              <a:t>αποτυγχάνουν στο καθήκον τους να παρέχουν φροντίδα, και μπορεί να αντιμετωπίσουν νομικές κυρώσεις. Αντιθέτως, η δημιουργία ενός κλίματος και κανόνων που θα απαγορεύουν την εκφοβιστκή συμπεριφορά μπορεί να βοηθήσουν τους εκπαιδευτικούς, απαλλάσσοντάς τους από διασπαστικά στοιχεία στην τάξη τους και βελτιώνοντας το κλίμα της τάξης.  </a:t>
            </a:r>
            <a:endParaRPr lang="en-IE" sz="2000" dirty="0"/>
          </a:p>
        </p:txBody>
      </p:sp>
      <p:sp>
        <p:nvSpPr>
          <p:cNvPr id="4" name="Slide Number Placeholder 3"/>
          <p:cNvSpPr>
            <a:spLocks noGrp="1"/>
          </p:cNvSpPr>
          <p:nvPr>
            <p:ph type="sldNum" sz="quarter" idx="12"/>
          </p:nvPr>
        </p:nvSpPr>
        <p:spPr/>
        <p:txBody>
          <a:bodyPr/>
          <a:lstStyle/>
          <a:p>
            <a:fld id="{F70DACD7-332A-44EA-827A-B60878E4E8DF}" type="slidenum">
              <a:rPr lang="el-GR" smtClean="0"/>
              <a:pPr/>
              <a:t>44</a:t>
            </a:fld>
            <a:endParaRPr lang="el-GR"/>
          </a:p>
        </p:txBody>
      </p:sp>
    </p:spTree>
    <p:extLst>
      <p:ext uri="{BB962C8B-B14F-4D97-AF65-F5344CB8AC3E}">
        <p14:creationId xmlns:p14="http://schemas.microsoft.com/office/powerpoint/2010/main" val="249960945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54027"/>
            <a:ext cx="8229600" cy="5733256"/>
          </a:xfrm>
        </p:spPr>
        <p:txBody>
          <a:bodyPr>
            <a:normAutofit lnSpcReduction="10000"/>
          </a:bodyPr>
          <a:lstStyle/>
          <a:p>
            <a:pPr marL="0" indent="0" algn="ctr">
              <a:buNone/>
            </a:pPr>
            <a:r>
              <a:rPr lang="el-GR" sz="2400" b="1" dirty="0" smtClean="0">
                <a:solidFill>
                  <a:srgbClr val="002060"/>
                </a:solidFill>
              </a:rPr>
              <a:t>Πώς μπορούν οι εκπαιδευτικοί να βοηθήσουν;</a:t>
            </a:r>
            <a:endParaRPr lang="en-IE" sz="2400" b="1" dirty="0" smtClean="0">
              <a:solidFill>
                <a:srgbClr val="002060"/>
              </a:solidFill>
            </a:endParaRPr>
          </a:p>
          <a:p>
            <a:pPr marL="0" indent="0" algn="just">
              <a:buNone/>
            </a:pPr>
            <a:endParaRPr lang="en-IE" sz="1000" dirty="0" smtClean="0"/>
          </a:p>
          <a:p>
            <a:pPr marL="0" indent="0" algn="just">
              <a:buNone/>
            </a:pPr>
            <a:r>
              <a:rPr lang="el-GR" sz="1850" dirty="0" smtClean="0"/>
              <a:t>Κάθε μέλος της σχολικής κοινότητας, και ειδικά οι εκπαιδευτικοί οφείλουν να σκέφτονται τη δική τους συμπεριφορά μέσα στην τάξη</a:t>
            </a:r>
            <a:r>
              <a:rPr lang="en-IE" sz="1850" dirty="0" smtClean="0"/>
              <a:t>. </a:t>
            </a:r>
            <a:r>
              <a:rPr lang="el-GR" sz="1850" dirty="0" smtClean="0"/>
              <a:t>Ο τρόπος που ένας εκπαιδευτικός ελέγχει τον εαυτό του και διαχειρίζεται τις καταστάσεις μέσα στην τάξη, επηρεάζει και τη συμπεριφορά των μαθητών, τοποθετώντας το πλαίσιο συνδιαλλαγής με τους συμμαθητές. </a:t>
            </a:r>
          </a:p>
          <a:p>
            <a:pPr marL="0" indent="0" algn="just">
              <a:buNone/>
            </a:pPr>
            <a:endParaRPr lang="en-IE" sz="900" dirty="0"/>
          </a:p>
          <a:p>
            <a:pPr marL="0" indent="0" algn="just">
              <a:buNone/>
            </a:pPr>
            <a:r>
              <a:rPr lang="el-GR" sz="1850" b="1" dirty="0" smtClean="0"/>
              <a:t>Οι εκπαιδευτικοί οφείλουν: </a:t>
            </a:r>
            <a:endParaRPr lang="en-IE" sz="1850" b="1" dirty="0" smtClean="0"/>
          </a:p>
          <a:p>
            <a:pPr algn="just"/>
            <a:r>
              <a:rPr lang="el-GR" sz="1850" dirty="0" smtClean="0"/>
              <a:t>Να καλλιεργήσουν ηθικούς κανόνες συμπεριφοράς που να προάγουν το σεβασμό και τις θετικές σχέσεις</a:t>
            </a:r>
            <a:endParaRPr lang="en-IE" sz="1850" dirty="0" smtClean="0"/>
          </a:p>
          <a:p>
            <a:pPr algn="just"/>
            <a:r>
              <a:rPr lang="el-GR" sz="1850" dirty="0" smtClean="0"/>
              <a:t>Να κατακρίνουν ανοικτά εκφοβιστικές συμπεριφορές </a:t>
            </a:r>
            <a:endParaRPr lang="en-IE" sz="1850" dirty="0" smtClean="0"/>
          </a:p>
          <a:p>
            <a:pPr algn="just"/>
            <a:r>
              <a:rPr lang="el-GR" sz="1850" dirty="0" smtClean="0"/>
              <a:t>Να αποδοκιμάζουν κάθε μεμονωμένη συμπεριφορά βίας </a:t>
            </a:r>
            <a:endParaRPr lang="en-IE" sz="1850" dirty="0" smtClean="0"/>
          </a:p>
          <a:p>
            <a:pPr algn="just"/>
            <a:r>
              <a:rPr lang="el-GR" sz="1850" dirty="0" smtClean="0"/>
              <a:t>Να προάγουν μια νοοτροπία ανοιχτή στην αποκάλυψη περιστατικών εκφοβισμού </a:t>
            </a:r>
            <a:endParaRPr lang="en-IE" sz="1850" dirty="0" smtClean="0"/>
          </a:p>
          <a:p>
            <a:pPr algn="just"/>
            <a:r>
              <a:rPr lang="el-GR" sz="1850" dirty="0" smtClean="0"/>
              <a:t>Να αναπτύξουν ένα συνεργατικό περιβάλλον μάθησης και ένα σύστημα επιβράβευσης </a:t>
            </a:r>
          </a:p>
          <a:p>
            <a:pPr algn="just"/>
            <a:r>
              <a:rPr lang="el-GR" sz="1850" dirty="0" smtClean="0"/>
              <a:t>Να εφαρμόζουν στρατηγικές αντιμετώπισης του εκφοβισμού</a:t>
            </a:r>
            <a:r>
              <a:rPr lang="el-GR" sz="1850" dirty="0"/>
              <a:t> </a:t>
            </a:r>
            <a:r>
              <a:rPr lang="en-IE" sz="1850" dirty="0" smtClean="0"/>
              <a:t>(</a:t>
            </a:r>
            <a:r>
              <a:rPr lang="el-GR" sz="1850" dirty="0" smtClean="0"/>
              <a:t>Για περισσότερες λεπομέρειες </a:t>
            </a:r>
            <a:r>
              <a:rPr lang="el-GR" sz="1850" dirty="0" smtClean="0">
                <a:solidFill>
                  <a:srgbClr val="002060"/>
                </a:solidFill>
              </a:rPr>
              <a:t>δες την ενότητα των στρατηγικών)</a:t>
            </a:r>
            <a:endParaRPr lang="en-IE" sz="2000" dirty="0" smtClean="0"/>
          </a:p>
        </p:txBody>
      </p:sp>
      <p:sp>
        <p:nvSpPr>
          <p:cNvPr id="4" name="Slide Number Placeholder 3"/>
          <p:cNvSpPr>
            <a:spLocks noGrp="1"/>
          </p:cNvSpPr>
          <p:nvPr>
            <p:ph type="sldNum" sz="quarter" idx="12"/>
          </p:nvPr>
        </p:nvSpPr>
        <p:spPr/>
        <p:txBody>
          <a:bodyPr/>
          <a:lstStyle/>
          <a:p>
            <a:fld id="{F70DACD7-332A-44EA-827A-B60878E4E8DF}" type="slidenum">
              <a:rPr lang="el-GR" smtClean="0"/>
              <a:pPr/>
              <a:t>45</a:t>
            </a:fld>
            <a:endParaRPr lang="el-GR"/>
          </a:p>
        </p:txBody>
      </p:sp>
    </p:spTree>
    <p:extLst>
      <p:ext uri="{BB962C8B-B14F-4D97-AF65-F5344CB8AC3E}">
        <p14:creationId xmlns:p14="http://schemas.microsoft.com/office/powerpoint/2010/main" val="215880926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877272"/>
          </a:xfrm>
        </p:spPr>
        <p:txBody>
          <a:bodyPr>
            <a:normAutofit fontScale="85000" lnSpcReduction="20000"/>
          </a:bodyPr>
          <a:lstStyle/>
          <a:p>
            <a:pPr marL="0" indent="0" algn="ctr">
              <a:buNone/>
            </a:pPr>
            <a:r>
              <a:rPr lang="el-GR" sz="2600" b="1" dirty="0" smtClean="0">
                <a:solidFill>
                  <a:srgbClr val="002060"/>
                </a:solidFill>
              </a:rPr>
              <a:t>Όταν κάποιο θύμα προσεγγίζει έναν εκπαιδευτικό</a:t>
            </a:r>
          </a:p>
          <a:p>
            <a:pPr marL="0" indent="0" algn="ctr">
              <a:buNone/>
            </a:pPr>
            <a:endParaRPr lang="en-IE" sz="2600" b="1" dirty="0">
              <a:solidFill>
                <a:srgbClr val="002060"/>
              </a:solidFill>
            </a:endParaRPr>
          </a:p>
          <a:p>
            <a:pPr marL="0" indent="0">
              <a:buNone/>
            </a:pPr>
            <a:r>
              <a:rPr lang="en-IE" sz="1000" b="1" i="1" dirty="0" smtClean="0"/>
              <a:t>-</a:t>
            </a:r>
            <a:endParaRPr lang="en-IE" sz="1000" b="1" i="1" dirty="0"/>
          </a:p>
          <a:p>
            <a:pPr marL="0" indent="0" algn="just">
              <a:buNone/>
            </a:pPr>
            <a:r>
              <a:rPr lang="el-GR" sz="2100" b="1" dirty="0" smtClean="0"/>
              <a:t>Ακούστε!</a:t>
            </a:r>
            <a:r>
              <a:rPr lang="en-IE" sz="1900" dirty="0" smtClean="0"/>
              <a:t>- </a:t>
            </a:r>
            <a:r>
              <a:rPr lang="el-GR" sz="1900" i="1" dirty="0" smtClean="0"/>
              <a:t>Το να έρθει να σας μιλήσει θέλει θάρρος. Βρείτε ένα μέρος κάπως ιδιωτικό για να μιλήσετε. Δώστε του τον απαιτούμενο χρόνο. Να είστε προσεκτικοί και υπομονετικοί. Φερθείτε με ευγένεια.  </a:t>
            </a:r>
            <a:endParaRPr lang="en-IE" sz="1900" i="1" dirty="0"/>
          </a:p>
          <a:p>
            <a:pPr marL="0" indent="0" algn="just">
              <a:buNone/>
            </a:pPr>
            <a:r>
              <a:rPr lang="el-GR" sz="2100" b="1" dirty="0" smtClean="0"/>
              <a:t>Κρατείστε Σημειώσεις</a:t>
            </a:r>
            <a:r>
              <a:rPr lang="en-IE" sz="1900" dirty="0" smtClean="0"/>
              <a:t>– </a:t>
            </a:r>
            <a:r>
              <a:rPr lang="el-GR" sz="1900" i="1" dirty="0" smtClean="0"/>
              <a:t>Για τη φύση του περιστατικού, τα ονομάτα των εμπλεκομένων, πληροφορίες για την ώρα και το μέρος που συνέβη</a:t>
            </a:r>
            <a:r>
              <a:rPr lang="el-GR" sz="1900" dirty="0" smtClean="0"/>
              <a:t>. </a:t>
            </a:r>
            <a:endParaRPr lang="en-IE" sz="1900" dirty="0"/>
          </a:p>
          <a:p>
            <a:pPr marL="0" indent="0" algn="just">
              <a:buNone/>
            </a:pPr>
            <a:r>
              <a:rPr lang="el-GR" sz="2100" b="1" dirty="0" smtClean="0"/>
              <a:t>Κατευνάστε φόβους</a:t>
            </a:r>
            <a:r>
              <a:rPr lang="en-IE" sz="2100" b="1" dirty="0" smtClean="0"/>
              <a:t>/ </a:t>
            </a:r>
            <a:r>
              <a:rPr lang="el-GR" sz="2100" b="1" dirty="0" smtClean="0"/>
              <a:t>Επιβεβαιώστε</a:t>
            </a:r>
            <a:r>
              <a:rPr lang="en-IE" sz="1900" i="1" dirty="0" smtClean="0"/>
              <a:t>– </a:t>
            </a:r>
            <a:r>
              <a:rPr lang="el-GR" sz="1900" i="1" dirty="0" smtClean="0"/>
              <a:t>Είναι καίριας σημασίας να το επιβεβαιώσετε για την ορθότητα της πράξης του να σας μιλήσει. Επιβεβαιώστε ότι ο εκφοβισμός είναι απαράδεκτος. Επιβεβαιώστε για τις κινήσεις σας να σταματήσει ο εκφοβισμός. </a:t>
            </a:r>
            <a:endParaRPr lang="en-IE" sz="1900" i="1" dirty="0"/>
          </a:p>
          <a:p>
            <a:pPr marL="0" indent="0" algn="just">
              <a:buNone/>
            </a:pPr>
            <a:r>
              <a:rPr lang="el-GR" sz="2100" b="1" dirty="0" smtClean="0"/>
              <a:t>Εξασφαλείστε την ασφάλεια των μαθητών</a:t>
            </a:r>
            <a:r>
              <a:rPr lang="en-IE" sz="1900" dirty="0" smtClean="0"/>
              <a:t>– </a:t>
            </a:r>
            <a:r>
              <a:rPr lang="el-GR" sz="1900" i="1" dirty="0" smtClean="0"/>
              <a:t>Επικοινωνήστε με τους γονείς και ενημερώστε τους για το περιστατικό. Ενημερώστε τις συμβουλευτικές υπηρεσίες του σχολείου. Παρακολουθείστε διακριτικά το μαθητή για ένα διάστημα. </a:t>
            </a:r>
          </a:p>
          <a:p>
            <a:pPr marL="0" indent="0" algn="just">
              <a:buNone/>
            </a:pPr>
            <a:r>
              <a:rPr lang="el-GR" sz="2100" b="1" dirty="0" smtClean="0"/>
              <a:t>Διαπραγματευτείτε την εμπιστευτικότητα</a:t>
            </a:r>
            <a:r>
              <a:rPr lang="en-IE" sz="1900" dirty="0" smtClean="0"/>
              <a:t>– </a:t>
            </a:r>
            <a:r>
              <a:rPr lang="el-GR" sz="1900" i="1" dirty="0" smtClean="0"/>
              <a:t>Αντιμετωπίστε την ανησυχία των μαθητών για στιγματισμό, απομυθοποιώντας την ανωνυμία. Επίσης διαφορετικοί τύποι εκφοβισμού απαιτούν και διαφορετικού βαθμού εμπιστευτικότητας.</a:t>
            </a:r>
          </a:p>
          <a:p>
            <a:pPr marL="0" indent="0" algn="just">
              <a:buNone/>
            </a:pPr>
            <a:r>
              <a:rPr lang="el-GR" sz="2100" b="1" dirty="0" smtClean="0"/>
              <a:t>Μείνετε σε επαφή</a:t>
            </a:r>
            <a:r>
              <a:rPr lang="en-IE" sz="1900" dirty="0" smtClean="0"/>
              <a:t>– </a:t>
            </a:r>
            <a:r>
              <a:rPr lang="el-GR" sz="1900" i="1" dirty="0" smtClean="0"/>
              <a:t>Κανονίστε να βρεθείτε και πάλι</a:t>
            </a:r>
            <a:r>
              <a:rPr lang="en-IE" sz="1900" i="1" dirty="0" smtClean="0"/>
              <a:t>,</a:t>
            </a:r>
            <a:r>
              <a:rPr lang="el-GR" sz="1900" i="1" dirty="0" smtClean="0"/>
              <a:t>επιβαιώνοντας ότι δεν θα είναι μόνο του το θύμα σε αυτό και ότι θα το ενημερώνετε για την πρόοδο</a:t>
            </a:r>
            <a:r>
              <a:rPr lang="en-IE" sz="1900" i="1" dirty="0" smtClean="0"/>
              <a:t>.</a:t>
            </a:r>
            <a:r>
              <a:rPr lang="el-GR" sz="1900" i="1" dirty="0" smtClean="0"/>
              <a:t> Αυτό θα μειώσει την ανησυχία του. </a:t>
            </a:r>
            <a:r>
              <a:rPr lang="en-IE" sz="1900" dirty="0" smtClean="0"/>
              <a:t>  </a:t>
            </a:r>
            <a:endParaRPr lang="en-IE" sz="1900" dirty="0"/>
          </a:p>
          <a:p>
            <a:pPr marL="0" indent="0" algn="just">
              <a:buNone/>
            </a:pPr>
            <a:r>
              <a:rPr lang="el-GR" sz="2100" b="1" dirty="0" smtClean="0"/>
              <a:t>Εφαρμόστε την παρέμβαση</a:t>
            </a:r>
            <a:r>
              <a:rPr lang="en-IE" sz="1900" dirty="0" smtClean="0"/>
              <a:t>– </a:t>
            </a:r>
            <a:r>
              <a:rPr lang="el-GR" sz="1900" i="1" dirty="0" smtClean="0"/>
              <a:t>Αν υπάρχει κάποια πολιτική για τον εκφοβισμό εφαρμόστε τη, και δράστε γρήγορα </a:t>
            </a:r>
            <a:r>
              <a:rPr lang="en-IE" sz="1900" i="1" dirty="0" smtClean="0"/>
              <a:t> </a:t>
            </a:r>
            <a:r>
              <a:rPr lang="el-GR" sz="1900" i="1" dirty="0" smtClean="0"/>
              <a:t>με τους γονείς, το θύμα και  το σχολείο. </a:t>
            </a:r>
          </a:p>
          <a:p>
            <a:pPr marL="0" indent="0" algn="just">
              <a:buNone/>
            </a:pPr>
            <a:r>
              <a:rPr lang="el-GR" sz="2100" b="1" dirty="0" smtClean="0"/>
              <a:t>Φτιάξτε αρχείο</a:t>
            </a:r>
            <a:r>
              <a:rPr lang="en-IE" sz="1900" dirty="0" smtClean="0"/>
              <a:t>– </a:t>
            </a:r>
            <a:r>
              <a:rPr lang="el-GR" sz="1900" i="1" dirty="0" smtClean="0"/>
              <a:t>Για το καλό όλων πρέπει να φτιαχτεί ένα αρχείο για το περιστατικό και να φυλαχθεί</a:t>
            </a:r>
            <a:r>
              <a:rPr lang="en-IE" sz="1900" i="1" dirty="0" smtClean="0"/>
              <a:t>, </a:t>
            </a:r>
            <a:r>
              <a:rPr lang="el-GR" sz="1900" i="1" dirty="0" smtClean="0"/>
              <a:t>με όλες τις λεπτομέρειες της συνάντσηης και τις ενέργειες που ακολούθησαν. Αυτό θα είναι πολύ χρήσιμο για το σχολείο καθώς και για τους μαθητές. </a:t>
            </a:r>
            <a:endParaRPr lang="en-IE" i="1" dirty="0"/>
          </a:p>
        </p:txBody>
      </p:sp>
      <p:sp>
        <p:nvSpPr>
          <p:cNvPr id="4" name="Slide Number Placeholder 3"/>
          <p:cNvSpPr>
            <a:spLocks noGrp="1"/>
          </p:cNvSpPr>
          <p:nvPr>
            <p:ph type="sldNum" sz="quarter" idx="12"/>
          </p:nvPr>
        </p:nvSpPr>
        <p:spPr/>
        <p:txBody>
          <a:bodyPr/>
          <a:lstStyle/>
          <a:p>
            <a:fld id="{F70DACD7-332A-44EA-827A-B60878E4E8DF}" type="slidenum">
              <a:rPr lang="el-GR" smtClean="0"/>
              <a:pPr/>
              <a:t>46</a:t>
            </a:fld>
            <a:endParaRPr lang="el-GR"/>
          </a:p>
        </p:txBody>
      </p:sp>
    </p:spTree>
    <p:extLst>
      <p:ext uri="{BB962C8B-B14F-4D97-AF65-F5344CB8AC3E}">
        <p14:creationId xmlns:p14="http://schemas.microsoft.com/office/powerpoint/2010/main" val="103348800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6223" y="623093"/>
            <a:ext cx="8229600" cy="6098381"/>
          </a:xfrm>
        </p:spPr>
        <p:txBody>
          <a:bodyPr>
            <a:normAutofit fontScale="92500" lnSpcReduction="10000"/>
          </a:bodyPr>
          <a:lstStyle/>
          <a:p>
            <a:pPr marL="0" indent="0" algn="ctr">
              <a:buNone/>
            </a:pPr>
            <a:r>
              <a:rPr lang="el-GR" sz="2600" b="1" dirty="0" smtClean="0">
                <a:solidFill>
                  <a:srgbClr val="002060"/>
                </a:solidFill>
              </a:rPr>
              <a:t>Πώς οι γονείς μπορούν να υποστήριξουν τα θύματα; </a:t>
            </a:r>
            <a:endParaRPr lang="en-IE" sz="2600" b="1" dirty="0" smtClean="0">
              <a:solidFill>
                <a:srgbClr val="002060"/>
              </a:solidFill>
            </a:endParaRPr>
          </a:p>
          <a:p>
            <a:pPr marL="0" indent="0">
              <a:buNone/>
            </a:pPr>
            <a:endParaRPr lang="en-IE" sz="1000" dirty="0" smtClean="0"/>
          </a:p>
          <a:p>
            <a:pPr marL="0" indent="0" algn="just">
              <a:buNone/>
            </a:pPr>
            <a:r>
              <a:rPr lang="el-GR" sz="1850" dirty="0" smtClean="0"/>
              <a:t>Όπως και οι εκπαιδευτικοί, έτσι και οι γονείς, οφείλουν να προσέχουν τη δική τους συμπεριφορά στο σπίτι. Το πως μιλούν για άλλους, και πως φέρονται στα παιδιά τους, είναι ο οδηγός για αυτό που τα παιδιά τους θεωρούν ως κατάλληλο τρόπο συμπεριφοράς στους άλλους στο σπίτι και στο σχολείο</a:t>
            </a:r>
            <a:r>
              <a:rPr lang="en-IE" sz="1850" dirty="0" smtClean="0"/>
              <a:t>. </a:t>
            </a:r>
            <a:r>
              <a:rPr lang="el-GR" sz="1850" dirty="0" smtClean="0"/>
              <a:t>Οφείλουν επίσης να ενισχύουν το σχολείο σε κάθε προσπάθεια που κάνει και να είναι ενεργά μέλη της σχολικής κοινότητας</a:t>
            </a:r>
            <a:r>
              <a:rPr lang="en-IE" sz="1850" dirty="0" smtClean="0"/>
              <a:t>.  </a:t>
            </a:r>
          </a:p>
          <a:p>
            <a:pPr marL="0" indent="0" algn="just">
              <a:buNone/>
            </a:pPr>
            <a:endParaRPr lang="en-IE" sz="900" dirty="0"/>
          </a:p>
          <a:p>
            <a:pPr marL="0" indent="0" algn="just">
              <a:buNone/>
            </a:pPr>
            <a:r>
              <a:rPr lang="el-GR" sz="1850" b="1" dirty="0" smtClean="0"/>
              <a:t>Για να προλάβουν περιστατικά εκφοβισμού, οι γονείς όφείλουν: </a:t>
            </a:r>
            <a:endParaRPr lang="en-IE" sz="1850" b="1" dirty="0" smtClean="0"/>
          </a:p>
          <a:p>
            <a:pPr algn="just"/>
            <a:r>
              <a:rPr lang="el-GR" sz="1850" dirty="0" smtClean="0"/>
              <a:t>Να ενημερώθούν για τον εκφοβισμό και τους διαφορετικούς τύπους του, τα συμπτώματά του κ.α. </a:t>
            </a:r>
            <a:endParaRPr lang="en-IE" sz="1850" dirty="0" smtClean="0"/>
          </a:p>
          <a:p>
            <a:pPr algn="just"/>
            <a:r>
              <a:rPr lang="el-GR" sz="1850" dirty="0" smtClean="0"/>
              <a:t>Να μιλήσουν στα παιδιά τους για τον εκφοβισμό και τις εκφάνσεις του </a:t>
            </a:r>
            <a:endParaRPr lang="en-IE" sz="1850" dirty="0" smtClean="0"/>
          </a:p>
          <a:p>
            <a:pPr algn="just"/>
            <a:r>
              <a:rPr lang="el-GR" sz="1850" dirty="0" smtClean="0"/>
              <a:t>Επιβεβαιώστε τα ότι είναι θετικό το να μιλούν </a:t>
            </a:r>
            <a:endParaRPr lang="en-IE" sz="1850" dirty="0" smtClean="0"/>
          </a:p>
          <a:p>
            <a:pPr algn="just"/>
            <a:r>
              <a:rPr lang="el-GR" sz="1850" dirty="0" smtClean="0"/>
              <a:t>Μιλήστε τους για την επιρροή που ασκούν οι συνομήλικοι </a:t>
            </a:r>
            <a:endParaRPr lang="en-IE" sz="1850" dirty="0" smtClean="0"/>
          </a:p>
          <a:p>
            <a:pPr algn="just"/>
            <a:r>
              <a:rPr lang="el-GR" sz="1850" dirty="0" smtClean="0"/>
              <a:t>Βοηθείστε το να καλλιεργήσει την ικανότητα της Ενσυναίσθησης</a:t>
            </a:r>
            <a:endParaRPr lang="en-IE" sz="1850" dirty="0" smtClean="0"/>
          </a:p>
          <a:p>
            <a:pPr algn="just"/>
            <a:r>
              <a:rPr lang="el-GR" sz="1850" dirty="0" smtClean="0"/>
              <a:t>Βοηθείστε το να χτίσει Αυτοεκτίμηση </a:t>
            </a:r>
            <a:r>
              <a:rPr lang="en-IE" sz="1850" dirty="0" smtClean="0"/>
              <a:t>– </a:t>
            </a:r>
            <a:r>
              <a:rPr lang="el-GR" sz="1850" dirty="0" smtClean="0"/>
              <a:t>για να αντιμετωπίζει καλύτερα επιθετικές συμπεριφορές και τον εκφοβισμό </a:t>
            </a:r>
          </a:p>
          <a:p>
            <a:pPr algn="just"/>
            <a:r>
              <a:rPr lang="el-GR" sz="1850" dirty="0" smtClean="0"/>
              <a:t>Βοηθείστε το να χτίσει Ανθεκτικότητα (αίσθηση αυτονομίας, ικανότητα διαπροσωπικής επικοινωνίας, περισσότερη προσπάθεια και λιγότερο αποτέλεσμα, εμφυσήστε του την υπερηφάνια για αυτό που είναι)</a:t>
            </a:r>
            <a:endParaRPr lang="en-IE" sz="1850" dirty="0" smtClean="0"/>
          </a:p>
          <a:p>
            <a:pPr algn="just"/>
            <a:r>
              <a:rPr lang="el-GR" sz="1850" dirty="0" smtClean="0"/>
              <a:t>Ενθαρρύνετε φιλίες</a:t>
            </a:r>
            <a:r>
              <a:rPr lang="el-GR" sz="1850" dirty="0"/>
              <a:t> </a:t>
            </a:r>
            <a:r>
              <a:rPr lang="el-GR" sz="1850" dirty="0" smtClean="0"/>
              <a:t>(αυξάνουν την αυτοπεποίθηση)</a:t>
            </a:r>
            <a:r>
              <a:rPr lang="en-IE" sz="1850" dirty="0" smtClean="0"/>
              <a:t> </a:t>
            </a:r>
          </a:p>
          <a:p>
            <a:pPr algn="just"/>
            <a:r>
              <a:rPr lang="el-GR" sz="1850" dirty="0" smtClean="0"/>
              <a:t>Ενθαρρύνετε τη συμμετοχή σε κάποιο άθλημα (δεξιότητες συνεργασίας, δικαιοσύνης, φροντίδα και σεβασμός στους άλλους κ.α.) </a:t>
            </a:r>
            <a:r>
              <a:rPr lang="en-IE" sz="1850" dirty="0" smtClean="0"/>
              <a:t> </a:t>
            </a:r>
          </a:p>
          <a:p>
            <a:endParaRPr lang="en-IE" sz="1850" dirty="0" smtClean="0"/>
          </a:p>
          <a:p>
            <a:pPr marL="0" indent="0">
              <a:buNone/>
            </a:pPr>
            <a:endParaRPr lang="en-IE" sz="2000" b="1" dirty="0"/>
          </a:p>
          <a:p>
            <a:pPr marL="0" indent="0">
              <a:buNone/>
            </a:pPr>
            <a:endParaRPr lang="en-IE" sz="2000" dirty="0" smtClean="0"/>
          </a:p>
          <a:p>
            <a:pPr marL="0" indent="0">
              <a:buNone/>
            </a:pPr>
            <a:endParaRPr lang="en-IE" sz="2000" dirty="0"/>
          </a:p>
          <a:p>
            <a:pPr marL="0" indent="0">
              <a:buNone/>
            </a:pPr>
            <a:endParaRPr lang="en-IE" sz="2000" dirty="0"/>
          </a:p>
        </p:txBody>
      </p:sp>
      <p:sp>
        <p:nvSpPr>
          <p:cNvPr id="4" name="Slide Number Placeholder 3"/>
          <p:cNvSpPr>
            <a:spLocks noGrp="1"/>
          </p:cNvSpPr>
          <p:nvPr>
            <p:ph type="sldNum" sz="quarter" idx="12"/>
          </p:nvPr>
        </p:nvSpPr>
        <p:spPr/>
        <p:txBody>
          <a:bodyPr/>
          <a:lstStyle/>
          <a:p>
            <a:fld id="{F70DACD7-332A-44EA-827A-B60878E4E8DF}" type="slidenum">
              <a:rPr lang="el-GR" smtClean="0"/>
              <a:pPr/>
              <a:t>47</a:t>
            </a:fld>
            <a:endParaRPr lang="el-GR"/>
          </a:p>
        </p:txBody>
      </p:sp>
    </p:spTree>
    <p:extLst>
      <p:ext uri="{BB962C8B-B14F-4D97-AF65-F5344CB8AC3E}">
        <p14:creationId xmlns:p14="http://schemas.microsoft.com/office/powerpoint/2010/main" val="70494368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8229600" cy="5544616"/>
          </a:xfrm>
        </p:spPr>
        <p:txBody>
          <a:bodyPr>
            <a:normAutofit fontScale="92500" lnSpcReduction="20000"/>
          </a:bodyPr>
          <a:lstStyle/>
          <a:p>
            <a:pPr marL="0" indent="0" algn="ctr">
              <a:buNone/>
            </a:pPr>
            <a:endParaRPr lang="el-GR" sz="1200" b="1" dirty="0" smtClean="0">
              <a:solidFill>
                <a:srgbClr val="002060"/>
              </a:solidFill>
            </a:endParaRPr>
          </a:p>
          <a:p>
            <a:pPr marL="0" indent="0" algn="ctr">
              <a:buNone/>
            </a:pPr>
            <a:r>
              <a:rPr lang="el-GR" sz="2600" b="1" dirty="0" smtClean="0">
                <a:solidFill>
                  <a:srgbClr val="002060"/>
                </a:solidFill>
              </a:rPr>
              <a:t>Βήματα για όταν οι γονείς υποστηρίζουν ένα θύμα </a:t>
            </a:r>
            <a:endParaRPr lang="en-IE" sz="1000" b="1" i="1" dirty="0"/>
          </a:p>
          <a:p>
            <a:pPr marL="0" indent="0" algn="just">
              <a:buNone/>
            </a:pPr>
            <a:endParaRPr lang="el-GR" sz="1900" b="1" dirty="0" smtClean="0"/>
          </a:p>
          <a:p>
            <a:pPr marL="0" indent="0" algn="just">
              <a:buNone/>
            </a:pPr>
            <a:r>
              <a:rPr lang="el-GR" sz="1900" b="1" dirty="0" smtClean="0"/>
              <a:t>Ακούστε</a:t>
            </a:r>
            <a:r>
              <a:rPr lang="en-IE" sz="1900" dirty="0" smtClean="0"/>
              <a:t>- </a:t>
            </a:r>
            <a:r>
              <a:rPr lang="el-GR" sz="1900" i="1" dirty="0"/>
              <a:t>Δ</a:t>
            </a:r>
            <a:r>
              <a:rPr lang="el-GR" sz="1900" i="1" dirty="0" smtClean="0"/>
              <a:t>ώστε του χρόνο να σας μιλήσει για αυτό που συμβαίνει. Να είστε προσεκτικοί και υπομονετικοί. </a:t>
            </a:r>
          </a:p>
          <a:p>
            <a:pPr marL="0" indent="0" algn="just">
              <a:buNone/>
            </a:pPr>
            <a:r>
              <a:rPr lang="el-GR" sz="1900" b="1" dirty="0" smtClean="0"/>
              <a:t>Κρατείστε σημειώσεις</a:t>
            </a:r>
            <a:r>
              <a:rPr lang="en-IE" sz="1900" dirty="0" smtClean="0"/>
              <a:t>– </a:t>
            </a:r>
            <a:r>
              <a:rPr lang="el-GR" sz="1900" i="1" dirty="0" smtClean="0"/>
              <a:t>Για το είδος εκφοβισμού, ονόματα άλλων παιδιών που είδαν το περιστατικό, πόσο καιρό συνέβαινε, μέρος και ώρα περιστατικού κ.α. </a:t>
            </a:r>
          </a:p>
          <a:p>
            <a:pPr marL="0" indent="0" algn="just">
              <a:buNone/>
            </a:pPr>
            <a:r>
              <a:rPr lang="el-GR" sz="1900" b="1" dirty="0" smtClean="0"/>
              <a:t>Παρέχετε διαβεβαίωση</a:t>
            </a:r>
            <a:r>
              <a:rPr lang="en-IE" sz="1900" i="1" dirty="0" smtClean="0"/>
              <a:t>– </a:t>
            </a:r>
            <a:r>
              <a:rPr lang="el-GR" sz="1900" i="1" dirty="0" smtClean="0"/>
              <a:t>Διαβεβαιώστε το παιδί σας ότι δεν έκανε τίποτα κακό για να δεχθεί εκφοβισμό.</a:t>
            </a:r>
          </a:p>
          <a:p>
            <a:pPr marL="0" indent="0" algn="just">
              <a:buNone/>
            </a:pPr>
            <a:r>
              <a:rPr lang="el-GR" sz="1900" b="1" dirty="0" smtClean="0"/>
              <a:t>Εμπλέξτε το σχολείο</a:t>
            </a:r>
            <a:r>
              <a:rPr lang="en-IE" sz="1900" dirty="0" smtClean="0"/>
              <a:t>– </a:t>
            </a:r>
            <a:r>
              <a:rPr lang="el-GR" sz="1900" i="1" dirty="0" smtClean="0"/>
              <a:t>Μπορεί να χρειαστεί να διαβεβαιώσετε το παιδί ότι δεν θα χειροτερέψουν τα πράγματα αν το κάνετε</a:t>
            </a:r>
            <a:r>
              <a:rPr lang="en-IE" sz="1900" i="1" dirty="0" smtClean="0"/>
              <a:t>. </a:t>
            </a:r>
            <a:r>
              <a:rPr lang="el-GR" sz="1900" i="1" dirty="0" smtClean="0"/>
              <a:t>Ενημερώστε τα για τη συνάντηση με το σχολείο. </a:t>
            </a:r>
          </a:p>
          <a:p>
            <a:pPr marL="0" indent="0" algn="just">
              <a:buNone/>
            </a:pPr>
            <a:r>
              <a:rPr lang="el-GR" sz="1900" b="1" dirty="0" smtClean="0"/>
              <a:t>Δουλέψτε μαζί με το σχολείο</a:t>
            </a:r>
            <a:r>
              <a:rPr lang="en-IE" sz="1900" dirty="0" smtClean="0"/>
              <a:t>– </a:t>
            </a:r>
            <a:r>
              <a:rPr lang="el-GR" sz="1900" i="1" dirty="0"/>
              <a:t>Υ</a:t>
            </a:r>
            <a:r>
              <a:rPr lang="el-GR" sz="1900" i="1" dirty="0" smtClean="0"/>
              <a:t>ιοθετήστε μια θετική και ενεργητική προσέγγιση για το σχολείο. Να είστε ήρεμοι στις συνανστήσεις σας. Κρατήστε σημειώσεις για όλες τις συναντήσεις και τις επιστολές που ανταλλάσσετε. Κρατήστε το θύμα ενήμερο γι ατην πορεία του ζητήματος. </a:t>
            </a:r>
          </a:p>
          <a:p>
            <a:pPr marL="0" indent="0" algn="just">
              <a:buNone/>
            </a:pPr>
            <a:r>
              <a:rPr lang="el-GR" sz="1900" b="1" dirty="0" smtClean="0"/>
              <a:t>Μιλήστε διεξοδικά με το παιδί</a:t>
            </a:r>
            <a:r>
              <a:rPr lang="en-IE" sz="1900" dirty="0" smtClean="0"/>
              <a:t>–</a:t>
            </a:r>
            <a:r>
              <a:rPr lang="el-GR" sz="1900" i="1" dirty="0" smtClean="0"/>
              <a:t>Ο εκφοβισμός μπορεί να έχει βλάψει την αυτοεικόνα του και να νιώθει ανάξιος, να έχει άγχος, ακόμα και να εκδηλώνει ΔΜΤΣ και οι γονείς οφείλουν να βοηθήσουν στην ανασύνθεση της αυτοεκτίμησης, με φροντίδα και αγάπη</a:t>
            </a:r>
            <a:r>
              <a:rPr lang="en-IE" sz="1900" i="1" dirty="0" smtClean="0"/>
              <a:t>,</a:t>
            </a:r>
            <a:r>
              <a:rPr lang="el-GR" sz="1900" i="1" dirty="0" smtClean="0"/>
              <a:t> με το να ακούν τα παιδιά τους και να δουλεύουν συνεχώς για την αλλαγή της στάσης τους άπέναντι στους άλλους που τα θυματοποιεί. </a:t>
            </a:r>
            <a:endParaRPr lang="en-IE" dirty="0"/>
          </a:p>
        </p:txBody>
      </p:sp>
      <p:sp>
        <p:nvSpPr>
          <p:cNvPr id="4" name="Slide Number Placeholder 3"/>
          <p:cNvSpPr>
            <a:spLocks noGrp="1"/>
          </p:cNvSpPr>
          <p:nvPr>
            <p:ph type="sldNum" sz="quarter" idx="12"/>
          </p:nvPr>
        </p:nvSpPr>
        <p:spPr/>
        <p:txBody>
          <a:bodyPr/>
          <a:lstStyle/>
          <a:p>
            <a:fld id="{F70DACD7-332A-44EA-827A-B60878E4E8DF}" type="slidenum">
              <a:rPr lang="el-GR" smtClean="0"/>
              <a:pPr/>
              <a:t>48</a:t>
            </a:fld>
            <a:endParaRPr lang="el-GR"/>
          </a:p>
        </p:txBody>
      </p:sp>
    </p:spTree>
    <p:extLst>
      <p:ext uri="{BB962C8B-B14F-4D97-AF65-F5344CB8AC3E}">
        <p14:creationId xmlns:p14="http://schemas.microsoft.com/office/powerpoint/2010/main" val="124600444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008" y="260127"/>
            <a:ext cx="8229600" cy="1143000"/>
          </a:xfrm>
        </p:spPr>
        <p:txBody>
          <a:bodyPr>
            <a:normAutofit/>
          </a:bodyPr>
          <a:lstStyle/>
          <a:p>
            <a:r>
              <a:rPr lang="el-GR" sz="2600" b="1" dirty="0" smtClean="0">
                <a:solidFill>
                  <a:schemeClr val="tx2">
                    <a:lumMod val="75000"/>
                  </a:schemeClr>
                </a:solidFill>
              </a:rPr>
              <a:t>Προτάσεις για περαιτέρω μελέτη</a:t>
            </a:r>
            <a:endParaRPr lang="en-IE" sz="2600" b="1" dirty="0">
              <a:solidFill>
                <a:schemeClr val="tx2">
                  <a:lumMod val="75000"/>
                </a:schemeClr>
              </a:solidFill>
            </a:endParaRPr>
          </a:p>
        </p:txBody>
      </p:sp>
      <p:sp>
        <p:nvSpPr>
          <p:cNvPr id="3" name="Content Placeholder 2"/>
          <p:cNvSpPr>
            <a:spLocks noGrp="1"/>
          </p:cNvSpPr>
          <p:nvPr>
            <p:ph idx="1"/>
          </p:nvPr>
        </p:nvSpPr>
        <p:spPr>
          <a:xfrm>
            <a:off x="464008" y="1299940"/>
            <a:ext cx="8229600" cy="5159598"/>
          </a:xfrm>
        </p:spPr>
        <p:txBody>
          <a:bodyPr>
            <a:normAutofit/>
          </a:bodyPr>
          <a:lstStyle/>
          <a:p>
            <a:pPr marL="0" indent="0" fontAlgn="base">
              <a:spcBef>
                <a:spcPts val="0"/>
              </a:spcBef>
              <a:buNone/>
            </a:pPr>
            <a:endParaRPr lang="en-IE" sz="2000" dirty="0" smtClean="0"/>
          </a:p>
          <a:p>
            <a:pPr marL="0" indent="0" fontAlgn="base">
              <a:spcBef>
                <a:spcPts val="0"/>
              </a:spcBef>
              <a:buNone/>
            </a:pPr>
            <a:endParaRPr lang="en-IE" sz="1800" dirty="0"/>
          </a:p>
          <a:p>
            <a:pPr marL="0" indent="0" fontAlgn="base">
              <a:spcBef>
                <a:spcPts val="0"/>
              </a:spcBef>
              <a:buNone/>
            </a:pPr>
            <a:endParaRPr lang="en-IE" sz="1800" dirty="0" smtClean="0"/>
          </a:p>
          <a:p>
            <a:pPr marL="0" indent="0">
              <a:buNone/>
            </a:pPr>
            <a:endParaRPr lang="en-IE" sz="1800" dirty="0"/>
          </a:p>
        </p:txBody>
      </p:sp>
      <p:sp>
        <p:nvSpPr>
          <p:cNvPr id="4" name="Slide Number Placeholder 3"/>
          <p:cNvSpPr>
            <a:spLocks noGrp="1"/>
          </p:cNvSpPr>
          <p:nvPr>
            <p:ph type="sldNum" sz="quarter" idx="12"/>
          </p:nvPr>
        </p:nvSpPr>
        <p:spPr/>
        <p:txBody>
          <a:bodyPr/>
          <a:lstStyle/>
          <a:p>
            <a:fld id="{F70DACD7-332A-44EA-827A-B60878E4E8DF}" type="slidenum">
              <a:rPr lang="el-GR" smtClean="0"/>
              <a:pPr/>
              <a:t>49</a:t>
            </a:fld>
            <a:endParaRPr lang="el-GR"/>
          </a:p>
        </p:txBody>
      </p:sp>
      <p:sp>
        <p:nvSpPr>
          <p:cNvPr id="5" name="TextBox 4"/>
          <p:cNvSpPr txBox="1"/>
          <p:nvPr/>
        </p:nvSpPr>
        <p:spPr>
          <a:xfrm>
            <a:off x="673224" y="1628800"/>
            <a:ext cx="8075240" cy="4401205"/>
          </a:xfrm>
          <a:prstGeom prst="rect">
            <a:avLst/>
          </a:prstGeom>
          <a:noFill/>
        </p:spPr>
        <p:txBody>
          <a:bodyPr wrap="square" rtlCol="0">
            <a:spAutoFit/>
          </a:bodyPr>
          <a:lstStyle/>
          <a:p>
            <a:r>
              <a:rPr lang="en-IE" sz="1600" dirty="0" smtClean="0"/>
              <a:t>Violence Reduction in Schools : How to Make a Difference. (2006) Council of Europe Publishing.  </a:t>
            </a:r>
          </a:p>
          <a:p>
            <a:endParaRPr lang="en-IE" sz="1600" dirty="0"/>
          </a:p>
          <a:p>
            <a:r>
              <a:rPr lang="en-IE" sz="1600" dirty="0" smtClean="0"/>
              <a:t>Dealing with Bullying in Schools (2004) </a:t>
            </a:r>
            <a:r>
              <a:rPr lang="en-IE" sz="1600" dirty="0" err="1" smtClean="0"/>
              <a:t>O’Moore</a:t>
            </a:r>
            <a:r>
              <a:rPr lang="en-IE" sz="1600" dirty="0" smtClean="0"/>
              <a:t>, M. &amp; Minton. S.J.  Paul Chapman Publishing. </a:t>
            </a:r>
          </a:p>
          <a:p>
            <a:endParaRPr lang="en-IE" sz="1600" dirty="0"/>
          </a:p>
          <a:p>
            <a:r>
              <a:rPr lang="en-IE" sz="1600" dirty="0" smtClean="0"/>
              <a:t>101 Ways to Deal with Bullying : A Guide For Parents (1997) Kidscape. UK.</a:t>
            </a:r>
          </a:p>
          <a:p>
            <a:endParaRPr lang="en-IE" sz="1600" dirty="0"/>
          </a:p>
          <a:p>
            <a:r>
              <a:rPr lang="en-IE" sz="1600" dirty="0"/>
              <a:t>Understanding School Bullying (2010)  </a:t>
            </a:r>
            <a:r>
              <a:rPr lang="en-IE" sz="1600" dirty="0" err="1"/>
              <a:t>O’Moore</a:t>
            </a:r>
            <a:r>
              <a:rPr lang="en-IE" sz="1600" dirty="0"/>
              <a:t>, M. Veritas. Dublin </a:t>
            </a:r>
            <a:r>
              <a:rPr lang="en-IE" sz="1600" dirty="0" smtClean="0"/>
              <a:t> </a:t>
            </a:r>
          </a:p>
          <a:p>
            <a:endParaRPr lang="en-IE" sz="1600" dirty="0"/>
          </a:p>
          <a:p>
            <a:r>
              <a:rPr lang="en-IE" sz="1600" dirty="0"/>
              <a:t>Resolving Bullying (ages 6 -12) (2010) </a:t>
            </a:r>
            <a:r>
              <a:rPr lang="en-IE" sz="1600" dirty="0" err="1"/>
              <a:t>McAuslan</a:t>
            </a:r>
            <a:r>
              <a:rPr lang="en-IE" sz="1600" dirty="0"/>
              <a:t>, F. &amp; Nicholson, P.  Veritas. Dublin.</a:t>
            </a:r>
          </a:p>
          <a:p>
            <a:endParaRPr lang="en-IE" sz="1600" dirty="0"/>
          </a:p>
          <a:p>
            <a:r>
              <a:rPr lang="en-IE" sz="1600" dirty="0"/>
              <a:t>Bye-Bye, Bully: A Kid's Guide for Dealing with Bullies (2003) Jackson, J.S.  Abbey Press. Indiana.</a:t>
            </a:r>
          </a:p>
          <a:p>
            <a:endParaRPr lang="en-IE" sz="1600" dirty="0"/>
          </a:p>
          <a:p>
            <a:r>
              <a:rPr lang="en-IE" sz="1600" dirty="0"/>
              <a:t>Don’t Pick On Me (1993) Stones, R. Piccadilly Press. </a:t>
            </a:r>
          </a:p>
          <a:p>
            <a:endParaRPr lang="en-IE" sz="2000" dirty="0" smtClean="0"/>
          </a:p>
          <a:p>
            <a:r>
              <a:rPr lang="en-IE" sz="1600" dirty="0" smtClean="0">
                <a:solidFill>
                  <a:srgbClr val="FF0000"/>
                </a:solidFill>
              </a:rPr>
              <a:t>Video: </a:t>
            </a:r>
            <a:r>
              <a:rPr lang="en-IE" sz="1600" dirty="0" smtClean="0"/>
              <a:t>Talking to your children </a:t>
            </a:r>
            <a:r>
              <a:rPr lang="en-IE" sz="1600" dirty="0"/>
              <a:t>about </a:t>
            </a:r>
            <a:r>
              <a:rPr lang="en-IE" sz="1600" dirty="0" smtClean="0"/>
              <a:t>bullying - NSW Public Schools -  </a:t>
            </a:r>
            <a:r>
              <a:rPr lang="en-IE" sz="1600" dirty="0" smtClean="0">
                <a:hlinkClick r:id="rId2"/>
              </a:rPr>
              <a:t>https</a:t>
            </a:r>
            <a:r>
              <a:rPr lang="en-IE" sz="1600" dirty="0">
                <a:hlinkClick r:id="rId2"/>
              </a:rPr>
              <a:t>://</a:t>
            </a:r>
            <a:r>
              <a:rPr lang="en-IE" sz="1600" dirty="0" smtClean="0">
                <a:hlinkClick r:id="rId2"/>
              </a:rPr>
              <a:t>www.youtube.com/watch?v=4BOh8Arcrek</a:t>
            </a:r>
            <a:endParaRPr lang="en-IE" sz="1600" dirty="0" smtClean="0"/>
          </a:p>
          <a:p>
            <a:endParaRPr lang="en-IE" sz="2000" dirty="0"/>
          </a:p>
        </p:txBody>
      </p:sp>
    </p:spTree>
    <p:extLst>
      <p:ext uri="{BB962C8B-B14F-4D97-AF65-F5344CB8AC3E}">
        <p14:creationId xmlns:p14="http://schemas.microsoft.com/office/powerpoint/2010/main" val="1825053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2860"/>
            <a:ext cx="8229600" cy="1143000"/>
          </a:xfrm>
        </p:spPr>
        <p:txBody>
          <a:bodyPr/>
          <a:lstStyle/>
          <a:p>
            <a:r>
              <a:rPr lang="el-GR" b="1" dirty="0" smtClean="0">
                <a:solidFill>
                  <a:schemeClr val="tx2">
                    <a:lumMod val="75000"/>
                  </a:schemeClr>
                </a:solidFill>
              </a:rPr>
              <a:t>Ορισμοί </a:t>
            </a:r>
            <a:endParaRPr lang="en-IE" b="1"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F70DACD7-332A-44EA-827A-B60878E4E8DF}" type="slidenum">
              <a:rPr lang="el-GR" smtClean="0"/>
              <a:pPr/>
              <a:t>5</a:t>
            </a:fld>
            <a:endParaRPr lang="el-GR"/>
          </a:p>
        </p:txBody>
      </p:sp>
      <p:graphicFrame>
        <p:nvGraphicFramePr>
          <p:cNvPr id="7" name="Content Placeholder 4"/>
          <p:cNvGraphicFramePr>
            <a:graphicFrameLocks noGrp="1"/>
          </p:cNvGraphicFramePr>
          <p:nvPr>
            <p:ph idx="1"/>
            <p:extLst>
              <p:ext uri="{D42A27DB-BD31-4B8C-83A1-F6EECF244321}">
                <p14:modId xmlns:p14="http://schemas.microsoft.com/office/powerpoint/2010/main" val="3092288105"/>
              </p:ext>
            </p:extLst>
          </p:nvPr>
        </p:nvGraphicFramePr>
        <p:xfrm>
          <a:off x="486272" y="4653136"/>
          <a:ext cx="8229600" cy="1840880"/>
        </p:xfrm>
        <a:graphic>
          <a:graphicData uri="http://schemas.openxmlformats.org/drawingml/2006/table">
            <a:tbl>
              <a:tblPr firstRow="1" bandRow="1">
                <a:tableStyleId>{5C22544A-7EE6-4342-B048-85BDC9FD1C3A}</a:tableStyleId>
              </a:tblPr>
              <a:tblGrid>
                <a:gridCol w="4114800"/>
                <a:gridCol w="4114800"/>
              </a:tblGrid>
              <a:tr h="377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b="1" dirty="0" smtClean="0"/>
                        <a:t>Τι</a:t>
                      </a:r>
                      <a:r>
                        <a:rPr lang="el-GR" sz="1800" b="1" baseline="0" dirty="0" smtClean="0"/>
                        <a:t> ΔΕΝ είναι εκφοβισμός:</a:t>
                      </a:r>
                      <a:endParaRPr lang="en-US" sz="1800"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b="1" dirty="0" smtClean="0"/>
                        <a:t>Διαφοροποιά</a:t>
                      </a:r>
                      <a:r>
                        <a:rPr lang="el-GR" sz="1800" b="1" baseline="0" dirty="0" smtClean="0"/>
                        <a:t> </a:t>
                      </a:r>
                      <a:r>
                        <a:rPr lang="el-GR" sz="1800" b="1" baseline="0" dirty="0" smtClean="0"/>
                        <a:t>στοιχεία ορισμού:</a:t>
                      </a:r>
                      <a:endParaRPr lang="en-US" sz="1800" b="1" dirty="0" smtClean="0"/>
                    </a:p>
                  </a:txBody>
                  <a:tcPr/>
                </a:tc>
              </a:tr>
              <a:tr h="370840">
                <a:tc>
                  <a:txBody>
                    <a:bodyPr/>
                    <a:lstStyle/>
                    <a:p>
                      <a:pPr marL="285750" indent="-285750">
                        <a:buFont typeface="Arial" panose="020B0604020202020204" pitchFamily="34" charset="0"/>
                        <a:buChar char="•"/>
                      </a:pPr>
                      <a:r>
                        <a:rPr lang="el-GR" sz="1800" dirty="0" smtClean="0"/>
                        <a:t>Τυχαίες αρνητικές συμπεριφορές</a:t>
                      </a:r>
                      <a:endParaRPr lang="en-US" sz="1800" dirty="0" smtClean="0"/>
                    </a:p>
                    <a:p>
                      <a:pPr marL="285750" indent="-285750">
                        <a:buFont typeface="Arial" panose="020B0604020202020204" pitchFamily="34" charset="0"/>
                        <a:buChar char="•"/>
                      </a:pPr>
                      <a:r>
                        <a:rPr lang="el-GR" sz="1800" dirty="0" smtClean="0"/>
                        <a:t>Διεκδικητική</a:t>
                      </a:r>
                      <a:r>
                        <a:rPr lang="el-GR" sz="1800" baseline="0" dirty="0" smtClean="0"/>
                        <a:t> συμπεριφορά</a:t>
                      </a:r>
                      <a:endParaRPr lang="en-US" sz="1800" dirty="0" smtClean="0"/>
                    </a:p>
                    <a:p>
                      <a:pPr marL="285750" indent="-285750">
                        <a:buFont typeface="Arial" panose="020B0604020202020204" pitchFamily="34" charset="0"/>
                        <a:buChar char="•"/>
                      </a:pPr>
                      <a:r>
                        <a:rPr lang="el-GR" sz="1800" dirty="0" smtClean="0"/>
                        <a:t>Πείραγμα</a:t>
                      </a:r>
                      <a:r>
                        <a:rPr lang="el-GR" sz="1800" baseline="0" dirty="0" smtClean="0"/>
                        <a:t> στα πλαίσια παιχνιδιού</a:t>
                      </a:r>
                      <a:endParaRPr lang="en-US" sz="1800" dirty="0" smtClean="0"/>
                    </a:p>
                    <a:p>
                      <a:pPr marL="285750" indent="-285750">
                        <a:buFont typeface="Arial" panose="020B0604020202020204" pitchFamily="34" charset="0"/>
                        <a:buChar char="•"/>
                      </a:pPr>
                      <a:r>
                        <a:rPr lang="el-GR" sz="1800" dirty="0" smtClean="0"/>
                        <a:t>Διαφωνία</a:t>
                      </a:r>
                      <a:r>
                        <a:rPr lang="el-GR" sz="1800" baseline="0" dirty="0" smtClean="0"/>
                        <a:t> </a:t>
                      </a:r>
                      <a:endParaRPr lang="en-US" sz="1800" dirty="0" smtClean="0"/>
                    </a:p>
                    <a:p>
                      <a:pPr marL="285750" indent="-285750">
                        <a:buFont typeface="Arial" panose="020B0604020202020204" pitchFamily="34" charset="0"/>
                        <a:buChar char="•"/>
                      </a:pPr>
                      <a:r>
                        <a:rPr lang="el-GR" sz="1800" dirty="0" smtClean="0"/>
                        <a:t>Διαταραχές</a:t>
                      </a:r>
                      <a:r>
                        <a:rPr lang="el-GR" sz="1800" baseline="0" dirty="0" smtClean="0"/>
                        <a:t> προσωπικότητας</a:t>
                      </a:r>
                      <a:r>
                        <a:rPr lang="en-US" sz="1800" baseline="0" dirty="0" smtClean="0"/>
                        <a:t> </a:t>
                      </a:r>
                      <a:endParaRPr lang="en-US" sz="1800" dirty="0" smtClean="0"/>
                    </a:p>
                  </a:txBody>
                  <a:tcPr/>
                </a:tc>
                <a:tc>
                  <a:txBody>
                    <a:bodyPr/>
                    <a:lstStyle/>
                    <a:p>
                      <a:pPr marL="285750" indent="-285750">
                        <a:buFont typeface="Arial" panose="020B0604020202020204" pitchFamily="34" charset="0"/>
                        <a:buChar char="•"/>
                      </a:pPr>
                      <a:r>
                        <a:rPr lang="el-GR" sz="1800" dirty="0" smtClean="0"/>
                        <a:t>Ανισορροπία</a:t>
                      </a:r>
                      <a:r>
                        <a:rPr lang="el-GR" sz="1800" baseline="0" dirty="0" smtClean="0"/>
                        <a:t> δύναμης </a:t>
                      </a:r>
                      <a:endParaRPr lang="en-US" sz="1800" dirty="0" smtClean="0"/>
                    </a:p>
                    <a:p>
                      <a:pPr marL="285750" indent="-285750">
                        <a:buFont typeface="Arial" panose="020B0604020202020204" pitchFamily="34" charset="0"/>
                        <a:buChar char="•"/>
                      </a:pPr>
                      <a:r>
                        <a:rPr lang="el-GR" sz="1800" dirty="0" smtClean="0"/>
                        <a:t>Πρόθεση</a:t>
                      </a:r>
                      <a:r>
                        <a:rPr lang="el-GR" sz="1800" baseline="0" dirty="0" smtClean="0"/>
                        <a:t> </a:t>
                      </a:r>
                      <a:endParaRPr lang="en-US" sz="1800" dirty="0" smtClean="0"/>
                    </a:p>
                    <a:p>
                      <a:pPr marL="285750" indent="-285750">
                        <a:buFont typeface="Arial" panose="020B0604020202020204" pitchFamily="34" charset="0"/>
                        <a:buChar char="•"/>
                      </a:pPr>
                      <a:r>
                        <a:rPr lang="el-GR" sz="1800" dirty="0" smtClean="0"/>
                        <a:t>Απειλητική</a:t>
                      </a:r>
                      <a:r>
                        <a:rPr lang="el-GR" sz="1800" baseline="0" dirty="0" smtClean="0"/>
                        <a:t> συμπεριφορά</a:t>
                      </a:r>
                      <a:r>
                        <a:rPr lang="en-US" sz="1800" dirty="0" smtClean="0"/>
                        <a:t> </a:t>
                      </a:r>
                    </a:p>
                    <a:p>
                      <a:pPr marL="285750" indent="-285750">
                        <a:buFont typeface="Arial" panose="020B0604020202020204" pitchFamily="34" charset="0"/>
                        <a:buChar char="•"/>
                      </a:pPr>
                      <a:r>
                        <a:rPr lang="el-GR" sz="1800" dirty="0" smtClean="0"/>
                        <a:t>Επανάληψη</a:t>
                      </a:r>
                      <a:r>
                        <a:rPr lang="el-GR" sz="1800" baseline="0" dirty="0" smtClean="0"/>
                        <a:t> </a:t>
                      </a:r>
                      <a:endParaRPr lang="en-US" sz="1800" dirty="0" smtClean="0"/>
                    </a:p>
                    <a:p>
                      <a:endParaRPr lang="en-US" dirty="0"/>
                    </a:p>
                  </a:txBody>
                  <a:tcPr/>
                </a:tc>
              </a:tr>
            </a:tbl>
          </a:graphicData>
        </a:graphic>
      </p:graphicFrame>
      <p:sp>
        <p:nvSpPr>
          <p:cNvPr id="9" name="Rectangle 8"/>
          <p:cNvSpPr/>
          <p:nvPr/>
        </p:nvSpPr>
        <p:spPr>
          <a:xfrm>
            <a:off x="457200" y="1196752"/>
            <a:ext cx="8229600" cy="3416320"/>
          </a:xfrm>
          <a:prstGeom prst="rect">
            <a:avLst/>
          </a:prstGeom>
        </p:spPr>
        <p:txBody>
          <a:bodyPr wrap="square">
            <a:spAutoFit/>
          </a:bodyPr>
          <a:lstStyle/>
          <a:p>
            <a:pPr algn="just"/>
            <a:r>
              <a:rPr lang="el-GR" dirty="0"/>
              <a:t>Αν και δεν υπάρχει </a:t>
            </a:r>
            <a:r>
              <a:rPr lang="el-GR" dirty="0" smtClean="0"/>
              <a:t>ένας συνθετικός ορισμός, έχοντας έναν ίδιο διευκολύνεται σημαντικά η κατανόηση </a:t>
            </a:r>
            <a:r>
              <a:rPr lang="el-GR" dirty="0"/>
              <a:t>του εκφοβισμού και </a:t>
            </a:r>
            <a:r>
              <a:rPr lang="el-GR" dirty="0" smtClean="0"/>
              <a:t>η ανάπτυξη </a:t>
            </a:r>
            <a:r>
              <a:rPr lang="el-GR" dirty="0"/>
              <a:t>μιας </a:t>
            </a:r>
            <a:r>
              <a:rPr lang="el-GR" dirty="0" smtClean="0"/>
              <a:t>συνολικής σχολικής </a:t>
            </a:r>
            <a:r>
              <a:rPr lang="el-GR" dirty="0"/>
              <a:t>πολιτικής για την πρόληψη και </a:t>
            </a:r>
            <a:r>
              <a:rPr lang="el-GR" dirty="0" smtClean="0"/>
              <a:t>αντιμετώπιση του εκφοβισμού. Κάποιοι αξιοσημείωτοι </a:t>
            </a:r>
            <a:r>
              <a:rPr lang="el-GR" dirty="0"/>
              <a:t>ορισμοί </a:t>
            </a:r>
            <a:r>
              <a:rPr lang="el-GR" dirty="0" smtClean="0"/>
              <a:t>περιλαμβάνουν τα εξής:</a:t>
            </a:r>
            <a:endParaRPr lang="en-US" dirty="0"/>
          </a:p>
          <a:p>
            <a:pPr algn="just"/>
            <a:r>
              <a:rPr lang="en-US" i="1" dirty="0" smtClean="0"/>
              <a:t>“</a:t>
            </a:r>
            <a:r>
              <a:rPr lang="el-GR" b="1" i="1" dirty="0" smtClean="0"/>
              <a:t>Εκφοβισμός</a:t>
            </a:r>
            <a:r>
              <a:rPr lang="el-GR" i="1" dirty="0" smtClean="0"/>
              <a:t> ονομάζεται εκείνο το φαινόμενο κατά το οποίο ένας μαθητής </a:t>
            </a:r>
            <a:r>
              <a:rPr lang="el-GR" i="1" dirty="0"/>
              <a:t> </a:t>
            </a:r>
            <a:r>
              <a:rPr lang="el-GR" i="1" dirty="0" smtClean="0"/>
              <a:t>επαναλαμβανόμενα θυματοποιείται από άλλον/ους μαθητή/ες που δρουν με την πρόθεση να βλάψουν</a:t>
            </a:r>
            <a:r>
              <a:rPr lang="en-US" dirty="0" smtClean="0"/>
              <a:t>” </a:t>
            </a:r>
            <a:r>
              <a:rPr lang="en-US" dirty="0"/>
              <a:t>(</a:t>
            </a:r>
            <a:r>
              <a:rPr lang="en-US" dirty="0" err="1"/>
              <a:t>Olweus</a:t>
            </a:r>
            <a:r>
              <a:rPr lang="en-US" dirty="0"/>
              <a:t>, 1991</a:t>
            </a:r>
            <a:r>
              <a:rPr lang="en-US" dirty="0" smtClean="0"/>
              <a:t>)</a:t>
            </a:r>
            <a:r>
              <a:rPr lang="el-GR" dirty="0" smtClean="0"/>
              <a:t>.</a:t>
            </a:r>
            <a:endParaRPr lang="en-GB" dirty="0"/>
          </a:p>
          <a:p>
            <a:pPr algn="just"/>
            <a:r>
              <a:rPr lang="el-GR" i="1" dirty="0"/>
              <a:t>"</a:t>
            </a:r>
            <a:r>
              <a:rPr lang="el-GR" b="1" i="1" dirty="0" smtClean="0"/>
              <a:t>Διαδικτυακός εκφοβισμός</a:t>
            </a:r>
            <a:r>
              <a:rPr lang="el-GR" i="1" dirty="0" smtClean="0"/>
              <a:t> </a:t>
            </a:r>
            <a:r>
              <a:rPr lang="el-GR" i="1" dirty="0"/>
              <a:t>είναι η μορφή του εκφοβισμού που πραγματοποιείται με τη χρήση του </a:t>
            </a:r>
            <a:r>
              <a:rPr lang="el-GR" i="1" dirty="0" smtClean="0"/>
              <a:t>διαδικτύου</a:t>
            </a:r>
            <a:r>
              <a:rPr lang="el-GR" i="1" dirty="0"/>
              <a:t>, του κινητού τηλεφώνου ή άλλες τεχνολογικές συσκευές. </a:t>
            </a:r>
            <a:r>
              <a:rPr lang="el-GR" i="1" dirty="0" smtClean="0"/>
              <a:t>Ο διαδικτυακός </a:t>
            </a:r>
            <a:r>
              <a:rPr lang="el-GR" i="1" dirty="0"/>
              <a:t>εκφοβισμός παίρνει γενικά μια ψυχολογική παρά φυσική μορφή, αλλά είναι συχνά μέρος ενός ευρύτερου </a:t>
            </a:r>
            <a:r>
              <a:rPr lang="el-GR" i="1" dirty="0" smtClean="0"/>
              <a:t>πλαισίου του </a:t>
            </a:r>
            <a:r>
              <a:rPr lang="el-GR" i="1" dirty="0"/>
              <a:t>«</a:t>
            </a:r>
            <a:r>
              <a:rPr lang="el-GR" i="1" dirty="0" smtClean="0"/>
              <a:t>παραδοσιακού εκφοβισμού» (Ιρλανδικό </a:t>
            </a:r>
            <a:r>
              <a:rPr lang="el-GR" i="1" dirty="0"/>
              <a:t>Γραφείο </a:t>
            </a:r>
            <a:r>
              <a:rPr lang="el-GR" i="1" dirty="0" smtClean="0"/>
              <a:t>ασφάλειας </a:t>
            </a:r>
            <a:r>
              <a:rPr lang="el-GR" i="1" dirty="0"/>
              <a:t>του Διαδικτύου, 2008)"</a:t>
            </a:r>
            <a:endParaRPr lang="en-GB" dirty="0"/>
          </a:p>
        </p:txBody>
      </p:sp>
    </p:spTree>
    <p:extLst>
      <p:ext uri="{BB962C8B-B14F-4D97-AF65-F5344CB8AC3E}">
        <p14:creationId xmlns:p14="http://schemas.microsoft.com/office/powerpoint/2010/main" val="10759466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b="1" dirty="0" smtClean="0">
                <a:solidFill>
                  <a:schemeClr val="tx2">
                    <a:lumMod val="75000"/>
                  </a:schemeClr>
                </a:solidFill>
              </a:rPr>
              <a:t>Προτάσεις για περαιτέρω μελετη</a:t>
            </a:r>
            <a:endParaRPr lang="en-IE" sz="2800" b="1" dirty="0">
              <a:solidFill>
                <a:schemeClr val="tx2">
                  <a:lumMod val="75000"/>
                </a:schemeClr>
              </a:solidFill>
            </a:endParaRPr>
          </a:p>
        </p:txBody>
      </p:sp>
      <p:sp>
        <p:nvSpPr>
          <p:cNvPr id="3" name="Content Placeholder 2"/>
          <p:cNvSpPr>
            <a:spLocks noGrp="1"/>
          </p:cNvSpPr>
          <p:nvPr>
            <p:ph idx="1"/>
          </p:nvPr>
        </p:nvSpPr>
        <p:spPr>
          <a:xfrm>
            <a:off x="323528" y="1417638"/>
            <a:ext cx="8229600" cy="4525963"/>
          </a:xfrm>
        </p:spPr>
        <p:txBody>
          <a:bodyPr>
            <a:normAutofit lnSpcReduction="10000"/>
          </a:bodyPr>
          <a:lstStyle/>
          <a:p>
            <a:pPr marL="0" indent="0" fontAlgn="base">
              <a:buNone/>
            </a:pPr>
            <a:r>
              <a:rPr lang="en-IE" sz="2000" dirty="0" smtClean="0"/>
              <a:t>Understanding School Bullying (2010)  </a:t>
            </a:r>
            <a:r>
              <a:rPr lang="en-IE" sz="2000" dirty="0" err="1" smtClean="0"/>
              <a:t>O’Moore</a:t>
            </a:r>
            <a:r>
              <a:rPr lang="en-IE" sz="2000" dirty="0" smtClean="0"/>
              <a:t>, M. Veritas. Dublin </a:t>
            </a:r>
          </a:p>
          <a:p>
            <a:pPr marL="0" indent="0" fontAlgn="base">
              <a:buNone/>
            </a:pPr>
            <a:endParaRPr lang="en-IE" sz="1000" dirty="0" smtClean="0"/>
          </a:p>
          <a:p>
            <a:pPr marL="0" indent="0" fontAlgn="base">
              <a:buNone/>
            </a:pPr>
            <a:r>
              <a:rPr lang="en-IE" sz="2000" dirty="0" smtClean="0"/>
              <a:t>Pupils Definitions of Bullying, Guerin, S &amp; Hennessy, E. (2002) European Journal of Psychology of Education. 17. pp.249-261. </a:t>
            </a:r>
          </a:p>
          <a:p>
            <a:pPr marL="0" indent="0" fontAlgn="base">
              <a:buNone/>
            </a:pPr>
            <a:endParaRPr lang="en-IE" sz="1100" dirty="0"/>
          </a:p>
          <a:p>
            <a:pPr marL="0" indent="0" fontAlgn="base">
              <a:buNone/>
            </a:pPr>
            <a:r>
              <a:rPr lang="en-IE" sz="2000" dirty="0" smtClean="0"/>
              <a:t>Bullying</a:t>
            </a:r>
            <a:r>
              <a:rPr lang="en-IE" sz="2000" dirty="0"/>
              <a:t>: Considerations for defining and intervening in school </a:t>
            </a:r>
            <a:r>
              <a:rPr lang="en-IE" sz="2000" dirty="0" smtClean="0"/>
              <a:t>settings. </a:t>
            </a:r>
            <a:r>
              <a:rPr lang="en-IE" sz="2000" i="1" dirty="0" err="1"/>
              <a:t>Mahri</a:t>
            </a:r>
            <a:r>
              <a:rPr lang="en-IE" sz="2000" i="1" dirty="0"/>
              <a:t> J. </a:t>
            </a:r>
            <a:r>
              <a:rPr lang="en-IE" sz="2000" i="1" dirty="0" err="1"/>
              <a:t>Elinoff</a:t>
            </a:r>
            <a:r>
              <a:rPr lang="en-IE" sz="2000" i="1" dirty="0"/>
              <a:t>, </a:t>
            </a:r>
            <a:r>
              <a:rPr lang="en-IE" sz="2000" i="1" dirty="0" smtClean="0"/>
              <a:t>M.J., </a:t>
            </a:r>
            <a:r>
              <a:rPr lang="en-IE" sz="2000" i="1" dirty="0" err="1" smtClean="0"/>
              <a:t>Chafouleas</a:t>
            </a:r>
            <a:r>
              <a:rPr lang="en-IE" sz="2000" i="1" dirty="0" smtClean="0"/>
              <a:t>, S.M.&amp; </a:t>
            </a:r>
            <a:r>
              <a:rPr lang="en-IE" sz="2000" i="1" dirty="0" err="1" smtClean="0"/>
              <a:t>Sassu.K</a:t>
            </a:r>
            <a:r>
              <a:rPr lang="en-IE" sz="2000" i="1" dirty="0" smtClean="0"/>
              <a:t>. Volume 41 (8) </a:t>
            </a:r>
            <a:r>
              <a:rPr lang="en-IE" sz="2000" i="1" dirty="0"/>
              <a:t>Volume </a:t>
            </a:r>
            <a:r>
              <a:rPr lang="en-IE" sz="2000" i="1" dirty="0" smtClean="0"/>
              <a:t>pp </a:t>
            </a:r>
            <a:r>
              <a:rPr lang="en-IE" sz="2000" i="1" dirty="0"/>
              <a:t>887–897, November 2004</a:t>
            </a:r>
          </a:p>
          <a:p>
            <a:pPr marL="0" indent="0">
              <a:buNone/>
            </a:pPr>
            <a:endParaRPr lang="en-IE" sz="1100" dirty="0" smtClean="0"/>
          </a:p>
          <a:p>
            <a:pPr marL="0" indent="0">
              <a:buNone/>
            </a:pPr>
            <a:r>
              <a:rPr lang="en-US" sz="2000" dirty="0" smtClean="0"/>
              <a:t>Bully/victim </a:t>
            </a:r>
            <a:r>
              <a:rPr lang="en-US" sz="2000" dirty="0"/>
              <a:t>problems among schoolchildren: Basic facts and effects of a school based intervention </a:t>
            </a:r>
            <a:r>
              <a:rPr lang="en-US" sz="2000" dirty="0" smtClean="0"/>
              <a:t>program. </a:t>
            </a:r>
            <a:r>
              <a:rPr lang="en-US" sz="2000" dirty="0"/>
              <a:t>(1991). </a:t>
            </a:r>
            <a:r>
              <a:rPr lang="en-US" sz="2000" dirty="0" err="1" smtClean="0"/>
              <a:t>Olweus</a:t>
            </a:r>
            <a:r>
              <a:rPr lang="en-US" sz="2000" dirty="0"/>
              <a:t>, D. </a:t>
            </a:r>
            <a:r>
              <a:rPr lang="en-US" sz="2000" dirty="0" smtClean="0"/>
              <a:t>In </a:t>
            </a:r>
            <a:r>
              <a:rPr lang="en-US" sz="2000" dirty="0"/>
              <a:t>D. </a:t>
            </a:r>
            <a:r>
              <a:rPr lang="en-US" sz="2000" dirty="0" err="1"/>
              <a:t>Pepler</a:t>
            </a:r>
            <a:r>
              <a:rPr lang="en-US" sz="2000" dirty="0"/>
              <a:t> &amp; K. Rubin (Eds.), </a:t>
            </a:r>
            <a:r>
              <a:rPr lang="en-US" sz="2000" i="1" dirty="0"/>
              <a:t>The development and treatment of childhood aggression. </a:t>
            </a:r>
            <a:r>
              <a:rPr lang="en-US" sz="2000" dirty="0"/>
              <a:t>Hillsdale, N.J.: Erlbaum. </a:t>
            </a:r>
          </a:p>
          <a:p>
            <a:pPr marL="0" indent="0">
              <a:buNone/>
            </a:pPr>
            <a:endParaRPr lang="en-IE" sz="1100" dirty="0"/>
          </a:p>
          <a:p>
            <a:pPr marL="0" indent="0" fontAlgn="base">
              <a:spcBef>
                <a:spcPts val="0"/>
              </a:spcBef>
              <a:buNone/>
            </a:pPr>
            <a:r>
              <a:rPr lang="en-IE" sz="2000" dirty="0"/>
              <a:t>Get With It A Guide to Cyberbullying. (2008) Office for Internet Safety. Dublin </a:t>
            </a:r>
          </a:p>
          <a:p>
            <a:pPr marL="0" indent="0" fontAlgn="base">
              <a:spcBef>
                <a:spcPts val="0"/>
              </a:spcBef>
              <a:buNone/>
            </a:pPr>
            <a:r>
              <a:rPr lang="en-IE" sz="2000" dirty="0">
                <a:hlinkClick r:id="rId3"/>
              </a:rPr>
              <a:t>http://www.hotline.ie/documents/Cyberbullying.pdf</a:t>
            </a:r>
            <a:endParaRPr lang="en-IE" sz="2000" dirty="0"/>
          </a:p>
          <a:p>
            <a:pPr marL="0" indent="0">
              <a:buNone/>
            </a:pPr>
            <a:endParaRPr lang="en-IE" sz="1800" dirty="0"/>
          </a:p>
        </p:txBody>
      </p:sp>
      <p:sp>
        <p:nvSpPr>
          <p:cNvPr id="4" name="Slide Number Placeholder 3"/>
          <p:cNvSpPr>
            <a:spLocks noGrp="1"/>
          </p:cNvSpPr>
          <p:nvPr>
            <p:ph type="sldNum" sz="quarter" idx="12"/>
          </p:nvPr>
        </p:nvSpPr>
        <p:spPr/>
        <p:txBody>
          <a:bodyPr/>
          <a:lstStyle/>
          <a:p>
            <a:fld id="{F70DACD7-332A-44EA-827A-B60878E4E8DF}" type="slidenum">
              <a:rPr lang="el-GR" smtClean="0"/>
              <a:pPr/>
              <a:t>6</a:t>
            </a:fld>
            <a:endParaRPr lang="el-GR"/>
          </a:p>
        </p:txBody>
      </p:sp>
    </p:spTree>
    <p:extLst>
      <p:ext uri="{BB962C8B-B14F-4D97-AF65-F5344CB8AC3E}">
        <p14:creationId xmlns:p14="http://schemas.microsoft.com/office/powerpoint/2010/main" val="24392990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1184"/>
            <a:ext cx="8229600" cy="1143000"/>
          </a:xfrm>
        </p:spPr>
        <p:txBody>
          <a:bodyPr/>
          <a:lstStyle/>
          <a:p>
            <a:r>
              <a:rPr lang="el-GR" b="1" dirty="0" smtClean="0">
                <a:solidFill>
                  <a:schemeClr val="tx2">
                    <a:lumMod val="75000"/>
                  </a:schemeClr>
                </a:solidFill>
              </a:rPr>
              <a:t>Είδη Εκφοβισμού</a:t>
            </a:r>
            <a:endParaRPr lang="en-IE" b="1" dirty="0">
              <a:solidFill>
                <a:schemeClr val="tx2">
                  <a:lumMod val="75000"/>
                </a:schemeClr>
              </a:solidFill>
            </a:endParaRPr>
          </a:p>
        </p:txBody>
      </p:sp>
      <p:sp>
        <p:nvSpPr>
          <p:cNvPr id="3" name="Content Placeholder 2"/>
          <p:cNvSpPr>
            <a:spLocks noGrp="1"/>
          </p:cNvSpPr>
          <p:nvPr>
            <p:ph idx="1"/>
          </p:nvPr>
        </p:nvSpPr>
        <p:spPr>
          <a:xfrm>
            <a:off x="457200" y="1098551"/>
            <a:ext cx="8229600" cy="5426793"/>
          </a:xfrm>
        </p:spPr>
        <p:txBody>
          <a:bodyPr>
            <a:normAutofit fontScale="85000" lnSpcReduction="10000"/>
          </a:bodyPr>
          <a:lstStyle/>
          <a:p>
            <a:pPr marL="0" indent="0" algn="just">
              <a:spcBef>
                <a:spcPts val="0"/>
              </a:spcBef>
              <a:buNone/>
            </a:pPr>
            <a:r>
              <a:rPr lang="el-GR" sz="2000" b="1" dirty="0" smtClean="0">
                <a:solidFill>
                  <a:schemeClr val="tx2">
                    <a:lumMod val="75000"/>
                  </a:schemeClr>
                </a:solidFill>
              </a:rPr>
              <a:t>Υπάρχουν πολλά είδη εκφοβισμού, τα οποία κατηγοριοποιούνται στις παρακάτω διακριτές </a:t>
            </a:r>
            <a:r>
              <a:rPr lang="el-GR" sz="2000" b="1" u="sng" dirty="0" smtClean="0">
                <a:solidFill>
                  <a:schemeClr val="tx2">
                    <a:lumMod val="75000"/>
                  </a:schemeClr>
                </a:solidFill>
              </a:rPr>
              <a:t>μορφές</a:t>
            </a:r>
            <a:r>
              <a:rPr lang="el-GR" sz="2000" b="1" dirty="0" smtClean="0">
                <a:solidFill>
                  <a:schemeClr val="tx2">
                    <a:lumMod val="75000"/>
                  </a:schemeClr>
                </a:solidFill>
              </a:rPr>
              <a:t>:</a:t>
            </a:r>
          </a:p>
          <a:p>
            <a:pPr marL="0" indent="0" algn="just">
              <a:spcBef>
                <a:spcPts val="0"/>
              </a:spcBef>
              <a:buNone/>
            </a:pPr>
            <a:endParaRPr lang="en-IE" sz="900" dirty="0"/>
          </a:p>
          <a:p>
            <a:pPr algn="just">
              <a:lnSpc>
                <a:spcPct val="120000"/>
              </a:lnSpc>
              <a:spcBef>
                <a:spcPts val="600"/>
              </a:spcBef>
              <a:spcAft>
                <a:spcPts val="600"/>
              </a:spcAft>
            </a:pPr>
            <a:r>
              <a:rPr lang="el-GR" sz="2000" b="1" dirty="0" smtClean="0"/>
              <a:t>Άμεσος Εκφοβισμός</a:t>
            </a:r>
            <a:r>
              <a:rPr lang="en-IE" sz="2000" b="1" dirty="0" smtClean="0"/>
              <a:t>:</a:t>
            </a:r>
            <a:r>
              <a:rPr lang="el-GR" sz="2000" b="1" dirty="0"/>
              <a:t> </a:t>
            </a:r>
            <a:r>
              <a:rPr lang="el-GR" sz="2000" dirty="0" smtClean="0"/>
              <a:t>Περιλαμβάνει </a:t>
            </a:r>
            <a:r>
              <a:rPr lang="el-GR" sz="2000" dirty="0" smtClean="0"/>
              <a:t>τις πιο κοινές </a:t>
            </a:r>
            <a:r>
              <a:rPr lang="el-GR" sz="2000" dirty="0"/>
              <a:t>μορφές </a:t>
            </a:r>
            <a:r>
              <a:rPr lang="el-GR" sz="2000" dirty="0" smtClean="0"/>
              <a:t>άμεσου </a:t>
            </a:r>
            <a:r>
              <a:rPr lang="el-GR" sz="2000" dirty="0"/>
              <a:t>εκφοβισμού </a:t>
            </a:r>
            <a:r>
              <a:rPr lang="el-GR" sz="2000" dirty="0" smtClean="0"/>
              <a:t>όπου </a:t>
            </a:r>
            <a:r>
              <a:rPr lang="el-GR" sz="2000" dirty="0"/>
              <a:t>τα παιδιά και οι έφηβοι </a:t>
            </a:r>
            <a:r>
              <a:rPr lang="el-GR" sz="2000" dirty="0" smtClean="0"/>
              <a:t>εμπλέκονται σε </a:t>
            </a:r>
            <a:r>
              <a:rPr lang="el-GR" sz="2000" dirty="0" smtClean="0"/>
              <a:t>εκδηλες λεκτικές και σωματικές επιθέσεις, εκβιασμούς </a:t>
            </a:r>
            <a:r>
              <a:rPr lang="el-GR" sz="2000" dirty="0"/>
              <a:t>και </a:t>
            </a:r>
            <a:r>
              <a:rPr lang="el-GR" sz="2000" dirty="0" smtClean="0"/>
              <a:t>διαδικτυακό εκφοβισμό*. </a:t>
            </a:r>
            <a:endParaRPr lang="el-GR" sz="2000" b="1" dirty="0" smtClean="0"/>
          </a:p>
          <a:p>
            <a:pPr algn="just">
              <a:lnSpc>
                <a:spcPct val="110000"/>
              </a:lnSpc>
              <a:spcBef>
                <a:spcPts val="600"/>
              </a:spcBef>
              <a:spcAft>
                <a:spcPts val="600"/>
              </a:spcAft>
            </a:pPr>
            <a:r>
              <a:rPr lang="el-GR" sz="2000" b="1" dirty="0" smtClean="0"/>
              <a:t>Έμμεσος </a:t>
            </a:r>
            <a:r>
              <a:rPr lang="el-GR" sz="2000" b="1" dirty="0" smtClean="0"/>
              <a:t>Εκφοβισμός</a:t>
            </a:r>
            <a:r>
              <a:rPr lang="en-IE" sz="2000" b="1" dirty="0" smtClean="0"/>
              <a:t>:</a:t>
            </a:r>
            <a:r>
              <a:rPr lang="el-GR" sz="2000" b="1" dirty="0" smtClean="0"/>
              <a:t> </a:t>
            </a:r>
            <a:r>
              <a:rPr lang="el-GR" sz="2000" dirty="0" smtClean="0"/>
              <a:t>Είναι </a:t>
            </a:r>
            <a:r>
              <a:rPr lang="el-GR" sz="2000" dirty="0" smtClean="0"/>
              <a:t>περισσότερο συγκαλυμμένη και ανώνυμη μορφή</a:t>
            </a:r>
            <a:r>
              <a:rPr lang="en-IE" sz="2000" dirty="0" smtClean="0"/>
              <a:t> </a:t>
            </a:r>
            <a:r>
              <a:rPr lang="el-GR" sz="2000" dirty="0" smtClean="0"/>
              <a:t>εκφοβισμού και γι αυτό πιο δύσκολο για το θύμα να ταυτοποίησει το θύτη. Οι μορφές του έμμεσου εκφοβισμού περιλαμβάνουν: περιπαικτικά σημειώματα</a:t>
            </a:r>
            <a:r>
              <a:rPr lang="en-IE" sz="2000" dirty="0" smtClean="0"/>
              <a:t>, </a:t>
            </a:r>
            <a:r>
              <a:rPr lang="el-GR" sz="2000" dirty="0" smtClean="0"/>
              <a:t>προσβλητικά</a:t>
            </a:r>
            <a:r>
              <a:rPr lang="en-IE" sz="2000" dirty="0" smtClean="0"/>
              <a:t> </a:t>
            </a:r>
            <a:r>
              <a:rPr lang="el-GR" sz="2000" dirty="0" smtClean="0"/>
              <a:t>γκράφιτι</a:t>
            </a:r>
            <a:r>
              <a:rPr lang="en-IE" sz="2000" dirty="0" smtClean="0"/>
              <a:t>, </a:t>
            </a:r>
            <a:r>
              <a:rPr lang="el-GR" sz="2000" dirty="0" smtClean="0"/>
              <a:t>κλοπή ή καταστροφή ιδιωτικής περιουσίας</a:t>
            </a:r>
            <a:r>
              <a:rPr lang="en-IE" sz="2000" dirty="0" smtClean="0"/>
              <a:t>.  </a:t>
            </a:r>
            <a:endParaRPr lang="el-GR" sz="2000" b="1" dirty="0" smtClean="0"/>
          </a:p>
          <a:p>
            <a:pPr algn="just">
              <a:lnSpc>
                <a:spcPct val="110000"/>
              </a:lnSpc>
              <a:spcBef>
                <a:spcPts val="600"/>
              </a:spcBef>
              <a:spcAft>
                <a:spcPts val="600"/>
              </a:spcAft>
            </a:pPr>
            <a:r>
              <a:rPr lang="el-GR" sz="2000" b="1" dirty="0" smtClean="0"/>
              <a:t>Κοινωνικός εκφοβισμός</a:t>
            </a:r>
            <a:r>
              <a:rPr lang="en-IE" sz="2000" b="1" dirty="0" smtClean="0"/>
              <a:t>:</a:t>
            </a:r>
            <a:r>
              <a:rPr lang="el-GR" sz="2000" dirty="0"/>
              <a:t> </a:t>
            </a:r>
            <a:r>
              <a:rPr lang="el-GR" sz="2000" dirty="0" smtClean="0"/>
              <a:t>Ο </a:t>
            </a:r>
            <a:r>
              <a:rPr lang="el-GR" sz="2000" dirty="0" smtClean="0"/>
              <a:t>κοινωνικός εκφοβισμός που μπορεί να είναι έμμεσος στη φύση, μπορεί να είναι καταστροφικός για τις σχέσεις συνομηλίκων</a:t>
            </a:r>
            <a:r>
              <a:rPr lang="en-IE" sz="2000" dirty="0" smtClean="0"/>
              <a:t>.</a:t>
            </a:r>
            <a:r>
              <a:rPr lang="el-GR" sz="2000" dirty="0" smtClean="0"/>
              <a:t> </a:t>
            </a:r>
            <a:r>
              <a:rPr lang="el-GR" sz="2000" dirty="0"/>
              <a:t>Ε</a:t>
            </a:r>
            <a:r>
              <a:rPr lang="el-GR" sz="2000" dirty="0" smtClean="0"/>
              <a:t>κδηλώνεται </a:t>
            </a:r>
            <a:r>
              <a:rPr lang="el-GR" sz="2000" dirty="0"/>
              <a:t>ως χειραγώγηση </a:t>
            </a:r>
            <a:r>
              <a:rPr lang="el-GR" sz="2000" dirty="0" smtClean="0"/>
              <a:t>των κοινωνικών σχέσεων </a:t>
            </a:r>
            <a:r>
              <a:rPr lang="el-GR" sz="2000" dirty="0"/>
              <a:t>με την αδιαφορία, </a:t>
            </a:r>
            <a:r>
              <a:rPr lang="el-GR" sz="2000" dirty="0" smtClean="0"/>
              <a:t>μέσω του αποκλεισμού, της απομόνωσης, ή με τη διάδοση </a:t>
            </a:r>
            <a:r>
              <a:rPr lang="el-GR" sz="2000" dirty="0"/>
              <a:t>ψευδών πληροφοριών και </a:t>
            </a:r>
            <a:r>
              <a:rPr lang="el-GR" sz="2000" dirty="0" smtClean="0"/>
              <a:t>κακόβουλων φημών. </a:t>
            </a:r>
            <a:r>
              <a:rPr lang="el-GR" sz="2000" dirty="0"/>
              <a:t>Αυτή η μορφή είναι πιο συχνή στα κορίτσια από τα αγόρια</a:t>
            </a:r>
            <a:r>
              <a:rPr lang="el-GR" sz="2000" dirty="0" smtClean="0"/>
              <a:t>.</a:t>
            </a:r>
            <a:endParaRPr lang="el-GR" sz="2000" i="1" dirty="0"/>
          </a:p>
          <a:p>
            <a:pPr algn="just">
              <a:lnSpc>
                <a:spcPct val="110000"/>
              </a:lnSpc>
              <a:spcBef>
                <a:spcPts val="600"/>
              </a:spcBef>
              <a:spcAft>
                <a:spcPts val="600"/>
              </a:spcAft>
            </a:pPr>
            <a:r>
              <a:rPr lang="en-IE" sz="2000" i="1" dirty="0" smtClean="0"/>
              <a:t>*</a:t>
            </a:r>
            <a:r>
              <a:rPr lang="el-GR" sz="2000" i="1" dirty="0" smtClean="0"/>
              <a:t>Ο διαδικτυακός εκφοβισμός λόγω της αφαιρετικής του φύσης αλλά και τις συγκεκριμένες μεθόδους εφαρμογής του</a:t>
            </a:r>
            <a:r>
              <a:rPr lang="en-IE" sz="2000" i="1" dirty="0" smtClean="0"/>
              <a:t>, </a:t>
            </a:r>
            <a:r>
              <a:rPr lang="el-GR" sz="2000" i="1" dirty="0" smtClean="0"/>
              <a:t>παίρνει τη μορφή </a:t>
            </a:r>
            <a:r>
              <a:rPr lang="el-GR" sz="2000" i="1" dirty="0" smtClean="0"/>
              <a:t>και </a:t>
            </a:r>
            <a:r>
              <a:rPr lang="el-GR" sz="2000" i="1" dirty="0" smtClean="0"/>
              <a:t>άμεσου και έμμεσου εκφοβισμού</a:t>
            </a:r>
            <a:r>
              <a:rPr lang="en-IE" sz="2000" i="1" dirty="0" smtClean="0"/>
              <a:t>. </a:t>
            </a:r>
          </a:p>
        </p:txBody>
      </p:sp>
      <p:sp>
        <p:nvSpPr>
          <p:cNvPr id="4" name="Slide Number Placeholder 3"/>
          <p:cNvSpPr>
            <a:spLocks noGrp="1"/>
          </p:cNvSpPr>
          <p:nvPr>
            <p:ph type="sldNum" sz="quarter" idx="12"/>
          </p:nvPr>
        </p:nvSpPr>
        <p:spPr/>
        <p:txBody>
          <a:bodyPr/>
          <a:lstStyle/>
          <a:p>
            <a:fld id="{F70DACD7-332A-44EA-827A-B60878E4E8DF}" type="slidenum">
              <a:rPr lang="el-GR" smtClean="0"/>
              <a:pPr/>
              <a:t>7</a:t>
            </a:fld>
            <a:endParaRPr lang="el-GR"/>
          </a:p>
        </p:txBody>
      </p:sp>
    </p:spTree>
    <p:extLst>
      <p:ext uri="{BB962C8B-B14F-4D97-AF65-F5344CB8AC3E}">
        <p14:creationId xmlns:p14="http://schemas.microsoft.com/office/powerpoint/2010/main" val="27765105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980729"/>
            <a:ext cx="7992888" cy="5256584"/>
          </a:xfrm>
        </p:spPr>
        <p:txBody>
          <a:bodyPr>
            <a:normAutofit fontScale="32500" lnSpcReduction="20000"/>
          </a:bodyPr>
          <a:lstStyle/>
          <a:p>
            <a:pPr marL="0" indent="0" algn="ctr">
              <a:spcBef>
                <a:spcPts val="0"/>
              </a:spcBef>
              <a:buNone/>
            </a:pPr>
            <a:r>
              <a:rPr lang="el-GR" sz="6000" b="1" dirty="0" smtClean="0">
                <a:solidFill>
                  <a:schemeClr val="tx2"/>
                </a:solidFill>
              </a:rPr>
              <a:t>Τα πιο συχνά αναφερόμενα είδη εκφοβισμού είναι:</a:t>
            </a:r>
            <a:endParaRPr lang="en-IE" sz="6000" b="1" dirty="0" smtClean="0">
              <a:solidFill>
                <a:schemeClr val="tx2"/>
              </a:solidFill>
            </a:endParaRPr>
          </a:p>
          <a:p>
            <a:pPr marL="0" indent="0" algn="just">
              <a:lnSpc>
                <a:spcPct val="120000"/>
              </a:lnSpc>
              <a:spcBef>
                <a:spcPts val="0"/>
              </a:spcBef>
              <a:buNone/>
            </a:pPr>
            <a:endParaRPr lang="en-IE" sz="2100" dirty="0" smtClean="0"/>
          </a:p>
          <a:p>
            <a:pPr marL="0" indent="0" algn="just">
              <a:lnSpc>
                <a:spcPct val="120000"/>
              </a:lnSpc>
              <a:spcBef>
                <a:spcPts val="480"/>
              </a:spcBef>
              <a:buNone/>
            </a:pPr>
            <a:r>
              <a:rPr lang="el-GR" sz="5200" b="1" dirty="0" smtClean="0"/>
              <a:t>Λεκτικός εκφοβισμός</a:t>
            </a:r>
            <a:r>
              <a:rPr lang="en-IE" sz="5200" b="1" dirty="0" smtClean="0"/>
              <a:t>: </a:t>
            </a:r>
          </a:p>
          <a:p>
            <a:pPr marL="0" indent="0" algn="just">
              <a:lnSpc>
                <a:spcPct val="120000"/>
              </a:lnSpc>
              <a:spcBef>
                <a:spcPts val="480"/>
              </a:spcBef>
              <a:buNone/>
            </a:pPr>
            <a:r>
              <a:rPr lang="el-GR" sz="4900" dirty="0"/>
              <a:t>Μελέτες έχουν δείξει ότι λεκτικός εκφοβισμός είναι μακράν η πιο κοινή </a:t>
            </a:r>
            <a:r>
              <a:rPr lang="el-GR" sz="4900" dirty="0" smtClean="0"/>
              <a:t>μορφή εκφοβισμού και για τα αγόρια και για τα κορίτσια. Οι λεκτικές </a:t>
            </a:r>
            <a:r>
              <a:rPr lang="el-GR" sz="4900" dirty="0"/>
              <a:t>επιθέσεις μπορεί να είναι </a:t>
            </a:r>
            <a:r>
              <a:rPr lang="el-GR" sz="4900" dirty="0" smtClean="0"/>
              <a:t>πολύ προσωπικής </a:t>
            </a:r>
            <a:r>
              <a:rPr lang="el-GR" sz="4900" dirty="0"/>
              <a:t>και </a:t>
            </a:r>
            <a:r>
              <a:rPr lang="el-GR" sz="4900" dirty="0" smtClean="0"/>
              <a:t>σεξουαλικής φύσης. Μπορούν </a:t>
            </a:r>
            <a:r>
              <a:rPr lang="el-GR" sz="4900" dirty="0"/>
              <a:t>να απευθύνονται </a:t>
            </a:r>
            <a:r>
              <a:rPr lang="el-GR" sz="4900" dirty="0" smtClean="0"/>
              <a:t>στην οικογένεια, στον </a:t>
            </a:r>
            <a:r>
              <a:rPr lang="el-GR" sz="4900" dirty="0"/>
              <a:t>πολιτισμό, </a:t>
            </a:r>
            <a:r>
              <a:rPr lang="el-GR" sz="4900" dirty="0" smtClean="0"/>
              <a:t>στη </a:t>
            </a:r>
            <a:r>
              <a:rPr lang="el-GR" sz="4900" dirty="0"/>
              <a:t>φυλή ή </a:t>
            </a:r>
            <a:r>
              <a:rPr lang="el-GR" sz="4900" dirty="0" smtClean="0"/>
              <a:t>στη θρησκεία του θύματος. Οι κακόβουλες </a:t>
            </a:r>
            <a:r>
              <a:rPr lang="el-GR" sz="4900" dirty="0"/>
              <a:t>φήμες είναι </a:t>
            </a:r>
            <a:r>
              <a:rPr lang="el-GR" sz="4900" dirty="0" smtClean="0"/>
              <a:t>μια ιδιαίτερα </a:t>
            </a:r>
            <a:r>
              <a:rPr lang="el-GR" sz="4900" dirty="0"/>
              <a:t>ύπουλη μορφή του λεκτικού εκφοβισμού. Μια </a:t>
            </a:r>
            <a:r>
              <a:rPr lang="el-GR" sz="4900" dirty="0" smtClean="0"/>
              <a:t>κακόβουλη ετικέτα </a:t>
            </a:r>
            <a:r>
              <a:rPr lang="el-GR" sz="4900" dirty="0"/>
              <a:t>ή εκστρατεία μπορεί να </a:t>
            </a:r>
            <a:r>
              <a:rPr lang="el-GR" sz="4900" dirty="0" smtClean="0"/>
              <a:t>«κολλήσει» στο θύμα </a:t>
            </a:r>
            <a:r>
              <a:rPr lang="el-GR" sz="4900" dirty="0"/>
              <a:t>και </a:t>
            </a:r>
            <a:r>
              <a:rPr lang="el-GR" sz="4900" dirty="0" smtClean="0"/>
              <a:t>να </a:t>
            </a:r>
            <a:r>
              <a:rPr lang="el-GR" sz="4900" dirty="0"/>
              <a:t>καταστρέψει </a:t>
            </a:r>
            <a:r>
              <a:rPr lang="el-GR" sz="4900" dirty="0" smtClean="0"/>
              <a:t>την ευημερία του ατόμου και να το ακολουθεί στην ενήλικη ζωή του.</a:t>
            </a:r>
          </a:p>
          <a:p>
            <a:pPr marL="0" indent="0" algn="just">
              <a:lnSpc>
                <a:spcPct val="120000"/>
              </a:lnSpc>
              <a:spcBef>
                <a:spcPts val="480"/>
              </a:spcBef>
              <a:buNone/>
            </a:pPr>
            <a:endParaRPr lang="en-IE" sz="5500" dirty="0"/>
          </a:p>
          <a:p>
            <a:pPr marL="0" indent="0" algn="just">
              <a:lnSpc>
                <a:spcPct val="120000"/>
              </a:lnSpc>
              <a:spcBef>
                <a:spcPts val="480"/>
              </a:spcBef>
              <a:buNone/>
            </a:pPr>
            <a:r>
              <a:rPr lang="el-GR" sz="5500" b="1" dirty="0" smtClean="0"/>
              <a:t>Φυσική επιθετικότητα</a:t>
            </a:r>
            <a:r>
              <a:rPr lang="en-IE" sz="5500" b="1" dirty="0" smtClean="0"/>
              <a:t>:</a:t>
            </a:r>
          </a:p>
          <a:p>
            <a:pPr marL="0" indent="0" algn="just">
              <a:lnSpc>
                <a:spcPct val="120000"/>
              </a:lnSpc>
              <a:spcBef>
                <a:spcPts val="480"/>
              </a:spcBef>
              <a:buNone/>
            </a:pPr>
            <a:r>
              <a:rPr lang="el-GR" sz="4900" dirty="0" smtClean="0"/>
              <a:t>Η άμεση πράξη φυσικής επιθετικότητας είναι η πιο εμφανής μορφή εκφοβισμού, αλλά όταν γίνεται αντικείμενο παρατήρησης συχνά παρερμηνεύεται ως «προσποίηση» ή ότι έγινε «στο πλαίσιο του παιχνιδιού». Ενώ τα παιδιά συχνά παίζουν έντονα, στην περίπτωση του εκφοβισμού αυτά τα παιχνίδια μπορούν να αποτελέσουν προάγγελο ενός φαύλου κύκλου σωματικών επιθέσεων</a:t>
            </a:r>
            <a:r>
              <a:rPr lang="en-IE" sz="4900" dirty="0" smtClean="0"/>
              <a:t>. </a:t>
            </a:r>
            <a:r>
              <a:rPr lang="el-GR" sz="4900" dirty="0" smtClean="0"/>
              <a:t>Και τα αγόρια και τα κορίτσια εμπλέκονται σε σωματικό εκφοβισμό, τα αγόρια έχουν ισχυρότερη τάση προς αυτό το είδος επιθετικότητας. Οι μορφές είναι πολλές, όπως: σπρωξίματα, τράβηγμα μαλλιών, φτύσιμο, δάγκωμα, γρατσούνισμα, γροθιά, </a:t>
            </a:r>
            <a:r>
              <a:rPr lang="el-GR" sz="4900" dirty="0"/>
              <a:t> </a:t>
            </a:r>
            <a:r>
              <a:rPr lang="el-GR" sz="4900" dirty="0" smtClean="0"/>
              <a:t>χτυπήματα</a:t>
            </a:r>
            <a:r>
              <a:rPr lang="en-IE" sz="4900" dirty="0" smtClean="0"/>
              <a:t>. </a:t>
            </a:r>
            <a:endParaRPr lang="en-IE" sz="4900" dirty="0"/>
          </a:p>
        </p:txBody>
      </p:sp>
      <p:sp>
        <p:nvSpPr>
          <p:cNvPr id="4" name="Slide Number Placeholder 3"/>
          <p:cNvSpPr>
            <a:spLocks noGrp="1"/>
          </p:cNvSpPr>
          <p:nvPr>
            <p:ph type="sldNum" sz="quarter" idx="12"/>
          </p:nvPr>
        </p:nvSpPr>
        <p:spPr/>
        <p:txBody>
          <a:bodyPr/>
          <a:lstStyle/>
          <a:p>
            <a:fld id="{F70DACD7-332A-44EA-827A-B60878E4E8DF}" type="slidenum">
              <a:rPr lang="el-GR" smtClean="0"/>
              <a:pPr/>
              <a:t>8</a:t>
            </a:fld>
            <a:endParaRPr lang="el-GR"/>
          </a:p>
        </p:txBody>
      </p:sp>
    </p:spTree>
    <p:extLst>
      <p:ext uri="{BB962C8B-B14F-4D97-AF65-F5344CB8AC3E}">
        <p14:creationId xmlns:p14="http://schemas.microsoft.com/office/powerpoint/2010/main" val="355507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268760"/>
            <a:ext cx="8229600" cy="4929411"/>
          </a:xfrm>
        </p:spPr>
        <p:txBody>
          <a:bodyPr>
            <a:noAutofit/>
          </a:bodyPr>
          <a:lstStyle/>
          <a:p>
            <a:pPr marL="0" indent="0" algn="just">
              <a:buNone/>
            </a:pPr>
            <a:r>
              <a:rPr lang="el-GR" sz="2000" b="1" dirty="0" smtClean="0"/>
              <a:t>Χειρονομίες: </a:t>
            </a:r>
            <a:endParaRPr lang="en-IE" sz="2000" b="1" dirty="0" smtClean="0"/>
          </a:p>
          <a:p>
            <a:pPr marL="0" indent="0" algn="just">
              <a:buNone/>
            </a:pPr>
            <a:r>
              <a:rPr lang="el-GR" sz="2000" dirty="0"/>
              <a:t>Αυτή η μορφή αποτελείται από πολλές μορφές </a:t>
            </a:r>
            <a:r>
              <a:rPr lang="el-GR" sz="2000" dirty="0" smtClean="0"/>
              <a:t>μη-λεκτικής επιθετικότητας </a:t>
            </a:r>
            <a:r>
              <a:rPr lang="el-GR" sz="2000" dirty="0"/>
              <a:t>και απειλητικές χειρονομίες, το οποίο μπορεί να μεταφέρει πολύ </a:t>
            </a:r>
            <a:r>
              <a:rPr lang="el-GR" sz="2000" dirty="0" smtClean="0"/>
              <a:t>υποτιμητικά και τρομακτικά </a:t>
            </a:r>
            <a:r>
              <a:rPr lang="el-GR" sz="2000" dirty="0"/>
              <a:t>μηνύματα. Διάφορες μέθοδοι περιλαμβάνουν </a:t>
            </a:r>
            <a:r>
              <a:rPr lang="el-GR" sz="2000" dirty="0" smtClean="0"/>
              <a:t>το «εχθρικό κοίταγμα», </a:t>
            </a:r>
            <a:r>
              <a:rPr lang="el-GR" sz="2000" dirty="0"/>
              <a:t>το κρύο </a:t>
            </a:r>
            <a:r>
              <a:rPr lang="el-GR" sz="2000" dirty="0" smtClean="0"/>
              <a:t>βλέμμα, χειρονομίες για απειλές («τραβώντας </a:t>
            </a:r>
            <a:r>
              <a:rPr lang="el-GR" sz="2000" dirty="0"/>
              <a:t>τη σκανδάλη</a:t>
            </a:r>
            <a:r>
              <a:rPr lang="el-GR" sz="2000" dirty="0" smtClean="0"/>
              <a:t>»). Επιπλέον</a:t>
            </a:r>
            <a:r>
              <a:rPr lang="el-GR" sz="2000" dirty="0"/>
              <a:t>, </a:t>
            </a:r>
            <a:r>
              <a:rPr lang="el-GR" sz="2000" dirty="0" smtClean="0"/>
              <a:t>συχνά </a:t>
            </a:r>
            <a:r>
              <a:rPr lang="el-GR" sz="2000" dirty="0" smtClean="0"/>
              <a:t>εφαρμόζεται </a:t>
            </a:r>
            <a:r>
              <a:rPr lang="el-GR" sz="2000" dirty="0" smtClean="0"/>
              <a:t>όπου </a:t>
            </a:r>
            <a:r>
              <a:rPr lang="el-GR" sz="2000" dirty="0"/>
              <a:t>υπάρχει μια </a:t>
            </a:r>
            <a:r>
              <a:rPr lang="el-GR" sz="2000" dirty="0" smtClean="0"/>
              <a:t>σωματική </a:t>
            </a:r>
            <a:r>
              <a:rPr lang="el-GR" sz="2000" dirty="0"/>
              <a:t>ή πνευματική </a:t>
            </a:r>
            <a:r>
              <a:rPr lang="el-GR" sz="2000" dirty="0" smtClean="0"/>
              <a:t>αναπηρία </a:t>
            </a:r>
            <a:r>
              <a:rPr lang="el-GR" sz="2000" dirty="0"/>
              <a:t>μια </a:t>
            </a:r>
            <a:r>
              <a:rPr lang="el-GR" sz="2000" dirty="0" smtClean="0"/>
              <a:t>ταπεινωτική χειρονομία που να υποδηλώνει την αναπηρία.</a:t>
            </a:r>
            <a:endParaRPr lang="el-GR" sz="2000" dirty="0" smtClean="0"/>
          </a:p>
          <a:p>
            <a:pPr marL="0" indent="0" algn="just">
              <a:buNone/>
            </a:pPr>
            <a:endParaRPr lang="en-IE" sz="2000" dirty="0"/>
          </a:p>
          <a:p>
            <a:pPr marL="0" indent="0" algn="just">
              <a:buNone/>
            </a:pPr>
            <a:r>
              <a:rPr lang="el-GR" sz="2000" b="1" dirty="0" smtClean="0"/>
              <a:t>Κοινωνικός αποκλεισμός:</a:t>
            </a:r>
            <a:endParaRPr lang="en-IE" sz="2000" b="1" dirty="0" smtClean="0"/>
          </a:p>
          <a:p>
            <a:pPr marL="0" indent="0" algn="just">
              <a:buNone/>
            </a:pPr>
            <a:r>
              <a:rPr lang="el-GR" sz="2000" dirty="0" smtClean="0"/>
              <a:t>Ο κοινωνικός αποκλεισμός είναι κυρίαρχη μορφή ανάμεσα στα κορίτσια, και είναι ιδιαίτερα επώδυνος αφού απομονώνει τα παιδιά από την παρέα συνομηλίκων τους.</a:t>
            </a:r>
            <a:r>
              <a:rPr lang="en-IE" sz="2000" dirty="0" smtClean="0"/>
              <a:t> </a:t>
            </a:r>
            <a:r>
              <a:rPr lang="el-GR" sz="2000" dirty="0" smtClean="0"/>
              <a:t>Αυτή η μορφή μπορεί να είναι η πιο δύσκολη στην αντιμετώπιση και ιδιαίτερα επικίνδυνη αφού επιδρά άμεσα στην αυτοεκτίμηση και την αίσθηση αυταξίας των θυμάτων, κάνοντάς τους να αισθάνονται ότι δεν είναι άξιοι φιλίας. </a:t>
            </a:r>
            <a:endParaRPr lang="en-IE" sz="2000" dirty="0"/>
          </a:p>
        </p:txBody>
      </p:sp>
      <p:sp>
        <p:nvSpPr>
          <p:cNvPr id="4" name="Slide Number Placeholder 3"/>
          <p:cNvSpPr>
            <a:spLocks noGrp="1"/>
          </p:cNvSpPr>
          <p:nvPr>
            <p:ph type="sldNum" sz="quarter" idx="12"/>
          </p:nvPr>
        </p:nvSpPr>
        <p:spPr/>
        <p:txBody>
          <a:bodyPr/>
          <a:lstStyle/>
          <a:p>
            <a:fld id="{F70DACD7-332A-44EA-827A-B60878E4E8DF}" type="slidenum">
              <a:rPr lang="el-GR" smtClean="0"/>
              <a:pPr/>
              <a:t>9</a:t>
            </a:fld>
            <a:endParaRPr lang="el-GR"/>
          </a:p>
        </p:txBody>
      </p:sp>
    </p:spTree>
    <p:extLst>
      <p:ext uri="{BB962C8B-B14F-4D97-AF65-F5344CB8AC3E}">
        <p14:creationId xmlns:p14="http://schemas.microsoft.com/office/powerpoint/2010/main" val="777782227"/>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4306</TotalTime>
  <Words>7118</Words>
  <Application>Microsoft Office PowerPoint</Application>
  <PresentationFormat>On-screen Show (4:3)</PresentationFormat>
  <Paragraphs>607</Paragraphs>
  <Slides>49</Slides>
  <Notes>11</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Θέμα του Office</vt:lpstr>
      <vt:lpstr>PowerPoint Presentation</vt:lpstr>
      <vt:lpstr>Περιεχόμενα Θ.Ε.</vt:lpstr>
      <vt:lpstr>Μαθησιακά Αποτελέσματα</vt:lpstr>
      <vt:lpstr>Τι είναι ο Σχ. Εκφοβισμός;   </vt:lpstr>
      <vt:lpstr>Ορισμοί </vt:lpstr>
      <vt:lpstr>Προτάσεις για περαιτέρω μελετη</vt:lpstr>
      <vt:lpstr>Είδη Εκφοβισμού</vt:lpstr>
      <vt:lpstr>PowerPoint Presentation</vt:lpstr>
      <vt:lpstr>PowerPoint Presentation</vt:lpstr>
      <vt:lpstr>PowerPoint Presentation</vt:lpstr>
      <vt:lpstr>PowerPoint Presentation</vt:lpstr>
      <vt:lpstr>PowerPoint Presentation</vt:lpstr>
      <vt:lpstr>Προτάσεις για περαιτέρω μελετη</vt:lpstr>
      <vt:lpstr>Οι επιπτώσεις του σχολικου εκφοβισμού </vt:lpstr>
      <vt:lpstr>PowerPoint Presentation</vt:lpstr>
      <vt:lpstr>PowerPoint Presentation</vt:lpstr>
      <vt:lpstr>PowerPoint Presentation</vt:lpstr>
      <vt:lpstr>PowerPoint Presentation</vt:lpstr>
      <vt:lpstr>Προτάσεις για περαιτέρω μελετη</vt:lpstr>
      <vt:lpstr>Προειδοποιητικά σημάδια του εκφοβισμού </vt:lpstr>
      <vt:lpstr>PowerPoint Presentation</vt:lpstr>
      <vt:lpstr>Προτάσεις για περαιτέρω μελετη</vt:lpstr>
      <vt:lpstr>Που συμβαίνει ο Εκφοβισμός;</vt:lpstr>
      <vt:lpstr>PowerPoint Presentation</vt:lpstr>
      <vt:lpstr>PowerPoint Presentation</vt:lpstr>
      <vt:lpstr>Προτάσεις για περαιτέρω μελετη</vt:lpstr>
      <vt:lpstr>Γιατί κάποια άτομα εκφοβίζουν;</vt:lpstr>
      <vt:lpstr>PowerPoint Presentation</vt:lpstr>
      <vt:lpstr>PowerPoint Presentation</vt:lpstr>
      <vt:lpstr>PowerPoint Presentation</vt:lpstr>
      <vt:lpstr>PowerPoint Presentation</vt:lpstr>
      <vt:lpstr>PowerPoint Presentation</vt:lpstr>
      <vt:lpstr>Προτάσεις για περαιτέρω μελετη</vt:lpstr>
      <vt:lpstr>Ρόλοι μαθητών </vt:lpstr>
      <vt:lpstr>PowerPoint Presentation</vt:lpstr>
      <vt:lpstr>PowerPoint Presentation</vt:lpstr>
      <vt:lpstr>PowerPoint Presentation</vt:lpstr>
      <vt:lpstr>Προτάσεις για περαιτέρω μελετη</vt:lpstr>
      <vt:lpstr>Παρερμηνείες</vt:lpstr>
      <vt:lpstr>PowerPoint Presentation</vt:lpstr>
      <vt:lpstr>PowerPoint Presentation</vt:lpstr>
      <vt:lpstr>Προτάσεις για περαιτέρω μελετη</vt:lpstr>
      <vt:lpstr> Πώς να υποστηρίξετε τα θύματα </vt:lpstr>
      <vt:lpstr>PowerPoint Presentation</vt:lpstr>
      <vt:lpstr>PowerPoint Presentation</vt:lpstr>
      <vt:lpstr>PowerPoint Presentation</vt:lpstr>
      <vt:lpstr>PowerPoint Presentation</vt:lpstr>
      <vt:lpstr>PowerPoint Presentation</vt:lpstr>
      <vt:lpstr>Προτάσεις για περαιτέρω μελέτη</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Ifigeneia</dc:creator>
  <cp:lastModifiedBy>BOBIRAS</cp:lastModifiedBy>
  <cp:revision>322</cp:revision>
  <dcterms:created xsi:type="dcterms:W3CDTF">2012-03-21T14:42:02Z</dcterms:created>
  <dcterms:modified xsi:type="dcterms:W3CDTF">2015-10-11T16:36:59Z</dcterms:modified>
</cp:coreProperties>
</file>