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4"/>
  </p:notesMasterIdLst>
  <p:handoutMasterIdLst>
    <p:handoutMasterId r:id="rId55"/>
  </p:handoutMasterIdLst>
  <p:sldIdLst>
    <p:sldId id="263" r:id="rId2"/>
    <p:sldId id="287" r:id="rId3"/>
    <p:sldId id="273" r:id="rId4"/>
    <p:sldId id="272" r:id="rId5"/>
    <p:sldId id="274" r:id="rId6"/>
    <p:sldId id="275" r:id="rId7"/>
    <p:sldId id="288" r:id="rId8"/>
    <p:sldId id="298" r:id="rId9"/>
    <p:sldId id="291" r:id="rId10"/>
    <p:sldId id="292" r:id="rId11"/>
    <p:sldId id="330" r:id="rId12"/>
    <p:sldId id="300" r:id="rId13"/>
    <p:sldId id="331" r:id="rId14"/>
    <p:sldId id="332" r:id="rId15"/>
    <p:sldId id="333" r:id="rId16"/>
    <p:sldId id="293" r:id="rId17"/>
    <p:sldId id="364" r:id="rId18"/>
    <p:sldId id="323" r:id="rId19"/>
    <p:sldId id="324" r:id="rId20"/>
    <p:sldId id="325" r:id="rId21"/>
    <p:sldId id="326" r:id="rId22"/>
    <p:sldId id="327" r:id="rId23"/>
    <p:sldId id="365" r:id="rId24"/>
    <p:sldId id="328" r:id="rId25"/>
    <p:sldId id="329" r:id="rId26"/>
    <p:sldId id="337" r:id="rId27"/>
    <p:sldId id="338" r:id="rId28"/>
    <p:sldId id="339" r:id="rId29"/>
    <p:sldId id="340" r:id="rId30"/>
    <p:sldId id="341" r:id="rId31"/>
    <p:sldId id="342" r:id="rId32"/>
    <p:sldId id="343" r:id="rId33"/>
    <p:sldId id="344" r:id="rId34"/>
    <p:sldId id="345" r:id="rId35"/>
    <p:sldId id="346" r:id="rId36"/>
    <p:sldId id="347" r:id="rId37"/>
    <p:sldId id="348" r:id="rId38"/>
    <p:sldId id="349" r:id="rId39"/>
    <p:sldId id="350" r:id="rId40"/>
    <p:sldId id="351" r:id="rId41"/>
    <p:sldId id="352" r:id="rId42"/>
    <p:sldId id="353" r:id="rId43"/>
    <p:sldId id="354" r:id="rId44"/>
    <p:sldId id="356" r:id="rId45"/>
    <p:sldId id="357" r:id="rId46"/>
    <p:sldId id="358" r:id="rId47"/>
    <p:sldId id="359" r:id="rId48"/>
    <p:sldId id="360" r:id="rId49"/>
    <p:sldId id="361" r:id="rId50"/>
    <p:sldId id="362" r:id="rId51"/>
    <p:sldId id="366" r:id="rId52"/>
    <p:sldId id="363" r:id="rId5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13"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D923A3-0CFB-4396-AA5F-552591E6E056}" type="datetimeFigureOut">
              <a:rPr lang="el-GR" smtClean="0"/>
              <a:pPr/>
              <a:t>9/10/2015</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24EA65-D06F-4ADB-AA1C-D9E11A6095FD}" type="slidenum">
              <a:rPr lang="el-GR" smtClean="0"/>
              <a:pPr/>
              <a:t>‹N°›</a:t>
            </a:fld>
            <a:endParaRPr lang="el-GR"/>
          </a:p>
        </p:txBody>
      </p:sp>
    </p:spTree>
    <p:extLst>
      <p:ext uri="{BB962C8B-B14F-4D97-AF65-F5344CB8AC3E}">
        <p14:creationId xmlns:p14="http://schemas.microsoft.com/office/powerpoint/2010/main" val="2744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175E8A-296B-48C0-A9DA-7D730C637BC3}" type="datetimeFigureOut">
              <a:rPr lang="el-GR" smtClean="0"/>
              <a:pPr/>
              <a:t>9/10/2015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747CE2-572C-4D35-94FC-6F146D584546}" type="slidenum">
              <a:rPr lang="el-GR" smtClean="0"/>
              <a:pPr/>
              <a:t>‹N°›</a:t>
            </a:fld>
            <a:endParaRPr lang="el-GR"/>
          </a:p>
        </p:txBody>
      </p:sp>
    </p:spTree>
    <p:extLst>
      <p:ext uri="{BB962C8B-B14F-4D97-AF65-F5344CB8AC3E}">
        <p14:creationId xmlns:p14="http://schemas.microsoft.com/office/powerpoint/2010/main" val="5394413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a:t>
            </a:fld>
            <a:endParaRPr lang="el-GR"/>
          </a:p>
        </p:txBody>
      </p:sp>
    </p:spTree>
    <p:extLst>
      <p:ext uri="{BB962C8B-B14F-4D97-AF65-F5344CB8AC3E}">
        <p14:creationId xmlns:p14="http://schemas.microsoft.com/office/powerpoint/2010/main" val="686860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10</a:t>
            </a:fld>
            <a:endParaRPr lang="el-GR"/>
          </a:p>
        </p:txBody>
      </p:sp>
    </p:spTree>
    <p:extLst>
      <p:ext uri="{BB962C8B-B14F-4D97-AF65-F5344CB8AC3E}">
        <p14:creationId xmlns:p14="http://schemas.microsoft.com/office/powerpoint/2010/main" val="3916976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11</a:t>
            </a:fld>
            <a:endParaRPr lang="el-GR"/>
          </a:p>
        </p:txBody>
      </p:sp>
    </p:spTree>
    <p:extLst>
      <p:ext uri="{BB962C8B-B14F-4D97-AF65-F5344CB8AC3E}">
        <p14:creationId xmlns:p14="http://schemas.microsoft.com/office/powerpoint/2010/main" val="3361136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12</a:t>
            </a:fld>
            <a:endParaRPr lang="el-GR"/>
          </a:p>
        </p:txBody>
      </p:sp>
    </p:spTree>
    <p:extLst>
      <p:ext uri="{BB962C8B-B14F-4D97-AF65-F5344CB8AC3E}">
        <p14:creationId xmlns:p14="http://schemas.microsoft.com/office/powerpoint/2010/main" val="1554387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13</a:t>
            </a:fld>
            <a:endParaRPr lang="el-GR"/>
          </a:p>
        </p:txBody>
      </p:sp>
    </p:spTree>
    <p:extLst>
      <p:ext uri="{BB962C8B-B14F-4D97-AF65-F5344CB8AC3E}">
        <p14:creationId xmlns:p14="http://schemas.microsoft.com/office/powerpoint/2010/main" val="3154886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14</a:t>
            </a:fld>
            <a:endParaRPr lang="el-GR"/>
          </a:p>
        </p:txBody>
      </p:sp>
    </p:spTree>
    <p:extLst>
      <p:ext uri="{BB962C8B-B14F-4D97-AF65-F5344CB8AC3E}">
        <p14:creationId xmlns:p14="http://schemas.microsoft.com/office/powerpoint/2010/main" val="2536517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15</a:t>
            </a:fld>
            <a:endParaRPr lang="el-GR"/>
          </a:p>
        </p:txBody>
      </p:sp>
    </p:spTree>
    <p:extLst>
      <p:ext uri="{BB962C8B-B14F-4D97-AF65-F5344CB8AC3E}">
        <p14:creationId xmlns:p14="http://schemas.microsoft.com/office/powerpoint/2010/main" val="1694572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16</a:t>
            </a:fld>
            <a:endParaRPr lang="el-GR"/>
          </a:p>
        </p:txBody>
      </p:sp>
    </p:spTree>
    <p:extLst>
      <p:ext uri="{BB962C8B-B14F-4D97-AF65-F5344CB8AC3E}">
        <p14:creationId xmlns:p14="http://schemas.microsoft.com/office/powerpoint/2010/main" val="1646907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17</a:t>
            </a:fld>
            <a:endParaRPr lang="el-GR"/>
          </a:p>
        </p:txBody>
      </p:sp>
    </p:spTree>
    <p:extLst>
      <p:ext uri="{BB962C8B-B14F-4D97-AF65-F5344CB8AC3E}">
        <p14:creationId xmlns:p14="http://schemas.microsoft.com/office/powerpoint/2010/main" val="1194026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18</a:t>
            </a:fld>
            <a:endParaRPr lang="el-GR"/>
          </a:p>
        </p:txBody>
      </p:sp>
    </p:spTree>
    <p:extLst>
      <p:ext uri="{BB962C8B-B14F-4D97-AF65-F5344CB8AC3E}">
        <p14:creationId xmlns:p14="http://schemas.microsoft.com/office/powerpoint/2010/main" val="3563845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19</a:t>
            </a:fld>
            <a:endParaRPr lang="el-GR"/>
          </a:p>
        </p:txBody>
      </p:sp>
    </p:spTree>
    <p:extLst>
      <p:ext uri="{BB962C8B-B14F-4D97-AF65-F5344CB8AC3E}">
        <p14:creationId xmlns:p14="http://schemas.microsoft.com/office/powerpoint/2010/main" val="868470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a:t>
            </a:fld>
            <a:endParaRPr lang="el-GR"/>
          </a:p>
        </p:txBody>
      </p:sp>
    </p:spTree>
    <p:extLst>
      <p:ext uri="{BB962C8B-B14F-4D97-AF65-F5344CB8AC3E}">
        <p14:creationId xmlns:p14="http://schemas.microsoft.com/office/powerpoint/2010/main" val="33142969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20</a:t>
            </a:fld>
            <a:endParaRPr lang="el-GR"/>
          </a:p>
        </p:txBody>
      </p:sp>
    </p:spTree>
    <p:extLst>
      <p:ext uri="{BB962C8B-B14F-4D97-AF65-F5344CB8AC3E}">
        <p14:creationId xmlns:p14="http://schemas.microsoft.com/office/powerpoint/2010/main" val="24893584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21</a:t>
            </a:fld>
            <a:endParaRPr lang="el-GR"/>
          </a:p>
        </p:txBody>
      </p:sp>
    </p:spTree>
    <p:extLst>
      <p:ext uri="{BB962C8B-B14F-4D97-AF65-F5344CB8AC3E}">
        <p14:creationId xmlns:p14="http://schemas.microsoft.com/office/powerpoint/2010/main" val="40990572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22</a:t>
            </a:fld>
            <a:endParaRPr lang="el-GR"/>
          </a:p>
        </p:txBody>
      </p:sp>
    </p:spTree>
    <p:extLst>
      <p:ext uri="{BB962C8B-B14F-4D97-AF65-F5344CB8AC3E}">
        <p14:creationId xmlns:p14="http://schemas.microsoft.com/office/powerpoint/2010/main" val="1785124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23</a:t>
            </a:fld>
            <a:endParaRPr lang="el-GR"/>
          </a:p>
        </p:txBody>
      </p:sp>
    </p:spTree>
    <p:extLst>
      <p:ext uri="{BB962C8B-B14F-4D97-AF65-F5344CB8AC3E}">
        <p14:creationId xmlns:p14="http://schemas.microsoft.com/office/powerpoint/2010/main" val="23944704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24</a:t>
            </a:fld>
            <a:endParaRPr lang="el-GR"/>
          </a:p>
        </p:txBody>
      </p:sp>
    </p:spTree>
    <p:extLst>
      <p:ext uri="{BB962C8B-B14F-4D97-AF65-F5344CB8AC3E}">
        <p14:creationId xmlns:p14="http://schemas.microsoft.com/office/powerpoint/2010/main" val="2685169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25</a:t>
            </a:fld>
            <a:endParaRPr lang="el-GR"/>
          </a:p>
        </p:txBody>
      </p:sp>
    </p:spTree>
    <p:extLst>
      <p:ext uri="{BB962C8B-B14F-4D97-AF65-F5344CB8AC3E}">
        <p14:creationId xmlns:p14="http://schemas.microsoft.com/office/powerpoint/2010/main" val="32190980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26</a:t>
            </a:fld>
            <a:endParaRPr lang="el-GR"/>
          </a:p>
        </p:txBody>
      </p:sp>
    </p:spTree>
    <p:extLst>
      <p:ext uri="{BB962C8B-B14F-4D97-AF65-F5344CB8AC3E}">
        <p14:creationId xmlns:p14="http://schemas.microsoft.com/office/powerpoint/2010/main" val="36222943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27</a:t>
            </a:fld>
            <a:endParaRPr lang="el-GR"/>
          </a:p>
        </p:txBody>
      </p:sp>
    </p:spTree>
    <p:extLst>
      <p:ext uri="{BB962C8B-B14F-4D97-AF65-F5344CB8AC3E}">
        <p14:creationId xmlns:p14="http://schemas.microsoft.com/office/powerpoint/2010/main" val="22251539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28</a:t>
            </a:fld>
            <a:endParaRPr lang="el-GR"/>
          </a:p>
        </p:txBody>
      </p:sp>
    </p:spTree>
    <p:extLst>
      <p:ext uri="{BB962C8B-B14F-4D97-AF65-F5344CB8AC3E}">
        <p14:creationId xmlns:p14="http://schemas.microsoft.com/office/powerpoint/2010/main" val="14930622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29</a:t>
            </a:fld>
            <a:endParaRPr lang="el-GR"/>
          </a:p>
        </p:txBody>
      </p:sp>
    </p:spTree>
    <p:extLst>
      <p:ext uri="{BB962C8B-B14F-4D97-AF65-F5344CB8AC3E}">
        <p14:creationId xmlns:p14="http://schemas.microsoft.com/office/powerpoint/2010/main" val="2470161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a:t>
            </a:fld>
            <a:endParaRPr lang="el-GR"/>
          </a:p>
        </p:txBody>
      </p:sp>
    </p:spTree>
    <p:extLst>
      <p:ext uri="{BB962C8B-B14F-4D97-AF65-F5344CB8AC3E}">
        <p14:creationId xmlns:p14="http://schemas.microsoft.com/office/powerpoint/2010/main" val="17644723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30</a:t>
            </a:fld>
            <a:endParaRPr lang="el-GR"/>
          </a:p>
        </p:txBody>
      </p:sp>
    </p:spTree>
    <p:extLst>
      <p:ext uri="{BB962C8B-B14F-4D97-AF65-F5344CB8AC3E}">
        <p14:creationId xmlns:p14="http://schemas.microsoft.com/office/powerpoint/2010/main" val="37706734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31</a:t>
            </a:fld>
            <a:endParaRPr lang="el-GR"/>
          </a:p>
        </p:txBody>
      </p:sp>
    </p:spTree>
    <p:extLst>
      <p:ext uri="{BB962C8B-B14F-4D97-AF65-F5344CB8AC3E}">
        <p14:creationId xmlns:p14="http://schemas.microsoft.com/office/powerpoint/2010/main" val="28655334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32</a:t>
            </a:fld>
            <a:endParaRPr lang="el-GR"/>
          </a:p>
        </p:txBody>
      </p:sp>
    </p:spTree>
    <p:extLst>
      <p:ext uri="{BB962C8B-B14F-4D97-AF65-F5344CB8AC3E}">
        <p14:creationId xmlns:p14="http://schemas.microsoft.com/office/powerpoint/2010/main" val="21429380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33</a:t>
            </a:fld>
            <a:endParaRPr lang="el-GR"/>
          </a:p>
        </p:txBody>
      </p:sp>
    </p:spTree>
    <p:extLst>
      <p:ext uri="{BB962C8B-B14F-4D97-AF65-F5344CB8AC3E}">
        <p14:creationId xmlns:p14="http://schemas.microsoft.com/office/powerpoint/2010/main" val="33849274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34</a:t>
            </a:fld>
            <a:endParaRPr lang="el-GR"/>
          </a:p>
        </p:txBody>
      </p:sp>
    </p:spTree>
    <p:extLst>
      <p:ext uri="{BB962C8B-B14F-4D97-AF65-F5344CB8AC3E}">
        <p14:creationId xmlns:p14="http://schemas.microsoft.com/office/powerpoint/2010/main" val="33294035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35</a:t>
            </a:fld>
            <a:endParaRPr lang="el-GR"/>
          </a:p>
        </p:txBody>
      </p:sp>
    </p:spTree>
    <p:extLst>
      <p:ext uri="{BB962C8B-B14F-4D97-AF65-F5344CB8AC3E}">
        <p14:creationId xmlns:p14="http://schemas.microsoft.com/office/powerpoint/2010/main" val="26572118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36</a:t>
            </a:fld>
            <a:endParaRPr lang="el-GR"/>
          </a:p>
        </p:txBody>
      </p:sp>
    </p:spTree>
    <p:extLst>
      <p:ext uri="{BB962C8B-B14F-4D97-AF65-F5344CB8AC3E}">
        <p14:creationId xmlns:p14="http://schemas.microsoft.com/office/powerpoint/2010/main" val="382835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37</a:t>
            </a:fld>
            <a:endParaRPr lang="el-GR"/>
          </a:p>
        </p:txBody>
      </p:sp>
    </p:spTree>
    <p:extLst>
      <p:ext uri="{BB962C8B-B14F-4D97-AF65-F5344CB8AC3E}">
        <p14:creationId xmlns:p14="http://schemas.microsoft.com/office/powerpoint/2010/main" val="34781011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38</a:t>
            </a:fld>
            <a:endParaRPr lang="el-GR"/>
          </a:p>
        </p:txBody>
      </p:sp>
    </p:spTree>
    <p:extLst>
      <p:ext uri="{BB962C8B-B14F-4D97-AF65-F5344CB8AC3E}">
        <p14:creationId xmlns:p14="http://schemas.microsoft.com/office/powerpoint/2010/main" val="22953074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39</a:t>
            </a:fld>
            <a:endParaRPr lang="el-GR"/>
          </a:p>
        </p:txBody>
      </p:sp>
    </p:spTree>
    <p:extLst>
      <p:ext uri="{BB962C8B-B14F-4D97-AF65-F5344CB8AC3E}">
        <p14:creationId xmlns:p14="http://schemas.microsoft.com/office/powerpoint/2010/main" val="1599822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a:t>
            </a:fld>
            <a:endParaRPr lang="el-GR"/>
          </a:p>
        </p:txBody>
      </p:sp>
    </p:spTree>
    <p:extLst>
      <p:ext uri="{BB962C8B-B14F-4D97-AF65-F5344CB8AC3E}">
        <p14:creationId xmlns:p14="http://schemas.microsoft.com/office/powerpoint/2010/main" val="2515670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40</a:t>
            </a:fld>
            <a:endParaRPr lang="el-GR"/>
          </a:p>
        </p:txBody>
      </p:sp>
    </p:spTree>
    <p:extLst>
      <p:ext uri="{BB962C8B-B14F-4D97-AF65-F5344CB8AC3E}">
        <p14:creationId xmlns:p14="http://schemas.microsoft.com/office/powerpoint/2010/main" val="33622939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41</a:t>
            </a:fld>
            <a:endParaRPr lang="el-GR"/>
          </a:p>
        </p:txBody>
      </p:sp>
    </p:spTree>
    <p:extLst>
      <p:ext uri="{BB962C8B-B14F-4D97-AF65-F5344CB8AC3E}">
        <p14:creationId xmlns:p14="http://schemas.microsoft.com/office/powerpoint/2010/main" val="22787954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42</a:t>
            </a:fld>
            <a:endParaRPr lang="el-GR"/>
          </a:p>
        </p:txBody>
      </p:sp>
    </p:spTree>
    <p:extLst>
      <p:ext uri="{BB962C8B-B14F-4D97-AF65-F5344CB8AC3E}">
        <p14:creationId xmlns:p14="http://schemas.microsoft.com/office/powerpoint/2010/main" val="207331424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43</a:t>
            </a:fld>
            <a:endParaRPr lang="el-GR"/>
          </a:p>
        </p:txBody>
      </p:sp>
    </p:spTree>
    <p:extLst>
      <p:ext uri="{BB962C8B-B14F-4D97-AF65-F5344CB8AC3E}">
        <p14:creationId xmlns:p14="http://schemas.microsoft.com/office/powerpoint/2010/main" val="16363675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44</a:t>
            </a:fld>
            <a:endParaRPr lang="el-GR"/>
          </a:p>
        </p:txBody>
      </p:sp>
    </p:spTree>
    <p:extLst>
      <p:ext uri="{BB962C8B-B14F-4D97-AF65-F5344CB8AC3E}">
        <p14:creationId xmlns:p14="http://schemas.microsoft.com/office/powerpoint/2010/main" val="17765604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45</a:t>
            </a:fld>
            <a:endParaRPr lang="el-GR"/>
          </a:p>
        </p:txBody>
      </p:sp>
    </p:spTree>
    <p:extLst>
      <p:ext uri="{BB962C8B-B14F-4D97-AF65-F5344CB8AC3E}">
        <p14:creationId xmlns:p14="http://schemas.microsoft.com/office/powerpoint/2010/main" val="29555697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46</a:t>
            </a:fld>
            <a:endParaRPr lang="el-GR"/>
          </a:p>
        </p:txBody>
      </p:sp>
    </p:spTree>
    <p:extLst>
      <p:ext uri="{BB962C8B-B14F-4D97-AF65-F5344CB8AC3E}">
        <p14:creationId xmlns:p14="http://schemas.microsoft.com/office/powerpoint/2010/main" val="42369771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47</a:t>
            </a:fld>
            <a:endParaRPr lang="el-GR"/>
          </a:p>
        </p:txBody>
      </p:sp>
    </p:spTree>
    <p:extLst>
      <p:ext uri="{BB962C8B-B14F-4D97-AF65-F5344CB8AC3E}">
        <p14:creationId xmlns:p14="http://schemas.microsoft.com/office/powerpoint/2010/main" val="7720963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48</a:t>
            </a:fld>
            <a:endParaRPr lang="el-GR"/>
          </a:p>
        </p:txBody>
      </p:sp>
    </p:spTree>
    <p:extLst>
      <p:ext uri="{BB962C8B-B14F-4D97-AF65-F5344CB8AC3E}">
        <p14:creationId xmlns:p14="http://schemas.microsoft.com/office/powerpoint/2010/main" val="29408459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49</a:t>
            </a:fld>
            <a:endParaRPr lang="el-GR"/>
          </a:p>
        </p:txBody>
      </p:sp>
    </p:spTree>
    <p:extLst>
      <p:ext uri="{BB962C8B-B14F-4D97-AF65-F5344CB8AC3E}">
        <p14:creationId xmlns:p14="http://schemas.microsoft.com/office/powerpoint/2010/main" val="1510655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5</a:t>
            </a:fld>
            <a:endParaRPr lang="el-GR"/>
          </a:p>
        </p:txBody>
      </p:sp>
    </p:spTree>
    <p:extLst>
      <p:ext uri="{BB962C8B-B14F-4D97-AF65-F5344CB8AC3E}">
        <p14:creationId xmlns:p14="http://schemas.microsoft.com/office/powerpoint/2010/main" val="52136617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50</a:t>
            </a:fld>
            <a:endParaRPr lang="el-GR"/>
          </a:p>
        </p:txBody>
      </p:sp>
    </p:spTree>
    <p:extLst>
      <p:ext uri="{BB962C8B-B14F-4D97-AF65-F5344CB8AC3E}">
        <p14:creationId xmlns:p14="http://schemas.microsoft.com/office/powerpoint/2010/main" val="126182226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51</a:t>
            </a:fld>
            <a:endParaRPr lang="el-GR"/>
          </a:p>
        </p:txBody>
      </p:sp>
    </p:spTree>
    <p:extLst>
      <p:ext uri="{BB962C8B-B14F-4D97-AF65-F5344CB8AC3E}">
        <p14:creationId xmlns:p14="http://schemas.microsoft.com/office/powerpoint/2010/main" val="73582404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52</a:t>
            </a:fld>
            <a:endParaRPr lang="el-GR"/>
          </a:p>
        </p:txBody>
      </p:sp>
    </p:spTree>
    <p:extLst>
      <p:ext uri="{BB962C8B-B14F-4D97-AF65-F5344CB8AC3E}">
        <p14:creationId xmlns:p14="http://schemas.microsoft.com/office/powerpoint/2010/main" val="1743786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6</a:t>
            </a:fld>
            <a:endParaRPr lang="el-GR"/>
          </a:p>
        </p:txBody>
      </p:sp>
    </p:spTree>
    <p:extLst>
      <p:ext uri="{BB962C8B-B14F-4D97-AF65-F5344CB8AC3E}">
        <p14:creationId xmlns:p14="http://schemas.microsoft.com/office/powerpoint/2010/main" val="4178692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7</a:t>
            </a:fld>
            <a:endParaRPr lang="el-GR"/>
          </a:p>
        </p:txBody>
      </p:sp>
    </p:spTree>
    <p:extLst>
      <p:ext uri="{BB962C8B-B14F-4D97-AF65-F5344CB8AC3E}">
        <p14:creationId xmlns:p14="http://schemas.microsoft.com/office/powerpoint/2010/main" val="2649991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8</a:t>
            </a:fld>
            <a:endParaRPr lang="el-GR"/>
          </a:p>
        </p:txBody>
      </p:sp>
    </p:spTree>
    <p:extLst>
      <p:ext uri="{BB962C8B-B14F-4D97-AF65-F5344CB8AC3E}">
        <p14:creationId xmlns:p14="http://schemas.microsoft.com/office/powerpoint/2010/main" val="3700807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8" name="7 - Θέση αριθμού διαφάνειας"/>
          <p:cNvSpPr>
            <a:spLocks noGrp="1"/>
          </p:cNvSpPr>
          <p:nvPr>
            <p:ph type="sldNum" sz="quarter" idx="10"/>
          </p:nvPr>
        </p:nvSpPr>
        <p:spPr/>
        <p:txBody>
          <a:bodyPr/>
          <a:lstStyle/>
          <a:p>
            <a:fld id="{B2747CE2-572C-4D35-94FC-6F146D584546}" type="slidenum">
              <a:rPr lang="el-GR" smtClean="0"/>
              <a:pPr/>
              <a:t>9</a:t>
            </a:fld>
            <a:endParaRPr lang="el-GR"/>
          </a:p>
        </p:txBody>
      </p:sp>
    </p:spTree>
    <p:extLst>
      <p:ext uri="{BB962C8B-B14F-4D97-AF65-F5344CB8AC3E}">
        <p14:creationId xmlns:p14="http://schemas.microsoft.com/office/powerpoint/2010/main" val="1453501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93299BE-4896-4A66-866C-D13CC914A877}" type="datetime1">
              <a:rPr lang="el-GR" smtClean="0"/>
              <a:pPr/>
              <a:t>9/10/2015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0FCC553-110B-41FA-BDB7-81CA6B545D78}" type="datetime1">
              <a:rPr lang="el-GR" smtClean="0"/>
              <a:pPr/>
              <a:t>9/10/2015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A6C7D0A-8481-44F0-A6F2-286678FF594B}" type="datetime1">
              <a:rPr lang="el-GR" smtClean="0"/>
              <a:pPr/>
              <a:t>9/10/2015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B808000-E17A-43BD-AEA2-9FF8A9DB2435}" type="datetime1">
              <a:rPr lang="el-GR" smtClean="0"/>
              <a:pPr/>
              <a:t>9/10/2015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B18DFA3-59C3-45DA-B17F-B1B108ECD8E4}" type="datetime1">
              <a:rPr lang="el-GR" smtClean="0"/>
              <a:pPr/>
              <a:t>9/10/2015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9CA74CE-91FD-4C8B-A178-909E4B45A793}" type="datetime1">
              <a:rPr lang="el-GR" smtClean="0"/>
              <a:pPr/>
              <a:t>9/10/2015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C341130-1DD3-45BC-95ED-10D92CEE7D2D}" type="datetime1">
              <a:rPr lang="el-GR" smtClean="0"/>
              <a:pPr/>
              <a:t>9/10/2015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ABD92C7-BB73-4DD9-B2F4-D8575DBF5509}" type="datetime1">
              <a:rPr lang="el-GR" smtClean="0"/>
              <a:pPr/>
              <a:t>9/10/2015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695B9B8-A3A6-4B43-9696-047B7DEFFDBE}" type="datetime1">
              <a:rPr lang="el-GR" smtClean="0"/>
              <a:pPr/>
              <a:t>9/10/2015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0CF7FAC-2F93-4087-8510-CB83ABBADB62}" type="datetime1">
              <a:rPr lang="el-GR" smtClean="0"/>
              <a:pPr/>
              <a:t>9/10/2015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E9AE3EA-72F4-4D99-9CCA-892F48276A17}" type="datetime1">
              <a:rPr lang="el-GR" smtClean="0"/>
              <a:pPr/>
              <a:t>9/10/2015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70DACD7-332A-44EA-827A-B60878E4E8DF}" type="slidenum">
              <a:rPr lang="el-GR" smtClean="0"/>
              <a:pPr/>
              <a:t>‹N°›</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8045B-8656-404C-ACA9-031E8E2627C4}" type="datetime1">
              <a:rPr lang="el-GR" smtClean="0"/>
              <a:pPr/>
              <a:t>9/10/2015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DACD7-332A-44EA-827A-B60878E4E8DF}" type="slidenum">
              <a:rPr lang="el-GR" smtClean="0"/>
              <a:pPr/>
              <a:t>‹N°›</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http://schoolguidancehandbook.ncge.ie/document-detail/The-Four-Pillars-of-Action-The-Role-of-Guidance-Counsellors-in-developing-and-implementing-the-Whole-School-Community-Approach-in-Tackling-Bullying-both-Traditional-and-Cyber/28" TargetMode="External"/><Relationship Id="rId2" Type="http://schemas.openxmlformats.org/officeDocument/2006/relationships/notesSlide" Target="../notesSlides/notesSlide16.xml"/><Relationship Id="rId1" Type="http://schemas.openxmlformats.org/officeDocument/2006/relationships/slideLayout" Target="../slideLayouts/slideLayout8.xml"/><Relationship Id="rId5" Type="http://schemas.openxmlformats.org/officeDocument/2006/relationships/hyperlink" Target="http://education.vermont.gov/safe-schools" TargetMode="External"/><Relationship Id="rId4" Type="http://schemas.openxmlformats.org/officeDocument/2006/relationships/hyperlink" Target="http://sites.google.com/site/costis080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education.ie/en/Publications/Education-Reports/Action-Plan-On-Bullying-2013.pdf" TargetMode="External"/><Relationship Id="rId2" Type="http://schemas.openxmlformats.org/officeDocument/2006/relationships/notesSlide" Target="../notesSlides/notesSlide17.xml"/><Relationship Id="rId1" Type="http://schemas.openxmlformats.org/officeDocument/2006/relationships/slideLayout" Target="../slideLayouts/slideLayout8.xml"/><Relationship Id="rId4" Type="http://schemas.openxmlformats.org/officeDocument/2006/relationships/hyperlink" Target="https://www.education.ie/en/Press-Events/Conferences/cp_anti_bullying/Anti-Bullying-Forum-Submissions/anti_bully_sub_academic_dr_ohiggins_norman.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hyperlink" Target="http://www.smartclassroommanagement.com/2011/06/04/how-to-talk-to-parents-about-their-misbehaving-child/" TargetMode="External"/><Relationship Id="rId2" Type="http://schemas.openxmlformats.org/officeDocument/2006/relationships/notesSlide" Target="../notesSlides/notesSlide26.xml"/><Relationship Id="rId1" Type="http://schemas.openxmlformats.org/officeDocument/2006/relationships/slideLayout" Target="../slideLayouts/slideLayout8.xml"/><Relationship Id="rId5" Type="http://schemas.openxmlformats.org/officeDocument/2006/relationships/hyperlink" Target="https://www.youtube.com/watch?v=Qj_MsOIIanY" TargetMode="External"/><Relationship Id="rId4" Type="http://schemas.openxmlformats.org/officeDocument/2006/relationships/hyperlink" Target="http://www.vista-europe.org/downloads/English/B4f.pdf"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hyperlink" Target="http://www.vista-europe.org/downloads/English/B6f.pdf" TargetMode="External"/><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3" Type="http://schemas.openxmlformats.org/officeDocument/2006/relationships/hyperlink" Target="http://www.vista-europe.org/downloads/English/B4f.pdf" TargetMode="External"/><Relationship Id="rId2" Type="http://schemas.openxmlformats.org/officeDocument/2006/relationships/notesSlide" Target="../notesSlides/notesSlide45.xml"/><Relationship Id="rId1" Type="http://schemas.openxmlformats.org/officeDocument/2006/relationships/slideLayout" Target="../slideLayouts/slideLayout8.xml"/><Relationship Id="rId5" Type="http://schemas.openxmlformats.org/officeDocument/2006/relationships/hyperlink" Target="http://www.ncab.org.au/Assets/Files/Horton-James,%20L.%20The%20no%20blame%20approach%20to%20bullying%20prevention.pdf" TargetMode="External"/><Relationship Id="rId4" Type="http://schemas.openxmlformats.org/officeDocument/2006/relationships/hyperlink" Target="http://www.cyberbullying.ca/pdf/Peer_Support_Approach_to_Bullying.pdf"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www.foroige.ie/sites/default/files/bbbs_evaluation_report.pdf" TargetMode="External"/><Relationship Id="rId3" Type="http://schemas.openxmlformats.org/officeDocument/2006/relationships/hyperlink" Target="http://www.schoolmediation.com/pdf/Quick-Guide-to-Implementing-a-Peer-Mediation-Program.pdf" TargetMode="External"/><Relationship Id="rId7" Type="http://schemas.openxmlformats.org/officeDocument/2006/relationships/hyperlink" Target="https://www.ncjrs.gov/html/youthbulletin/9907-4/mentor-1.html" TargetMode="External"/><Relationship Id="rId2" Type="http://schemas.openxmlformats.org/officeDocument/2006/relationships/notesSlide" Target="../notesSlides/notesSlide46.xml"/><Relationship Id="rId1" Type="http://schemas.openxmlformats.org/officeDocument/2006/relationships/slideLayout" Target="../slideLayouts/slideLayout8.xml"/><Relationship Id="rId6" Type="http://schemas.openxmlformats.org/officeDocument/2006/relationships/hyperlink" Target="https://www.youtube.com/watch?v=L8fn5FvlPpg" TargetMode="External"/><Relationship Id="rId5" Type="http://schemas.openxmlformats.org/officeDocument/2006/relationships/hyperlink" Target="https://www.youtube.com/watch?v=BI5gVrr4lv8" TargetMode="External"/><Relationship Id="rId4" Type="http://schemas.openxmlformats.org/officeDocument/2006/relationships/hyperlink" Target="http://www.studygs.net/peermed.htm"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www.bullyingandcyber.net/media/cms_page_media/55/Thompson-Robinson-Smith.pdf" TargetMode="External"/><Relationship Id="rId2" Type="http://schemas.openxmlformats.org/officeDocument/2006/relationships/notesSlide" Target="../notesSlides/notesSlide47.xml"/><Relationship Id="rId1" Type="http://schemas.openxmlformats.org/officeDocument/2006/relationships/slideLayout" Target="../slideLayouts/slideLayout8.xml"/><Relationship Id="rId5" Type="http://schemas.openxmlformats.org/officeDocument/2006/relationships/hyperlink" Target="https://www.youtube.com/watch?v=GDRzhZIZo-M" TargetMode="External"/><Relationship Id="rId4" Type="http://schemas.openxmlformats.org/officeDocument/2006/relationships/hyperlink" Target="http://eprints.maynoothuniversity.ie/3728/1/BernieCollinsthesis2011.pdf"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 Εικόνα" descr="ppt01.jpg"/>
          <p:cNvPicPr>
            <a:picLocks noChangeAspect="1"/>
          </p:cNvPicPr>
          <p:nvPr/>
        </p:nvPicPr>
        <p:blipFill>
          <a:blip r:embed="rId3" cstate="print"/>
          <a:stretch>
            <a:fillRect/>
          </a:stretch>
        </p:blipFill>
        <p:spPr>
          <a:xfrm>
            <a:off x="508" y="0"/>
            <a:ext cx="9142984" cy="6858000"/>
          </a:xfrm>
          <a:prstGeom prst="rect">
            <a:avLst/>
          </a:prstGeom>
        </p:spPr>
      </p:pic>
      <p:sp>
        <p:nvSpPr>
          <p:cNvPr id="6" name="Rectangle 5"/>
          <p:cNvSpPr/>
          <p:nvPr/>
        </p:nvSpPr>
        <p:spPr>
          <a:xfrm>
            <a:off x="2033972" y="3140968"/>
            <a:ext cx="5076056" cy="1292662"/>
          </a:xfrm>
          <a:prstGeom prst="rect">
            <a:avLst/>
          </a:prstGeom>
        </p:spPr>
        <p:txBody>
          <a:bodyPr wrap="square">
            <a:spAutoFit/>
          </a:bodyPr>
          <a:lstStyle/>
          <a:p>
            <a:endParaRPr lang="fr-BE" sz="1400" dirty="0" smtClean="0">
              <a:solidFill>
                <a:srgbClr val="000000"/>
              </a:solidFill>
              <a:latin typeface="Aharoni" panose="02010803020104030203" pitchFamily="2" charset="-79"/>
            </a:endParaRPr>
          </a:p>
          <a:p>
            <a:pPr algn="just"/>
            <a:r>
              <a:rPr lang="fr-BE" sz="2000" b="1" dirty="0" smtClean="0">
                <a:solidFill>
                  <a:schemeClr val="bg1"/>
                </a:solidFill>
                <a:latin typeface="Aharoni" panose="02010803020104030203" pitchFamily="2" charset="-79"/>
              </a:rPr>
              <a:t>Module « </a:t>
            </a:r>
            <a:r>
              <a:rPr lang="fr-BE" sz="2000" b="1" dirty="0" smtClean="0">
                <a:solidFill>
                  <a:schemeClr val="bg1"/>
                </a:solidFill>
                <a:latin typeface="Aharoni" panose="02010803020104030203" pitchFamily="2" charset="-79"/>
              </a:rPr>
              <a:t>Enseignants</a:t>
            </a:r>
            <a:r>
              <a:rPr lang="fr-BE" sz="2000" b="1" dirty="0" smtClean="0">
                <a:solidFill>
                  <a:schemeClr val="bg1"/>
                </a:solidFill>
                <a:latin typeface="Aharoni" panose="02010803020104030203" pitchFamily="2" charset="-79"/>
              </a:rPr>
              <a:t> »</a:t>
            </a:r>
          </a:p>
          <a:p>
            <a:pPr algn="just"/>
            <a:endParaRPr lang="fr-BE" sz="1400" dirty="0" smtClean="0">
              <a:solidFill>
                <a:schemeClr val="bg1"/>
              </a:solidFill>
              <a:latin typeface="Aharoni" panose="02010803020104030203" pitchFamily="2" charset="-79"/>
            </a:endParaRPr>
          </a:p>
          <a:p>
            <a:pPr algn="just"/>
            <a:r>
              <a:rPr lang="fr-BE" sz="1400" dirty="0" smtClean="0">
                <a:solidFill>
                  <a:schemeClr val="bg1"/>
                </a:solidFill>
                <a:latin typeface="Calibri" panose="020F0502020204030204" pitchFamily="34" charset="0"/>
              </a:rPr>
              <a:t>Auteurs : Mona O’Moore &amp; </a:t>
            </a:r>
            <a:r>
              <a:rPr lang="fr-BE" sz="1400" dirty="0" err="1" smtClean="0">
                <a:solidFill>
                  <a:schemeClr val="bg1"/>
                </a:solidFill>
                <a:latin typeface="Calibri" panose="020F0502020204030204" pitchFamily="34" charset="0"/>
              </a:rPr>
              <a:t>Lian</a:t>
            </a:r>
            <a:r>
              <a:rPr lang="fr-BE" sz="1400" dirty="0" smtClean="0">
                <a:solidFill>
                  <a:schemeClr val="bg1"/>
                </a:solidFill>
                <a:latin typeface="Calibri" panose="020F0502020204030204" pitchFamily="34" charset="0"/>
              </a:rPr>
              <a:t> </a:t>
            </a:r>
            <a:r>
              <a:rPr lang="fr-BE" sz="1400" dirty="0" err="1" smtClean="0">
                <a:solidFill>
                  <a:schemeClr val="bg1"/>
                </a:solidFill>
                <a:latin typeface="Calibri" panose="020F0502020204030204" pitchFamily="34" charset="0"/>
              </a:rPr>
              <a:t>McGuire</a:t>
            </a:r>
            <a:r>
              <a:rPr lang="fr-BE" sz="1400" dirty="0" smtClean="0">
                <a:solidFill>
                  <a:schemeClr val="bg1"/>
                </a:solidFill>
                <a:latin typeface="Calibri" panose="020F0502020204030204" pitchFamily="34" charset="0"/>
              </a:rPr>
              <a:t>, ABC, DCU </a:t>
            </a:r>
          </a:p>
          <a:p>
            <a:pPr algn="just"/>
            <a:r>
              <a:rPr lang="fr-BE" sz="1400" dirty="0" smtClean="0">
                <a:solidFill>
                  <a:schemeClr val="bg1"/>
                </a:solidFill>
                <a:latin typeface="Calibri" panose="020F0502020204030204" pitchFamily="34" charset="0"/>
              </a:rPr>
              <a:t>Co-auteur : </a:t>
            </a:r>
            <a:r>
              <a:rPr lang="fr-BE" sz="1400" dirty="0" err="1" smtClean="0">
                <a:solidFill>
                  <a:schemeClr val="bg1"/>
                </a:solidFill>
                <a:latin typeface="Calibri" panose="020F0502020204030204" pitchFamily="34" charset="0"/>
              </a:rPr>
              <a:t>Ifegeneia</a:t>
            </a:r>
            <a:r>
              <a:rPr lang="fr-BE" sz="1400" dirty="0" smtClean="0">
                <a:solidFill>
                  <a:schemeClr val="bg1"/>
                </a:solidFill>
                <a:latin typeface="Calibri" panose="020F0502020204030204" pitchFamily="34" charset="0"/>
              </a:rPr>
              <a:t> </a:t>
            </a:r>
            <a:r>
              <a:rPr lang="fr-BE" sz="1400" dirty="0" err="1" smtClean="0">
                <a:solidFill>
                  <a:schemeClr val="bg1"/>
                </a:solidFill>
                <a:latin typeface="Calibri" panose="020F0502020204030204" pitchFamily="34" charset="0"/>
              </a:rPr>
              <a:t>Sotiropolou</a:t>
            </a:r>
            <a:r>
              <a:rPr lang="fr-BE" sz="1400" dirty="0" smtClean="0">
                <a:solidFill>
                  <a:schemeClr val="bg1"/>
                </a:solidFill>
                <a:latin typeface="Calibri" panose="020F0502020204030204" pitchFamily="34" charset="0"/>
              </a:rPr>
              <a:t>, HOU</a:t>
            </a:r>
            <a:endParaRPr lang="fr-BE" sz="1400" dirty="0">
              <a:solidFill>
                <a:schemeClr val="bg1"/>
              </a:solidFil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10</a:t>
            </a:fld>
            <a:endParaRPr lang="el-GR"/>
          </a:p>
        </p:txBody>
      </p:sp>
      <p:sp>
        <p:nvSpPr>
          <p:cNvPr id="2" name="Rectangle 1"/>
          <p:cNvSpPr/>
          <p:nvPr/>
        </p:nvSpPr>
        <p:spPr>
          <a:xfrm>
            <a:off x="603606" y="1412776"/>
            <a:ext cx="8064896" cy="5693866"/>
          </a:xfrm>
          <a:prstGeom prst="rect">
            <a:avLst/>
          </a:prstGeom>
        </p:spPr>
        <p:txBody>
          <a:bodyPr wrap="square">
            <a:spAutoFit/>
          </a:bodyPr>
          <a:lstStyle/>
          <a:p>
            <a:pPr>
              <a:spcAft>
                <a:spcPts val="600"/>
              </a:spcAft>
            </a:pPr>
            <a:r>
              <a:rPr lang="fr-BE" dirty="0">
                <a:solidFill>
                  <a:srgbClr val="000000"/>
                </a:solidFill>
              </a:rPr>
              <a:t>La politique devrait expliquer que le harcèlement est un processus par lequel les enfants sont constamment testés pour voir si on peut profiter d’eux et s’ils peuvent servir de victimes. Il faut donc aussi intervenir en cas d’actes agressifs/inappropriés isolés. </a:t>
            </a:r>
          </a:p>
          <a:p>
            <a:pPr>
              <a:spcAft>
                <a:spcPts val="600"/>
              </a:spcAft>
            </a:pPr>
            <a:r>
              <a:rPr lang="fr-BE" dirty="0">
                <a:solidFill>
                  <a:srgbClr val="000000"/>
                </a:solidFill>
              </a:rPr>
              <a:t>Une politique anti-harcèlement ou un code de conduite qui prévoient des actes d’agression isolés dans leur définition auront plus de chances d’affronter une agression inappropriée à un stade précoce avant qu’elle n’atteigne un niveau plus grave et chronique. Les interventions précoces présentent aussi l’avantage d’identifier et d’agir rapidement auprès de ceux qui présentent le plus de risques de comportement problématique.</a:t>
            </a:r>
          </a:p>
          <a:p>
            <a:r>
              <a:rPr lang="fr-BE" dirty="0">
                <a:solidFill>
                  <a:srgbClr val="000000"/>
                </a:solidFill>
              </a:rPr>
              <a:t>Autres éléments devant être couverts par une politique anti-harcèlement : </a:t>
            </a:r>
          </a:p>
          <a:p>
            <a:endParaRPr lang="fr-BE" sz="1000" dirty="0">
              <a:solidFill>
                <a:srgbClr val="000000"/>
              </a:solidFill>
            </a:endParaRPr>
          </a:p>
          <a:p>
            <a:pPr marL="285750" indent="-285750">
              <a:spcAft>
                <a:spcPts val="600"/>
              </a:spcAft>
              <a:buFont typeface="Arial" panose="020B0604020202020204" pitchFamily="34" charset="0"/>
              <a:buChar char="•"/>
            </a:pPr>
            <a:r>
              <a:rPr lang="fr-BE" dirty="0">
                <a:solidFill>
                  <a:srgbClr val="000000"/>
                </a:solidFill>
              </a:rPr>
              <a:t>Dissiper les mythes régulièrement entendus dans les communautés scolaires pour  justifier le harcèlement (</a:t>
            </a:r>
            <a:r>
              <a:rPr lang="fr-BE" dirty="0">
                <a:solidFill>
                  <a:schemeClr val="accent1">
                    <a:lumMod val="75000"/>
                  </a:schemeClr>
                </a:solidFill>
              </a:rPr>
              <a:t>voir Module Universel</a:t>
            </a:r>
            <a:r>
              <a:rPr lang="fr-BE" dirty="0">
                <a:solidFill>
                  <a:srgbClr val="000000"/>
                </a:solidFill>
              </a:rPr>
              <a:t>) </a:t>
            </a:r>
          </a:p>
          <a:p>
            <a:pPr marL="285750" indent="-285750">
              <a:spcAft>
                <a:spcPts val="600"/>
              </a:spcAft>
              <a:buFont typeface="Arial" panose="020B0604020202020204" pitchFamily="34" charset="0"/>
              <a:buChar char="•"/>
            </a:pPr>
            <a:r>
              <a:rPr lang="fr-BE" dirty="0">
                <a:solidFill>
                  <a:srgbClr val="000000"/>
                </a:solidFill>
              </a:rPr>
              <a:t>Identifier les effets néfastes du harcèlement</a:t>
            </a:r>
          </a:p>
          <a:p>
            <a:pPr marL="285750" indent="-285750">
              <a:spcAft>
                <a:spcPts val="600"/>
              </a:spcAft>
              <a:buFont typeface="Arial" panose="020B0604020202020204" pitchFamily="34" charset="0"/>
              <a:buChar char="•"/>
            </a:pPr>
            <a:r>
              <a:rPr lang="fr-BE" dirty="0">
                <a:solidFill>
                  <a:srgbClr val="000000"/>
                </a:solidFill>
              </a:rPr>
              <a:t>Présenter les signaux d’alarme de la victimisation et du harcèlement</a:t>
            </a:r>
          </a:p>
          <a:p>
            <a:pPr marL="285750" indent="-285750">
              <a:spcAft>
                <a:spcPts val="600"/>
              </a:spcAft>
              <a:buFont typeface="Arial" panose="020B0604020202020204" pitchFamily="34" charset="0"/>
              <a:buChar char="•"/>
            </a:pPr>
            <a:r>
              <a:rPr lang="fr-BE" dirty="0">
                <a:solidFill>
                  <a:srgbClr val="000000"/>
                </a:solidFill>
              </a:rPr>
              <a:t>Expliquer les procédures de l’école pour signaler et étudier les plaintes et donner un compte-rendu des stratégies de prévention et d’intervention</a:t>
            </a:r>
            <a:r>
              <a:rPr lang="en-US" dirty="0">
                <a:solidFill>
                  <a:srgbClr val="000000"/>
                </a:solidFill>
              </a:rPr>
              <a:t>.</a:t>
            </a:r>
            <a:r>
              <a:rPr lang="fr-BE" dirty="0">
                <a:solidFill>
                  <a:srgbClr val="000000"/>
                </a:solidFill>
              </a:rPr>
              <a:t> </a:t>
            </a:r>
          </a:p>
          <a:p>
            <a:endParaRPr lang="fr-BE" dirty="0" smtClean="0">
              <a:solidFill>
                <a:srgbClr val="000000"/>
              </a:solidFill>
            </a:endParaRPr>
          </a:p>
        </p:txBody>
      </p:sp>
      <p:sp>
        <p:nvSpPr>
          <p:cNvPr id="3" name="ZoneTexte 2"/>
          <p:cNvSpPr txBox="1"/>
          <p:nvPr/>
        </p:nvSpPr>
        <p:spPr>
          <a:xfrm>
            <a:off x="1331640" y="404664"/>
            <a:ext cx="6408712" cy="892552"/>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Formuler une politique efficace</a:t>
            </a:r>
          </a:p>
          <a:p>
            <a:pPr algn="ctr"/>
            <a:r>
              <a:rPr lang="fr-BE" sz="2000" b="1" dirty="0" smtClean="0">
                <a:solidFill>
                  <a:schemeClr val="tx2"/>
                </a:solidFill>
                <a:latin typeface="Calibri" panose="020F0502020204030204" pitchFamily="34" charset="0"/>
              </a:rPr>
              <a:t>Éléments à inclure II</a:t>
            </a:r>
            <a:endParaRPr lang="fr-BE" sz="20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242128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11</a:t>
            </a:fld>
            <a:endParaRPr lang="el-GR"/>
          </a:p>
        </p:txBody>
      </p:sp>
      <p:sp>
        <p:nvSpPr>
          <p:cNvPr id="2" name="Rectangle 1"/>
          <p:cNvSpPr/>
          <p:nvPr/>
        </p:nvSpPr>
        <p:spPr>
          <a:xfrm>
            <a:off x="621904" y="2564904"/>
            <a:ext cx="8064896" cy="4185761"/>
          </a:xfrm>
          <a:prstGeom prst="rect">
            <a:avLst/>
          </a:prstGeom>
        </p:spPr>
        <p:txBody>
          <a:bodyPr wrap="square">
            <a:spAutoFit/>
          </a:bodyPr>
          <a:lstStyle/>
          <a:p>
            <a:pPr>
              <a:spcAft>
                <a:spcPts val="600"/>
              </a:spcAft>
            </a:pPr>
            <a:r>
              <a:rPr lang="fr-BE" dirty="0" smtClean="0"/>
              <a:t>• </a:t>
            </a:r>
            <a:r>
              <a:rPr lang="fr-BE" sz="2000" dirty="0"/>
              <a:t>Dispositifs à organiser :</a:t>
            </a:r>
          </a:p>
          <a:p>
            <a:pPr marL="742950" lvl="1" indent="-285750">
              <a:buFont typeface="Wingdings" panose="05000000000000000000" pitchFamily="2" charset="2"/>
              <a:buChar char="Ø"/>
            </a:pPr>
            <a:r>
              <a:rPr lang="fr-BE" dirty="0" smtClean="0"/>
              <a:t>La </a:t>
            </a:r>
            <a:r>
              <a:rPr lang="fr-BE" dirty="0" smtClean="0"/>
              <a:t>formation continue du personnel scolaire</a:t>
            </a:r>
          </a:p>
          <a:p>
            <a:pPr marL="742950" lvl="1" indent="-285750">
              <a:buFont typeface="Wingdings" panose="05000000000000000000" pitchFamily="2" charset="2"/>
              <a:buChar char="Ø"/>
            </a:pPr>
            <a:r>
              <a:rPr lang="fr-BE" dirty="0" smtClean="0"/>
              <a:t>Des </a:t>
            </a:r>
            <a:r>
              <a:rPr lang="fr-BE" dirty="0" smtClean="0"/>
              <a:t>soirées de discussion/</a:t>
            </a:r>
            <a:r>
              <a:rPr lang="fr-BE" dirty="0"/>
              <a:t>j</a:t>
            </a:r>
            <a:r>
              <a:rPr lang="fr-BE" dirty="0" smtClean="0"/>
              <a:t>ournées portes ouvertes avec les parents/membres de la communauté</a:t>
            </a:r>
          </a:p>
          <a:p>
            <a:pPr marL="742950" lvl="1" indent="-285750">
              <a:spcAft>
                <a:spcPts val="1200"/>
              </a:spcAft>
              <a:buFont typeface="Wingdings" panose="05000000000000000000" pitchFamily="2" charset="2"/>
              <a:buChar char="Ø"/>
            </a:pPr>
            <a:r>
              <a:rPr lang="fr-BE" dirty="0" smtClean="0"/>
              <a:t>Un </a:t>
            </a:r>
            <a:r>
              <a:rPr lang="fr-BE" dirty="0" smtClean="0"/>
              <a:t>travail en classe avec les élèves</a:t>
            </a:r>
          </a:p>
          <a:p>
            <a:pPr>
              <a:spcAft>
                <a:spcPts val="600"/>
              </a:spcAft>
            </a:pPr>
            <a:r>
              <a:rPr lang="fr-BE" dirty="0" smtClean="0"/>
              <a:t>• </a:t>
            </a:r>
            <a:r>
              <a:rPr lang="fr-BE" sz="2000" dirty="0" smtClean="0"/>
              <a:t>Tous les groupes ont besoin d’informations sur :</a:t>
            </a:r>
          </a:p>
          <a:p>
            <a:pPr marL="742950" lvl="1" indent="-285750">
              <a:buFont typeface="Wingdings" panose="05000000000000000000" pitchFamily="2" charset="2"/>
              <a:buChar char="Ø"/>
            </a:pPr>
            <a:r>
              <a:rPr lang="fr-BE" dirty="0" smtClean="0"/>
              <a:t>Ce </a:t>
            </a:r>
            <a:r>
              <a:rPr lang="fr-BE" dirty="0" smtClean="0"/>
              <a:t>qu’est le harcèlement et les formes qu’il prend</a:t>
            </a:r>
          </a:p>
          <a:p>
            <a:pPr marL="742950" lvl="1" indent="-285750">
              <a:buFont typeface="Wingdings" panose="05000000000000000000" pitchFamily="2" charset="2"/>
              <a:buChar char="Ø"/>
            </a:pPr>
            <a:r>
              <a:rPr lang="fr-BE" dirty="0" smtClean="0"/>
              <a:t>La </a:t>
            </a:r>
            <a:r>
              <a:rPr lang="fr-BE" dirty="0" smtClean="0"/>
              <a:t>philosophie et l’approche « no </a:t>
            </a:r>
            <a:r>
              <a:rPr lang="fr-BE" dirty="0" err="1" smtClean="0"/>
              <a:t>blame</a:t>
            </a:r>
            <a:r>
              <a:rPr lang="fr-BE" dirty="0" smtClean="0"/>
              <a:t> »</a:t>
            </a:r>
          </a:p>
          <a:p>
            <a:pPr marL="742950" lvl="1" indent="-285750">
              <a:buFont typeface="Wingdings" panose="05000000000000000000" pitchFamily="2" charset="2"/>
              <a:buChar char="Ø"/>
            </a:pPr>
            <a:r>
              <a:rPr lang="fr-BE" dirty="0" smtClean="0"/>
              <a:t>Une </a:t>
            </a:r>
            <a:r>
              <a:rPr lang="fr-BE" dirty="0" smtClean="0"/>
              <a:t>conceptualisation du comportement de harcèlement comme problème de communauté</a:t>
            </a:r>
          </a:p>
          <a:p>
            <a:pPr marL="742950" lvl="1" indent="-285750">
              <a:buFont typeface="Wingdings" panose="05000000000000000000" pitchFamily="2" charset="2"/>
              <a:buChar char="Ø"/>
            </a:pPr>
            <a:r>
              <a:rPr lang="fr-BE" dirty="0" smtClean="0"/>
              <a:t>Des </a:t>
            </a:r>
            <a:r>
              <a:rPr lang="fr-BE" dirty="0" smtClean="0"/>
              <a:t>idées pour investiguer, consigner, contrer et prévenir les comportements de harcèlement</a:t>
            </a:r>
          </a:p>
          <a:p>
            <a:endParaRPr lang="fr-BE" sz="800" dirty="0" smtClean="0"/>
          </a:p>
          <a:p>
            <a:endParaRPr lang="fr-BE" dirty="0" smtClean="0">
              <a:solidFill>
                <a:srgbClr val="000000"/>
              </a:solidFill>
            </a:endParaRPr>
          </a:p>
        </p:txBody>
      </p:sp>
      <p:sp>
        <p:nvSpPr>
          <p:cNvPr id="3" name="ZoneTexte 2"/>
          <p:cNvSpPr txBox="1"/>
          <p:nvPr/>
        </p:nvSpPr>
        <p:spPr>
          <a:xfrm>
            <a:off x="1331640" y="404664"/>
            <a:ext cx="6408712" cy="584775"/>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Formuler une politique efficace</a:t>
            </a:r>
          </a:p>
        </p:txBody>
      </p:sp>
      <p:sp>
        <p:nvSpPr>
          <p:cNvPr id="4" name="ZoneTexte 3"/>
          <p:cNvSpPr txBox="1"/>
          <p:nvPr/>
        </p:nvSpPr>
        <p:spPr>
          <a:xfrm>
            <a:off x="621904" y="1146618"/>
            <a:ext cx="7838528" cy="1184940"/>
          </a:xfrm>
          <a:prstGeom prst="rect">
            <a:avLst/>
          </a:prstGeom>
          <a:noFill/>
        </p:spPr>
        <p:txBody>
          <a:bodyPr wrap="square" rtlCol="0">
            <a:spAutoFit/>
          </a:bodyPr>
          <a:lstStyle/>
          <a:p>
            <a:pPr algn="ctr">
              <a:spcAft>
                <a:spcPts val="1200"/>
              </a:spcAft>
            </a:pPr>
            <a:r>
              <a:rPr lang="fr-BE" sz="2000" b="1" dirty="0">
                <a:solidFill>
                  <a:schemeClr val="tx2"/>
                </a:solidFill>
                <a:latin typeface="Calibri" panose="020F0502020204030204" pitchFamily="34" charset="0"/>
              </a:rPr>
              <a:t>Discussion et collaboration avec la communauté scolaire</a:t>
            </a:r>
          </a:p>
          <a:p>
            <a:pPr algn="ctr">
              <a:spcBef>
                <a:spcPts val="600"/>
              </a:spcBef>
            </a:pPr>
            <a:r>
              <a:rPr lang="fr-BE" b="1" dirty="0">
                <a:latin typeface="Calibri" panose="020F0502020204030204" pitchFamily="34" charset="0"/>
              </a:rPr>
              <a:t>Pour que les gens se sentent investis dans une politique, il est essentiel de les consulter et de les impliquer dans le </a:t>
            </a:r>
            <a:r>
              <a:rPr lang="fr-BE" b="1" dirty="0" smtClean="0">
                <a:latin typeface="Calibri" panose="020F0502020204030204" pitchFamily="34" charset="0"/>
              </a:rPr>
              <a:t>processus</a:t>
            </a:r>
            <a:endParaRPr lang="fr-BE" b="1" dirty="0">
              <a:latin typeface="Calibri" panose="020F0502020204030204" pitchFamily="34" charset="0"/>
            </a:endParaRPr>
          </a:p>
        </p:txBody>
      </p:sp>
    </p:spTree>
    <p:extLst>
      <p:ext uri="{BB962C8B-B14F-4D97-AF65-F5344CB8AC3E}">
        <p14:creationId xmlns:p14="http://schemas.microsoft.com/office/powerpoint/2010/main" val="2716945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12</a:t>
            </a:fld>
            <a:endParaRPr lang="el-GR"/>
          </a:p>
        </p:txBody>
      </p:sp>
      <p:sp>
        <p:nvSpPr>
          <p:cNvPr id="2" name="Rectangle 1"/>
          <p:cNvSpPr/>
          <p:nvPr/>
        </p:nvSpPr>
        <p:spPr>
          <a:xfrm>
            <a:off x="621904" y="1916832"/>
            <a:ext cx="8064896" cy="4524315"/>
          </a:xfrm>
          <a:prstGeom prst="rect">
            <a:avLst/>
          </a:prstGeom>
        </p:spPr>
        <p:txBody>
          <a:bodyPr wrap="square">
            <a:spAutoFit/>
          </a:bodyPr>
          <a:lstStyle/>
          <a:p>
            <a:pPr marL="342900" indent="-342900">
              <a:buFont typeface="Arial" panose="020B0604020202020204" pitchFamily="34" charset="0"/>
              <a:buChar char="•"/>
            </a:pPr>
            <a:r>
              <a:rPr lang="fr-BE" sz="2000" b="1" dirty="0" smtClean="0"/>
              <a:t>Le </a:t>
            </a:r>
            <a:r>
              <a:rPr lang="fr-BE" sz="2000" b="1" dirty="0"/>
              <a:t>harcèlement se produit dans toutes les écoles; dès lors une école devrait être fière de sa position proactive et transparente contre le harcèlement</a:t>
            </a:r>
          </a:p>
          <a:p>
            <a:endParaRPr lang="fr-BE" sz="1200" dirty="0"/>
          </a:p>
          <a:p>
            <a:pPr marL="342900" indent="-342900">
              <a:spcAft>
                <a:spcPts val="600"/>
              </a:spcAft>
              <a:buFont typeface="Arial" panose="020B0604020202020204" pitchFamily="34" charset="0"/>
              <a:buChar char="•"/>
            </a:pPr>
            <a:r>
              <a:rPr lang="fr-BE" sz="2000" dirty="0" smtClean="0"/>
              <a:t>La </a:t>
            </a:r>
            <a:r>
              <a:rPr lang="fr-BE" sz="2000" dirty="0"/>
              <a:t>déclaration écrite contre le harcèlement devrait être :</a:t>
            </a:r>
          </a:p>
          <a:p>
            <a:pPr marL="742950" lvl="1" indent="-285750">
              <a:buFont typeface="Wingdings" panose="05000000000000000000" pitchFamily="2" charset="2"/>
              <a:buChar char="Ø"/>
            </a:pPr>
            <a:r>
              <a:rPr lang="fr-BE" dirty="0" smtClean="0"/>
              <a:t>Construite </a:t>
            </a:r>
            <a:r>
              <a:rPr lang="fr-BE" dirty="0"/>
              <a:t>comme un document du domaine public</a:t>
            </a:r>
          </a:p>
          <a:p>
            <a:pPr marL="742950" lvl="1" indent="-285750">
              <a:buFont typeface="Wingdings" panose="05000000000000000000" pitchFamily="2" charset="2"/>
              <a:buChar char="Ø"/>
            </a:pPr>
            <a:r>
              <a:rPr lang="fr-BE" dirty="0" smtClean="0"/>
              <a:t>Affichée </a:t>
            </a:r>
            <a:r>
              <a:rPr lang="fr-BE" dirty="0"/>
              <a:t>de façon permanente dans l’école </a:t>
            </a:r>
          </a:p>
          <a:p>
            <a:pPr marL="742950" lvl="1" indent="-285750">
              <a:buFont typeface="Wingdings" panose="05000000000000000000" pitchFamily="2" charset="2"/>
              <a:buChar char="Ø"/>
            </a:pPr>
            <a:r>
              <a:rPr lang="fr-BE" dirty="0" smtClean="0"/>
              <a:t>Disponible </a:t>
            </a:r>
            <a:r>
              <a:rPr lang="fr-BE" dirty="0"/>
              <a:t>pour tous les élèves dans une langue qu’ils comprennent</a:t>
            </a:r>
          </a:p>
          <a:p>
            <a:pPr marL="742950" lvl="1" indent="-285750">
              <a:buFont typeface="Wingdings" panose="05000000000000000000" pitchFamily="2" charset="2"/>
              <a:buChar char="Ø"/>
            </a:pPr>
            <a:r>
              <a:rPr lang="fr-BE" dirty="0" smtClean="0"/>
              <a:t>Donnée </a:t>
            </a:r>
            <a:r>
              <a:rPr lang="fr-BE" dirty="0"/>
              <a:t>à tous les membres du personnel, en particulier les nouveaux membres et membres non-permanents</a:t>
            </a:r>
          </a:p>
          <a:p>
            <a:pPr marL="742950" lvl="1" indent="-285750">
              <a:buFont typeface="Wingdings" panose="05000000000000000000" pitchFamily="2" charset="2"/>
              <a:buChar char="Ø"/>
            </a:pPr>
            <a:r>
              <a:rPr lang="fr-BE" dirty="0" smtClean="0"/>
              <a:t>Donnée </a:t>
            </a:r>
            <a:r>
              <a:rPr lang="fr-BE" dirty="0"/>
              <a:t>à tous les parents, en particulier les nouveaux</a:t>
            </a:r>
          </a:p>
          <a:p>
            <a:pPr marL="742950" lvl="1" indent="-285750">
              <a:buFont typeface="Wingdings" panose="05000000000000000000" pitchFamily="2" charset="2"/>
              <a:buChar char="Ø"/>
            </a:pPr>
            <a:r>
              <a:rPr lang="fr-BE" dirty="0" smtClean="0"/>
              <a:t>Distribuée </a:t>
            </a:r>
            <a:r>
              <a:rPr lang="fr-BE" dirty="0"/>
              <a:t>à tous les groupes pertinents de la communauté scolaire</a:t>
            </a:r>
          </a:p>
          <a:p>
            <a:pPr marL="742950" lvl="1" indent="-285750">
              <a:buFont typeface="Wingdings" panose="05000000000000000000" pitchFamily="2" charset="2"/>
              <a:buChar char="Ø"/>
            </a:pPr>
            <a:r>
              <a:rPr lang="fr-BE" dirty="0" smtClean="0"/>
              <a:t>Associée </a:t>
            </a:r>
            <a:r>
              <a:rPr lang="fr-BE" dirty="0"/>
              <a:t>à des mesures d’évaluation et de révision – les révisions devraient être réalisées au moins annuellement</a:t>
            </a:r>
          </a:p>
          <a:p>
            <a:endParaRPr lang="fr-BE" dirty="0" smtClean="0"/>
          </a:p>
        </p:txBody>
      </p:sp>
      <p:sp>
        <p:nvSpPr>
          <p:cNvPr id="4" name="ZoneTexte 3"/>
          <p:cNvSpPr txBox="1"/>
          <p:nvPr/>
        </p:nvSpPr>
        <p:spPr>
          <a:xfrm>
            <a:off x="621904" y="1236394"/>
            <a:ext cx="7838528" cy="400110"/>
          </a:xfrm>
          <a:prstGeom prst="rect">
            <a:avLst/>
          </a:prstGeom>
          <a:noFill/>
        </p:spPr>
        <p:txBody>
          <a:bodyPr wrap="square" rtlCol="0">
            <a:spAutoFit/>
          </a:bodyPr>
          <a:lstStyle/>
          <a:p>
            <a:pPr algn="ctr"/>
            <a:r>
              <a:rPr lang="fr-BE" sz="2000" b="1" dirty="0" smtClean="0">
                <a:solidFill>
                  <a:schemeClr val="tx2"/>
                </a:solidFill>
                <a:latin typeface="Calibri" panose="020F0502020204030204" pitchFamily="34" charset="0"/>
              </a:rPr>
              <a:t>Établir des mesures de dissémination, de promotion et d’évaluation</a:t>
            </a:r>
            <a:endParaRPr lang="fr-BE" sz="20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460095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13</a:t>
            </a:fld>
            <a:endParaRPr lang="el-GR"/>
          </a:p>
        </p:txBody>
      </p:sp>
      <p:sp>
        <p:nvSpPr>
          <p:cNvPr id="2" name="Rectangle 1"/>
          <p:cNvSpPr/>
          <p:nvPr/>
        </p:nvSpPr>
        <p:spPr>
          <a:xfrm>
            <a:off x="251520" y="1843236"/>
            <a:ext cx="8640960" cy="4616648"/>
          </a:xfrm>
          <a:prstGeom prst="rect">
            <a:avLst/>
          </a:prstGeom>
        </p:spPr>
        <p:txBody>
          <a:bodyPr wrap="square">
            <a:spAutoFit/>
          </a:bodyPr>
          <a:lstStyle/>
          <a:p>
            <a:pPr marL="342900" indent="-342900">
              <a:spcAft>
                <a:spcPts val="600"/>
              </a:spcAft>
              <a:buFont typeface="Arial" panose="020B0604020202020204" pitchFamily="34" charset="0"/>
              <a:buChar char="•"/>
            </a:pPr>
            <a:r>
              <a:rPr lang="fr-BE" sz="2000" dirty="0" smtClean="0"/>
              <a:t>Admettre </a:t>
            </a:r>
            <a:r>
              <a:rPr lang="fr-BE" sz="2000" dirty="0" smtClean="0"/>
              <a:t>que le harcèlement existe dans l’école et dans chaque école </a:t>
            </a:r>
            <a:endParaRPr lang="fr-BE" sz="2000" dirty="0"/>
          </a:p>
          <a:p>
            <a:pPr marL="342900" indent="-342900">
              <a:spcAft>
                <a:spcPts val="600"/>
              </a:spcAft>
              <a:buFont typeface="Arial" panose="020B0604020202020204" pitchFamily="34" charset="0"/>
              <a:buChar char="•"/>
            </a:pPr>
            <a:r>
              <a:rPr lang="fr-BE" sz="2000" dirty="0" smtClean="0"/>
              <a:t>Prendre </a:t>
            </a:r>
            <a:r>
              <a:rPr lang="fr-BE" sz="2000" dirty="0" smtClean="0"/>
              <a:t>en </a:t>
            </a:r>
            <a:r>
              <a:rPr lang="fr-BE" sz="2000" dirty="0" smtClean="0"/>
              <a:t>considération des questions </a:t>
            </a:r>
            <a:r>
              <a:rPr lang="fr-BE" sz="2000" dirty="0" smtClean="0"/>
              <a:t>clés :</a:t>
            </a:r>
          </a:p>
          <a:p>
            <a:pPr marL="742950" lvl="1" indent="-285750">
              <a:buFont typeface="Wingdings" panose="05000000000000000000" pitchFamily="2" charset="2"/>
              <a:buChar char="Ø"/>
            </a:pPr>
            <a:r>
              <a:rPr lang="fr-BE" dirty="0" smtClean="0"/>
              <a:t>Qu’entend-on </a:t>
            </a:r>
            <a:r>
              <a:rPr lang="fr-BE" dirty="0" smtClean="0"/>
              <a:t>par harcèlement ?</a:t>
            </a:r>
          </a:p>
          <a:p>
            <a:pPr marL="742950" lvl="1" indent="-285750">
              <a:buFont typeface="Wingdings" panose="05000000000000000000" pitchFamily="2" charset="2"/>
              <a:buChar char="Ø"/>
            </a:pPr>
            <a:r>
              <a:rPr lang="fr-BE" dirty="0" smtClean="0"/>
              <a:t>Qui </a:t>
            </a:r>
            <a:r>
              <a:rPr lang="fr-BE" dirty="0" smtClean="0"/>
              <a:t>sont les victimes, les agresseurs et les témoins ?</a:t>
            </a:r>
          </a:p>
          <a:p>
            <a:pPr marL="742950" lvl="1" indent="-285750">
              <a:buFont typeface="Wingdings" panose="05000000000000000000" pitchFamily="2" charset="2"/>
              <a:buChar char="Ø"/>
            </a:pPr>
            <a:r>
              <a:rPr lang="fr-BE" dirty="0" smtClean="0"/>
              <a:t>Quelles </a:t>
            </a:r>
            <a:r>
              <a:rPr lang="fr-BE" dirty="0" smtClean="0"/>
              <a:t>stratégies anti-harcèlement sont actuellement en place dans l’école pour</a:t>
            </a:r>
          </a:p>
          <a:p>
            <a:pPr marL="1200150" lvl="2" indent="-285750">
              <a:buFont typeface="Arial" panose="020B0604020202020204" pitchFamily="34" charset="0"/>
              <a:buChar char="•"/>
            </a:pPr>
            <a:r>
              <a:rPr lang="fr-BE" sz="1600" dirty="0" smtClean="0"/>
              <a:t>Réduire les risques de harcèlement ?</a:t>
            </a:r>
          </a:p>
          <a:p>
            <a:pPr marL="1200150" lvl="2" indent="-285750">
              <a:buFont typeface="Arial" panose="020B0604020202020204" pitchFamily="34" charset="0"/>
              <a:buChar char="•"/>
            </a:pPr>
            <a:r>
              <a:rPr lang="fr-BE" sz="1600" dirty="0" smtClean="0"/>
              <a:t>Répondre aux incidents de harcèlement ?</a:t>
            </a:r>
          </a:p>
          <a:p>
            <a:pPr marL="1200150" lvl="2" indent="-285750">
              <a:buFont typeface="Arial" panose="020B0604020202020204" pitchFamily="34" charset="0"/>
              <a:buChar char="•"/>
            </a:pPr>
            <a:r>
              <a:rPr lang="fr-BE" sz="1600" dirty="0" smtClean="0"/>
              <a:t>Traiter/réhabiliter les personnes impliquées dans des incidents de harcèlement ?</a:t>
            </a:r>
          </a:p>
          <a:p>
            <a:pPr marL="742950" lvl="1" indent="-285750">
              <a:buFont typeface="Wingdings" panose="05000000000000000000" pitchFamily="2" charset="2"/>
              <a:buChar char="Ø"/>
            </a:pPr>
            <a:r>
              <a:rPr lang="fr-BE" dirty="0" smtClean="0"/>
              <a:t>Quel </a:t>
            </a:r>
            <a:r>
              <a:rPr lang="fr-BE" dirty="0" smtClean="0"/>
              <a:t>est le niveau de harcèlement à l’échelle nationale/internationale ?</a:t>
            </a:r>
          </a:p>
          <a:p>
            <a:pPr marL="742950" lvl="1" indent="-285750">
              <a:buFont typeface="Wingdings" panose="05000000000000000000" pitchFamily="2" charset="2"/>
              <a:buChar char="Ø"/>
            </a:pPr>
            <a:r>
              <a:rPr lang="fr-BE" dirty="0" smtClean="0"/>
              <a:t>Quelles </a:t>
            </a:r>
            <a:r>
              <a:rPr lang="fr-BE" dirty="0" smtClean="0"/>
              <a:t>autres stratégies disponibles au niveau (inter)national sont susceptibles d’être plus efficaces pour l’école ?</a:t>
            </a:r>
          </a:p>
          <a:p>
            <a:endParaRPr lang="fr-BE" sz="800" dirty="0" smtClean="0"/>
          </a:p>
          <a:p>
            <a:pPr marL="342900" indent="-342900">
              <a:buFont typeface="Arial" panose="020B0604020202020204" pitchFamily="34" charset="0"/>
              <a:buChar char="•"/>
            </a:pPr>
            <a:r>
              <a:rPr lang="fr-BE" sz="2000" dirty="0" smtClean="0"/>
              <a:t>Déterminer </a:t>
            </a:r>
            <a:r>
              <a:rPr lang="fr-BE" sz="2000" dirty="0" smtClean="0"/>
              <a:t>le niveau actuel de harcèlement dans l’école – développer une enquête (peut-être avec le corps étudiant) ou employer une enquête existante pour établir l’ampleur, la nature et la localisation du harcèlement dans l’école et demander des suggestions pour permettre de le réduire</a:t>
            </a:r>
            <a:r>
              <a:rPr lang="fr-BE" sz="2000" dirty="0" smtClean="0"/>
              <a:t>.</a:t>
            </a:r>
            <a:endParaRPr lang="fr-BE" dirty="0" smtClean="0">
              <a:solidFill>
                <a:srgbClr val="000000"/>
              </a:solidFill>
            </a:endParaRPr>
          </a:p>
        </p:txBody>
      </p:sp>
      <p:sp>
        <p:nvSpPr>
          <p:cNvPr id="3" name="ZoneTexte 2"/>
          <p:cNvSpPr txBox="1"/>
          <p:nvPr/>
        </p:nvSpPr>
        <p:spPr>
          <a:xfrm>
            <a:off x="1331640" y="404664"/>
            <a:ext cx="6408712" cy="1077218"/>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Étapes d’un processus de consultation</a:t>
            </a:r>
          </a:p>
        </p:txBody>
      </p:sp>
      <p:sp>
        <p:nvSpPr>
          <p:cNvPr id="4" name="ZoneTexte 3"/>
          <p:cNvSpPr txBox="1"/>
          <p:nvPr/>
        </p:nvSpPr>
        <p:spPr>
          <a:xfrm>
            <a:off x="624000" y="1366163"/>
            <a:ext cx="7838528" cy="400110"/>
          </a:xfrm>
          <a:prstGeom prst="rect">
            <a:avLst/>
          </a:prstGeom>
          <a:noFill/>
        </p:spPr>
        <p:txBody>
          <a:bodyPr wrap="square" rtlCol="0">
            <a:spAutoFit/>
          </a:bodyPr>
          <a:lstStyle/>
          <a:p>
            <a:pPr algn="ctr"/>
            <a:r>
              <a:rPr lang="fr-BE" sz="2000" b="1" dirty="0" smtClean="0">
                <a:solidFill>
                  <a:schemeClr val="tx2"/>
                </a:solidFill>
                <a:latin typeface="Calibri" panose="020F0502020204030204" pitchFamily="34" charset="0"/>
              </a:rPr>
              <a:t>En concertation </a:t>
            </a:r>
            <a:r>
              <a:rPr lang="fr-BE" sz="2000" b="1" dirty="0">
                <a:solidFill>
                  <a:schemeClr val="tx2"/>
                </a:solidFill>
                <a:latin typeface="Calibri" panose="020F0502020204030204" pitchFamily="34" charset="0"/>
              </a:rPr>
              <a:t>avec la communauté </a:t>
            </a:r>
            <a:r>
              <a:rPr lang="fr-BE" sz="2000" b="1" dirty="0" smtClean="0">
                <a:solidFill>
                  <a:schemeClr val="tx2"/>
                </a:solidFill>
                <a:latin typeface="Calibri" panose="020F0502020204030204" pitchFamily="34" charset="0"/>
              </a:rPr>
              <a:t>scolaire</a:t>
            </a:r>
            <a:endParaRPr lang="fr-BE" sz="20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3402125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14</a:t>
            </a:fld>
            <a:endParaRPr lang="el-GR"/>
          </a:p>
        </p:txBody>
      </p:sp>
      <p:sp>
        <p:nvSpPr>
          <p:cNvPr id="2" name="Rectangle 1"/>
          <p:cNvSpPr/>
          <p:nvPr/>
        </p:nvSpPr>
        <p:spPr>
          <a:xfrm>
            <a:off x="621904" y="1003990"/>
            <a:ext cx="8064896" cy="5909310"/>
          </a:xfrm>
          <a:prstGeom prst="rect">
            <a:avLst/>
          </a:prstGeom>
        </p:spPr>
        <p:txBody>
          <a:bodyPr wrap="square">
            <a:spAutoFit/>
          </a:bodyPr>
          <a:lstStyle/>
          <a:p>
            <a:endParaRPr lang="en-GB" dirty="0"/>
          </a:p>
          <a:p>
            <a:pPr marL="285750" indent="-285750">
              <a:buFont typeface="Arial" panose="020B0604020202020204" pitchFamily="34" charset="0"/>
              <a:buChar char="•"/>
            </a:pPr>
            <a:r>
              <a:rPr lang="fr-BE" dirty="0" smtClean="0"/>
              <a:t>Communiquer </a:t>
            </a:r>
            <a:r>
              <a:rPr lang="fr-BE" dirty="0" smtClean="0"/>
              <a:t>les résultats de l’enquête – ils devraient être communiqués à l’ensemble de la communauté scolaire au niveau de la classe, du personnel et de la maison, via des réunions ou courriers.</a:t>
            </a:r>
          </a:p>
          <a:p>
            <a:pPr marL="285750" indent="-285750">
              <a:buFont typeface="Arial" panose="020B0604020202020204" pitchFamily="34" charset="0"/>
              <a:buChar char="•"/>
            </a:pPr>
            <a:r>
              <a:rPr lang="fr-BE" dirty="0" smtClean="0"/>
              <a:t>Rechercher </a:t>
            </a:r>
            <a:r>
              <a:rPr lang="fr-BE" dirty="0" smtClean="0"/>
              <a:t>des stratégies pour aborder le harcèlement – chercher à la fois des stratégies de prévention et d’intervention. </a:t>
            </a:r>
          </a:p>
          <a:p>
            <a:pPr marL="285750" indent="-285750">
              <a:buFont typeface="Arial" panose="020B0604020202020204" pitchFamily="34" charset="0"/>
              <a:buChar char="•"/>
            </a:pPr>
            <a:r>
              <a:rPr lang="fr-BE" dirty="0" smtClean="0"/>
              <a:t>Première </a:t>
            </a:r>
            <a:r>
              <a:rPr lang="fr-BE" dirty="0" smtClean="0"/>
              <a:t>ébauche de la politique – </a:t>
            </a:r>
            <a:r>
              <a:rPr lang="fr-BE" dirty="0"/>
              <a:t>e</a:t>
            </a:r>
            <a:r>
              <a:rPr lang="fr-BE" dirty="0" smtClean="0"/>
              <a:t>n présentant les points de vue des différents groupes, la politique devrait être ébauchée par le directeur ou le comité qu’il a nommé. </a:t>
            </a:r>
          </a:p>
          <a:p>
            <a:pPr marL="285750" indent="-285750">
              <a:buFont typeface="Arial" panose="020B0604020202020204" pitchFamily="34" charset="0"/>
              <a:buChar char="•"/>
            </a:pPr>
            <a:r>
              <a:rPr lang="fr-BE" dirty="0" smtClean="0"/>
              <a:t>Revoir </a:t>
            </a:r>
            <a:r>
              <a:rPr lang="fr-BE" dirty="0" smtClean="0"/>
              <a:t>le projet de politique – le feedback des groupes permettra de peaufiner au </a:t>
            </a:r>
            <a:r>
              <a:rPr lang="fr-BE" dirty="0"/>
              <a:t>mieux</a:t>
            </a:r>
            <a:r>
              <a:rPr lang="fr-BE" dirty="0" smtClean="0"/>
              <a:t> l’ébauche et de lui donner une forme utilisable, avec un large soutien. Plusieurs ébauches peuvent être nécessaires. </a:t>
            </a:r>
          </a:p>
          <a:p>
            <a:pPr marL="285750" indent="-285750">
              <a:buFont typeface="Arial" panose="020B0604020202020204" pitchFamily="34" charset="0"/>
              <a:buChar char="•"/>
            </a:pPr>
            <a:r>
              <a:rPr lang="fr-BE" dirty="0" smtClean="0"/>
              <a:t>Appliquer </a:t>
            </a:r>
            <a:r>
              <a:rPr lang="fr-BE" dirty="0" smtClean="0"/>
              <a:t>la politique – Comme le personnel sera le plus affecté, il peut être nécessaire de le former si des décisions doivent être prises (p.ex. remplacer des mesures punitives par des mesures réparatrices ; se familiariser à l’approche « no </a:t>
            </a:r>
            <a:r>
              <a:rPr lang="fr-BE" dirty="0" err="1" smtClean="0"/>
              <a:t>blame</a:t>
            </a:r>
            <a:r>
              <a:rPr lang="fr-BE" dirty="0" smtClean="0"/>
              <a:t> »)</a:t>
            </a:r>
          </a:p>
          <a:p>
            <a:pPr marL="285750" indent="-285750">
              <a:buFont typeface="Arial" panose="020B0604020202020204" pitchFamily="34" charset="0"/>
              <a:buChar char="•"/>
            </a:pPr>
            <a:r>
              <a:rPr lang="fr-BE" dirty="0" smtClean="0"/>
              <a:t>Lancer </a:t>
            </a:r>
            <a:r>
              <a:rPr lang="fr-BE" dirty="0" smtClean="0"/>
              <a:t>la politique – Un lancement bien préparé sur un ton positif qui implique tous les groupes est à conseiller, peut-être en exploitant la créativité des élèves (posters, vidéos, etc.) pour augmenter l’impact. Elle devrait également être visible sur le site internet de l’école. </a:t>
            </a:r>
          </a:p>
          <a:p>
            <a:endParaRPr lang="fr-BE" dirty="0" smtClean="0">
              <a:solidFill>
                <a:srgbClr val="000000"/>
              </a:solidFill>
            </a:endParaRPr>
          </a:p>
        </p:txBody>
      </p:sp>
    </p:spTree>
    <p:extLst>
      <p:ext uri="{BB962C8B-B14F-4D97-AF65-F5344CB8AC3E}">
        <p14:creationId xmlns:p14="http://schemas.microsoft.com/office/powerpoint/2010/main" val="2582939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15</a:t>
            </a:fld>
            <a:endParaRPr lang="el-GR"/>
          </a:p>
        </p:txBody>
      </p:sp>
      <p:sp>
        <p:nvSpPr>
          <p:cNvPr id="2" name="Rectangle 1"/>
          <p:cNvSpPr/>
          <p:nvPr/>
        </p:nvSpPr>
        <p:spPr>
          <a:xfrm>
            <a:off x="621904" y="1003990"/>
            <a:ext cx="8064896" cy="5324535"/>
          </a:xfrm>
          <a:prstGeom prst="rect">
            <a:avLst/>
          </a:prstGeom>
        </p:spPr>
        <p:txBody>
          <a:bodyPr wrap="square">
            <a:spAutoFit/>
          </a:bodyPr>
          <a:lstStyle/>
          <a:p>
            <a:endParaRPr lang="en-GB" dirty="0"/>
          </a:p>
          <a:p>
            <a:endParaRPr lang="en-GB" dirty="0"/>
          </a:p>
          <a:p>
            <a:pPr marL="285750" indent="-285750">
              <a:buFont typeface="Arial" panose="020B0604020202020204" pitchFamily="34" charset="0"/>
              <a:buChar char="•"/>
            </a:pPr>
            <a:r>
              <a:rPr lang="en-US" u="sng" dirty="0" err="1" smtClean="0"/>
              <a:t>Maintenir</a:t>
            </a:r>
            <a:r>
              <a:rPr lang="fr-BE" u="sng" dirty="0" smtClean="0"/>
              <a:t> </a:t>
            </a:r>
            <a:r>
              <a:rPr lang="fr-BE" u="sng" dirty="0" smtClean="0"/>
              <a:t>une politique vivante</a:t>
            </a:r>
            <a:r>
              <a:rPr lang="fr-BE" dirty="0" smtClean="0"/>
              <a:t> – C’est essentiel. Semaines de sensibilisation, campagnes d’affichage/vidéo, publication des résultats des enquêtes, intervenants externes, toutes ces choses permettront à la communauté de la garder à l’esprit.</a:t>
            </a:r>
          </a:p>
          <a:p>
            <a:pPr marL="285750" indent="-285750">
              <a:spcAft>
                <a:spcPts val="600"/>
              </a:spcAft>
              <a:buFont typeface="Arial" panose="020B0604020202020204" pitchFamily="34" charset="0"/>
              <a:buChar char="•"/>
            </a:pPr>
            <a:r>
              <a:rPr lang="fr-BE" dirty="0" smtClean="0"/>
              <a:t>Revoir </a:t>
            </a:r>
            <a:r>
              <a:rPr lang="fr-BE" dirty="0" smtClean="0"/>
              <a:t>régulièrement la politique – Au moins une fois par an. Le harcèlement est fluctuant et la politique doit être fluide et organique pour rester pertinente et efficace. L’évaluation peut incomber au directeur ou au comité anti-harcèlement qu’il a nommé. Le feedback devrait venir de toutes les parties de la communauté. Aspects à prendre en compte : </a:t>
            </a:r>
          </a:p>
          <a:p>
            <a:pPr marL="742950" lvl="1" indent="-285750">
              <a:buFont typeface="Wingdings" panose="05000000000000000000" pitchFamily="2" charset="2"/>
              <a:buChar char="Ø"/>
            </a:pPr>
            <a:r>
              <a:rPr lang="fr-BE" sz="1600" dirty="0" smtClean="0"/>
              <a:t>Le </a:t>
            </a:r>
            <a:r>
              <a:rPr lang="fr-BE" sz="1600" dirty="0" smtClean="0"/>
              <a:t>niveau de harcèlement dans l’enquête par rapport au nombre d’incidents rapportés au personnel</a:t>
            </a:r>
          </a:p>
          <a:p>
            <a:pPr marL="742950" lvl="1" indent="-285750">
              <a:buFont typeface="Wingdings" panose="05000000000000000000" pitchFamily="2" charset="2"/>
              <a:buChar char="Ø"/>
            </a:pPr>
            <a:r>
              <a:rPr lang="fr-BE" sz="1600" dirty="0" smtClean="0"/>
              <a:t>Le </a:t>
            </a:r>
            <a:r>
              <a:rPr lang="fr-BE" sz="1600" dirty="0" smtClean="0"/>
              <a:t>niveau d’inscriptions et de sorties de l’école (élèves et membres du personnel)</a:t>
            </a:r>
          </a:p>
          <a:p>
            <a:pPr marL="742950" lvl="1" indent="-285750">
              <a:buFont typeface="Wingdings" panose="05000000000000000000" pitchFamily="2" charset="2"/>
              <a:buChar char="Ø"/>
            </a:pPr>
            <a:r>
              <a:rPr lang="fr-BE" sz="1600" dirty="0" smtClean="0"/>
              <a:t>Le </a:t>
            </a:r>
            <a:r>
              <a:rPr lang="fr-BE" sz="1600" dirty="0" smtClean="0"/>
              <a:t>niveau d’absentéisme</a:t>
            </a:r>
          </a:p>
          <a:p>
            <a:pPr marL="742950" lvl="1" indent="-285750">
              <a:buFont typeface="Wingdings" panose="05000000000000000000" pitchFamily="2" charset="2"/>
              <a:buChar char="Ø"/>
            </a:pPr>
            <a:r>
              <a:rPr lang="fr-BE" sz="1600" dirty="0" smtClean="0"/>
              <a:t>L’environnement </a:t>
            </a:r>
            <a:r>
              <a:rPr lang="fr-BE" sz="1600" dirty="0" smtClean="0"/>
              <a:t>général de travail – pour le personnel et les élèves</a:t>
            </a:r>
          </a:p>
          <a:p>
            <a:pPr marL="742950" lvl="1" indent="-285750">
              <a:spcAft>
                <a:spcPts val="600"/>
              </a:spcAft>
              <a:buFont typeface="Wingdings" panose="05000000000000000000" pitchFamily="2" charset="2"/>
              <a:buChar char="Ø"/>
            </a:pPr>
            <a:r>
              <a:rPr lang="fr-BE" sz="1600" dirty="0" smtClean="0"/>
              <a:t>Le </a:t>
            </a:r>
            <a:r>
              <a:rPr lang="fr-BE" sz="1600" dirty="0" smtClean="0"/>
              <a:t>niveau de soutien par les pairs ou de stratégies menées par les élèves</a:t>
            </a:r>
          </a:p>
          <a:p>
            <a:r>
              <a:rPr lang="fr-BE" dirty="0" smtClean="0"/>
              <a:t>Des stratégies telles que « </a:t>
            </a:r>
            <a:r>
              <a:rPr lang="fr-BE" dirty="0"/>
              <a:t>Checkpoints for </a:t>
            </a:r>
            <a:r>
              <a:rPr lang="fr-BE" dirty="0" err="1"/>
              <a:t>Schools</a:t>
            </a:r>
            <a:r>
              <a:rPr lang="fr-BE" dirty="0"/>
              <a:t> </a:t>
            </a:r>
            <a:r>
              <a:rPr lang="fr-BE" dirty="0" smtClean="0"/>
              <a:t>» (</a:t>
            </a:r>
            <a:r>
              <a:rPr lang="fr-BE" dirty="0" err="1" smtClean="0"/>
              <a:t>Varnava</a:t>
            </a:r>
            <a:r>
              <a:rPr lang="fr-BE" dirty="0" smtClean="0"/>
              <a:t>, 2002) peuvent faciliter le processus de révision.</a:t>
            </a:r>
            <a:endParaRPr lang="fr-BE" dirty="0" smtClean="0">
              <a:solidFill>
                <a:srgbClr val="000000"/>
              </a:solidFill>
            </a:endParaRPr>
          </a:p>
        </p:txBody>
      </p:sp>
    </p:spTree>
    <p:extLst>
      <p:ext uri="{BB962C8B-B14F-4D97-AF65-F5344CB8AC3E}">
        <p14:creationId xmlns:p14="http://schemas.microsoft.com/office/powerpoint/2010/main" val="3798737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16</a:t>
            </a:fld>
            <a:endParaRPr lang="el-GR"/>
          </a:p>
        </p:txBody>
      </p:sp>
      <p:sp>
        <p:nvSpPr>
          <p:cNvPr id="2" name="Rectangle 1"/>
          <p:cNvSpPr/>
          <p:nvPr/>
        </p:nvSpPr>
        <p:spPr>
          <a:xfrm>
            <a:off x="395536" y="1117515"/>
            <a:ext cx="8471916" cy="5740033"/>
          </a:xfrm>
          <a:prstGeom prst="rect">
            <a:avLst/>
          </a:prstGeom>
        </p:spPr>
        <p:txBody>
          <a:bodyPr wrap="square">
            <a:spAutoFit/>
          </a:bodyPr>
          <a:lstStyle/>
          <a:p>
            <a:pPr>
              <a:spcAft>
                <a:spcPts val="600"/>
              </a:spcAft>
            </a:pPr>
            <a:r>
              <a:rPr lang="en-US" sz="1600" dirty="0"/>
              <a:t>Farrington, D.P. &amp; </a:t>
            </a:r>
            <a:r>
              <a:rPr lang="en-US" sz="1600" dirty="0" err="1"/>
              <a:t>Ttofi</a:t>
            </a:r>
            <a:r>
              <a:rPr lang="en-US" sz="1600" dirty="0"/>
              <a:t>, M.M. (2009). </a:t>
            </a:r>
            <a:r>
              <a:rPr lang="en-US" sz="1600" i="1" dirty="0"/>
              <a:t>School-Based </a:t>
            </a:r>
            <a:r>
              <a:rPr lang="en-US" sz="1600" i="1" dirty="0" err="1"/>
              <a:t>Programmes</a:t>
            </a:r>
            <a:r>
              <a:rPr lang="en-US" sz="1600" i="1" dirty="0"/>
              <a:t> to Reduce Bullying and </a:t>
            </a:r>
            <a:r>
              <a:rPr lang="en-US" sz="1600" i="1" dirty="0" err="1"/>
              <a:t>Victimisation</a:t>
            </a:r>
            <a:r>
              <a:rPr lang="en-US" sz="1600" dirty="0"/>
              <a:t>. Campbell Systematic Reviews, Oslo: The Campbell Collaboration.</a:t>
            </a:r>
          </a:p>
          <a:p>
            <a:pPr>
              <a:spcAft>
                <a:spcPts val="600"/>
              </a:spcAft>
            </a:pPr>
            <a:r>
              <a:rPr lang="en-US" sz="1600" dirty="0" err="1"/>
              <a:t>O’Moore</a:t>
            </a:r>
            <a:r>
              <a:rPr lang="en-US" sz="1600" dirty="0"/>
              <a:t>, M. (2014). The ABC Whole School Bullying Approach to Bullying Prevention. In </a:t>
            </a:r>
            <a:r>
              <a:rPr lang="en-US" sz="1600" dirty="0" err="1"/>
              <a:t>O’Moore</a:t>
            </a:r>
            <a:r>
              <a:rPr lang="en-US" sz="1600" dirty="0"/>
              <a:t>, M. &amp; Stevens, P. (eds.). </a:t>
            </a:r>
            <a:r>
              <a:rPr lang="en-US" sz="1600" i="1" dirty="0"/>
              <a:t>Bullying in Irish Education Perspectives in Research and Practice</a:t>
            </a:r>
            <a:r>
              <a:rPr lang="en-US" sz="1600" dirty="0"/>
              <a:t>. Cork, Ireland: Cork University Press.</a:t>
            </a:r>
          </a:p>
          <a:p>
            <a:pPr>
              <a:spcAft>
                <a:spcPts val="600"/>
              </a:spcAft>
            </a:pPr>
            <a:r>
              <a:rPr lang="en-US" sz="1600" dirty="0" err="1"/>
              <a:t>O’Moore</a:t>
            </a:r>
            <a:r>
              <a:rPr lang="en-US" sz="1600" dirty="0"/>
              <a:t>, M. (2013) The Four Pillars of Action: The Role of Guidance Counsellors in developing and implementing the Whole School Community Approach in Tackling Bullying, both Traditional and Cyber. In The School Guidance Handbook</a:t>
            </a:r>
            <a:r>
              <a:rPr lang="en-US" sz="1400" dirty="0"/>
              <a:t>. </a:t>
            </a:r>
            <a:r>
              <a:rPr lang="en-US" sz="1400" dirty="0">
                <a:hlinkClick r:id="rId3"/>
              </a:rPr>
              <a:t>http://</a:t>
            </a:r>
            <a:r>
              <a:rPr lang="en-US" sz="1400" dirty="0" smtClean="0">
                <a:hlinkClick r:id="rId3"/>
              </a:rPr>
              <a:t>schoolguidancehandbook.ncge.ie/document-detail/The-Four-Pillars-of-Action-The-Role-of-Guidance-Counsellors-in-developing-and-implementing-the-Whole-School-Community-Approach-in-Tackling-Bullying-both-Traditional-and-Cyber/28</a:t>
            </a:r>
            <a:r>
              <a:rPr lang="en-US" sz="1400" dirty="0" smtClean="0"/>
              <a:t> </a:t>
            </a:r>
            <a:endParaRPr lang="en-US" sz="1400" dirty="0"/>
          </a:p>
          <a:p>
            <a:pPr>
              <a:spcAft>
                <a:spcPts val="600"/>
              </a:spcAft>
            </a:pPr>
            <a:r>
              <a:rPr lang="fr-BE" sz="1600" dirty="0" err="1"/>
              <a:t>Välimäki</a:t>
            </a:r>
            <a:r>
              <a:rPr lang="fr-BE" sz="1600" dirty="0"/>
              <a:t>, M., Almeida, A., Cross, D., </a:t>
            </a:r>
            <a:r>
              <a:rPr lang="fr-BE" sz="1600" dirty="0" err="1"/>
              <a:t>O’Moore</a:t>
            </a:r>
            <a:r>
              <a:rPr lang="fr-BE" sz="1600" dirty="0"/>
              <a:t>, M., Berne, S., </a:t>
            </a:r>
            <a:r>
              <a:rPr lang="fr-BE" sz="1600" dirty="0" err="1"/>
              <a:t>Deboutte</a:t>
            </a:r>
            <a:r>
              <a:rPr lang="fr-BE" sz="1600" dirty="0"/>
              <a:t>, G., </a:t>
            </a:r>
            <a:r>
              <a:rPr lang="fr-BE" sz="1600" dirty="0" err="1"/>
              <a:t>Heiman</a:t>
            </a:r>
            <a:r>
              <a:rPr lang="fr-BE" sz="1600" dirty="0"/>
              <a:t>, T., </a:t>
            </a:r>
            <a:r>
              <a:rPr lang="fr-BE" sz="1600" dirty="0" err="1"/>
              <a:t>Olenik-Shemesh</a:t>
            </a:r>
            <a:r>
              <a:rPr lang="fr-BE" sz="1600" dirty="0"/>
              <a:t>, D., </a:t>
            </a:r>
            <a:r>
              <a:rPr lang="fr-BE" sz="1600" dirty="0" err="1"/>
              <a:t>Fulop</a:t>
            </a:r>
            <a:r>
              <a:rPr lang="fr-BE" sz="1600" dirty="0"/>
              <a:t>, M., </a:t>
            </a:r>
            <a:r>
              <a:rPr lang="fr-BE" sz="1600" dirty="0" err="1"/>
              <a:t>Fandrem,H</a:t>
            </a:r>
            <a:r>
              <a:rPr lang="fr-BE" sz="1600" dirty="0"/>
              <a:t>., </a:t>
            </a:r>
            <a:r>
              <a:rPr lang="fr-BE" sz="1600" dirty="0" err="1"/>
              <a:t>Stald</a:t>
            </a:r>
            <a:r>
              <a:rPr lang="fr-BE" sz="1600" dirty="0"/>
              <a:t>, G. </a:t>
            </a:r>
            <a:r>
              <a:rPr lang="fr-BE" sz="1600" dirty="0" err="1"/>
              <a:t>Kurki</a:t>
            </a:r>
            <a:r>
              <a:rPr lang="fr-BE" sz="1600" dirty="0"/>
              <a:t>, M., </a:t>
            </a:r>
            <a:r>
              <a:rPr lang="fr-BE" sz="1600" dirty="0" err="1"/>
              <a:t>Sygkollitou</a:t>
            </a:r>
            <a:r>
              <a:rPr lang="fr-BE" sz="1600" dirty="0"/>
              <a:t>, E. (2012). Guidelines for </a:t>
            </a:r>
            <a:r>
              <a:rPr lang="fr-BE" sz="1600" dirty="0" err="1"/>
              <a:t>Preventing</a:t>
            </a:r>
            <a:r>
              <a:rPr lang="fr-BE" sz="1600" dirty="0"/>
              <a:t> Cyber-</a:t>
            </a:r>
            <a:r>
              <a:rPr lang="fr-BE" sz="1600" dirty="0" err="1"/>
              <a:t>Bullying</a:t>
            </a:r>
            <a:r>
              <a:rPr lang="fr-BE" sz="1600" dirty="0"/>
              <a:t> in the </a:t>
            </a:r>
            <a:r>
              <a:rPr lang="fr-BE" sz="1600" dirty="0" err="1"/>
              <a:t>School</a:t>
            </a:r>
            <a:r>
              <a:rPr lang="fr-BE" sz="1600" dirty="0"/>
              <a:t> </a:t>
            </a:r>
            <a:r>
              <a:rPr lang="fr-BE" sz="1600" dirty="0" err="1"/>
              <a:t>Environment</a:t>
            </a:r>
            <a:r>
              <a:rPr lang="fr-BE" sz="1600" dirty="0"/>
              <a:t>: a </a:t>
            </a:r>
            <a:r>
              <a:rPr lang="fr-BE" sz="1600" dirty="0" err="1"/>
              <a:t>review</a:t>
            </a:r>
            <a:r>
              <a:rPr lang="fr-BE" sz="1600" dirty="0"/>
              <a:t> and </a:t>
            </a:r>
            <a:r>
              <a:rPr lang="fr-BE" sz="1600" dirty="0" err="1"/>
              <a:t>recommendations</a:t>
            </a:r>
            <a:r>
              <a:rPr lang="fr-BE" sz="1600" dirty="0"/>
              <a:t>. </a:t>
            </a:r>
            <a:r>
              <a:rPr lang="fr-BE" sz="1600" dirty="0">
                <a:hlinkClick r:id="rId4"/>
              </a:rPr>
              <a:t>http://sites.google.com/site/costis0801</a:t>
            </a:r>
            <a:r>
              <a:rPr lang="fr-BE" sz="1600" dirty="0" smtClean="0">
                <a:hlinkClick r:id="rId4"/>
              </a:rPr>
              <a:t>/</a:t>
            </a:r>
            <a:r>
              <a:rPr lang="fr-BE" sz="1600" dirty="0" smtClean="0"/>
              <a:t> </a:t>
            </a:r>
            <a:endParaRPr lang="fr-BE" sz="1600" dirty="0"/>
          </a:p>
          <a:p>
            <a:pPr>
              <a:spcAft>
                <a:spcPts val="600"/>
              </a:spcAft>
            </a:pPr>
            <a:r>
              <a:rPr lang="en-US" sz="1600" dirty="0" err="1"/>
              <a:t>O’Moore</a:t>
            </a:r>
            <a:r>
              <a:rPr lang="en-US" sz="1600" dirty="0"/>
              <a:t>, M. (2010). </a:t>
            </a:r>
            <a:r>
              <a:rPr lang="en-US" sz="1600" i="1" dirty="0"/>
              <a:t>Understanding School Bullying: A Guide for Parents and Teachers</a:t>
            </a:r>
            <a:r>
              <a:rPr lang="en-US" sz="1600" dirty="0"/>
              <a:t>, Dublin. Veritas. </a:t>
            </a:r>
          </a:p>
          <a:p>
            <a:pPr>
              <a:spcAft>
                <a:spcPts val="600"/>
              </a:spcAft>
            </a:pPr>
            <a:r>
              <a:rPr lang="en-US" sz="1600" dirty="0" err="1"/>
              <a:t>Srabstein</a:t>
            </a:r>
            <a:r>
              <a:rPr lang="en-US" sz="1600" dirty="0"/>
              <a:t>, J.C., &amp; Leventhal, B.L. (2010). Prevention of bullying-related morbidity and mortality: a call for public health policies. Bulletin of the World Health Organization 2010; 88:403-403. </a:t>
            </a:r>
          </a:p>
          <a:p>
            <a:pPr>
              <a:spcAft>
                <a:spcPts val="600"/>
              </a:spcAft>
            </a:pPr>
            <a:r>
              <a:rPr lang="en-US" sz="1600" dirty="0"/>
              <a:t>Elliott, M. (2011). The essential Guide to tackling Bullying. UK: Pearson Education Limited</a:t>
            </a:r>
          </a:p>
          <a:p>
            <a:pPr>
              <a:spcAft>
                <a:spcPts val="600"/>
              </a:spcAft>
            </a:pPr>
            <a:r>
              <a:rPr lang="en-US" sz="1600" dirty="0"/>
              <a:t>School Climate &amp; Culture –Vermont State Agency of Education </a:t>
            </a:r>
            <a:r>
              <a:rPr lang="en-US" sz="1600" dirty="0">
                <a:hlinkClick r:id="rId5"/>
              </a:rPr>
              <a:t>http://</a:t>
            </a:r>
            <a:r>
              <a:rPr lang="en-US" sz="1600" dirty="0" smtClean="0">
                <a:hlinkClick r:id="rId5"/>
              </a:rPr>
              <a:t>education.vermont.gov/safe-schools</a:t>
            </a:r>
            <a:endParaRPr lang="en-US" sz="1600" dirty="0">
              <a:solidFill>
                <a:srgbClr val="000000"/>
              </a:solidFill>
              <a:latin typeface="Calibri" panose="020F0502020204030204" pitchFamily="34" charset="0"/>
            </a:endParaRPr>
          </a:p>
        </p:txBody>
      </p:sp>
      <p:sp>
        <p:nvSpPr>
          <p:cNvPr id="3" name="ZoneTexte 2"/>
          <p:cNvSpPr txBox="1"/>
          <p:nvPr/>
        </p:nvSpPr>
        <p:spPr>
          <a:xfrm>
            <a:off x="1810668" y="404664"/>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594498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17</a:t>
            </a:fld>
            <a:endParaRPr lang="el-GR"/>
          </a:p>
        </p:txBody>
      </p:sp>
      <p:sp>
        <p:nvSpPr>
          <p:cNvPr id="2" name="Rectangle 1"/>
          <p:cNvSpPr/>
          <p:nvPr/>
        </p:nvSpPr>
        <p:spPr>
          <a:xfrm>
            <a:off x="395536" y="1484784"/>
            <a:ext cx="8471916" cy="4555093"/>
          </a:xfrm>
          <a:prstGeom prst="rect">
            <a:avLst/>
          </a:prstGeom>
        </p:spPr>
        <p:txBody>
          <a:bodyPr wrap="square">
            <a:spAutoFit/>
          </a:bodyPr>
          <a:lstStyle/>
          <a:p>
            <a:pPr>
              <a:spcAft>
                <a:spcPts val="1200"/>
              </a:spcAft>
            </a:pPr>
            <a:r>
              <a:rPr lang="en-US" sz="1600" dirty="0" err="1"/>
              <a:t>Olweus</a:t>
            </a:r>
            <a:r>
              <a:rPr lang="en-US" sz="1600" dirty="0"/>
              <a:t>, D. (1993). Bullying at school : What we know and what we can do. (Greek Edition 2009) Athens: </a:t>
            </a:r>
            <a:r>
              <a:rPr lang="en-US" sz="1600" dirty="0" err="1"/>
              <a:t>Epsype</a:t>
            </a:r>
            <a:endParaRPr lang="en-US" sz="1600" dirty="0"/>
          </a:p>
          <a:p>
            <a:pPr>
              <a:spcAft>
                <a:spcPts val="1200"/>
              </a:spcAft>
            </a:pPr>
            <a:r>
              <a:rPr lang="en-US" sz="1600" dirty="0" err="1"/>
              <a:t>Olweus</a:t>
            </a:r>
            <a:r>
              <a:rPr lang="en-US" sz="1600" dirty="0"/>
              <a:t>, D., &amp; Limber, S. P. (2007). </a:t>
            </a:r>
            <a:r>
              <a:rPr lang="en-US" sz="1600" dirty="0" err="1"/>
              <a:t>OlweusBullying</a:t>
            </a:r>
            <a:r>
              <a:rPr lang="en-US" sz="1600" dirty="0"/>
              <a:t> Prevention Program: Teacher guide. Center City, MN: </a:t>
            </a:r>
            <a:r>
              <a:rPr lang="en-US" sz="1600" dirty="0" err="1"/>
              <a:t>Hazelden</a:t>
            </a:r>
            <a:endParaRPr lang="en-US" sz="1600" dirty="0"/>
          </a:p>
          <a:p>
            <a:pPr>
              <a:spcAft>
                <a:spcPts val="1200"/>
              </a:spcAft>
            </a:pPr>
            <a:r>
              <a:rPr lang="en-US" sz="1600" dirty="0" err="1"/>
              <a:t>O’Moore</a:t>
            </a:r>
            <a:r>
              <a:rPr lang="en-US" sz="1600" dirty="0"/>
              <a:t>&amp; Minton (2004) Dealing with Bullying in Schools : A Training Manual for Teachers Parents &amp; Other Professionals. Paul Chapman Publishing. London. </a:t>
            </a:r>
          </a:p>
          <a:p>
            <a:pPr>
              <a:spcAft>
                <a:spcPts val="1200"/>
              </a:spcAft>
            </a:pPr>
            <a:r>
              <a:rPr lang="en-US" sz="1600" dirty="0"/>
              <a:t>Department of Education &amp; Skills: Ireland (2013) Action Plan on Bullying. Govt. Publications. </a:t>
            </a:r>
            <a:r>
              <a:rPr lang="en-US" sz="1600" dirty="0">
                <a:hlinkClick r:id="rId3"/>
              </a:rPr>
              <a:t>https://</a:t>
            </a:r>
            <a:r>
              <a:rPr lang="en-US" sz="1600" dirty="0" smtClean="0">
                <a:hlinkClick r:id="rId3"/>
              </a:rPr>
              <a:t>www.education.ie/en/Publications/Education-Reports/Action-Plan-On-Bullying-2013.pdf</a:t>
            </a:r>
            <a:r>
              <a:rPr lang="en-US" sz="1600" dirty="0" smtClean="0"/>
              <a:t> </a:t>
            </a:r>
            <a:endParaRPr lang="en-US" sz="1600" dirty="0"/>
          </a:p>
          <a:p>
            <a:pPr>
              <a:spcAft>
                <a:spcPts val="1200"/>
              </a:spcAft>
            </a:pPr>
            <a:r>
              <a:rPr lang="en-US" sz="1600" dirty="0"/>
              <a:t>O’Higgins </a:t>
            </a:r>
            <a:r>
              <a:rPr lang="en-US" sz="1600" dirty="0" err="1"/>
              <a:t>Norman,J</a:t>
            </a:r>
            <a:r>
              <a:rPr lang="en-US" sz="1600" dirty="0"/>
              <a:t>. (2008 ) Tackling Bullying and Discrimination: A Whole School Approach. Dublin City University/Department of Education &amp; Science. </a:t>
            </a:r>
            <a:r>
              <a:rPr lang="en-US" sz="1600" dirty="0">
                <a:hlinkClick r:id="rId4"/>
              </a:rPr>
              <a:t>https://</a:t>
            </a:r>
            <a:r>
              <a:rPr lang="en-US" sz="1600" dirty="0" smtClean="0">
                <a:hlinkClick r:id="rId4"/>
              </a:rPr>
              <a:t>www.education.ie/en/Press-Events/Conferences/cp_anti_bullying/Anti-Bullying-Forum-Submissions/anti_bully_sub_academic_dr_ohiggins_norman.pdf</a:t>
            </a:r>
            <a:r>
              <a:rPr lang="en-US" sz="1600" dirty="0" smtClean="0"/>
              <a:t> </a:t>
            </a:r>
            <a:endParaRPr lang="en-US" sz="1600" dirty="0"/>
          </a:p>
          <a:p>
            <a:pPr>
              <a:spcAft>
                <a:spcPts val="1200"/>
              </a:spcAft>
            </a:pPr>
            <a:r>
              <a:rPr lang="en-US" sz="1600" dirty="0"/>
              <a:t>Smith, P.K., </a:t>
            </a:r>
            <a:r>
              <a:rPr lang="en-US" sz="1600" dirty="0" err="1"/>
              <a:t>Kupferberg</a:t>
            </a:r>
            <a:r>
              <a:rPr lang="en-US" sz="1600" dirty="0"/>
              <a:t>, A., Mora-</a:t>
            </a:r>
            <a:r>
              <a:rPr lang="en-US" sz="1600" dirty="0" err="1"/>
              <a:t>Merchan</a:t>
            </a:r>
            <a:r>
              <a:rPr lang="en-US" sz="1600" dirty="0"/>
              <a:t>, J.A., Samara, M., </a:t>
            </a:r>
            <a:r>
              <a:rPr lang="en-US" sz="1600" dirty="0" err="1"/>
              <a:t>Bosley</a:t>
            </a:r>
            <a:r>
              <a:rPr lang="en-US" sz="1600" dirty="0"/>
              <a:t>, S. and Osborn, R. (2012), ‘A content analysis of school anti-bullying policies: A follow-up after six years’. Educational Psychology in Practice, 28: 61-84. </a:t>
            </a:r>
            <a:endParaRPr lang="en-US" sz="1600" dirty="0">
              <a:solidFill>
                <a:srgbClr val="000000"/>
              </a:solidFill>
              <a:latin typeface="Calibri" panose="020F0502020204030204" pitchFamily="34" charset="0"/>
            </a:endParaRPr>
          </a:p>
        </p:txBody>
      </p:sp>
      <p:sp>
        <p:nvSpPr>
          <p:cNvPr id="3" name="ZoneTexte 2"/>
          <p:cNvSpPr txBox="1"/>
          <p:nvPr/>
        </p:nvSpPr>
        <p:spPr>
          <a:xfrm>
            <a:off x="1810668" y="404664"/>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34703283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18</a:t>
            </a:fld>
            <a:endParaRPr lang="el-GR"/>
          </a:p>
        </p:txBody>
      </p:sp>
      <p:sp>
        <p:nvSpPr>
          <p:cNvPr id="2" name="Rectangle 1"/>
          <p:cNvSpPr/>
          <p:nvPr/>
        </p:nvSpPr>
        <p:spPr>
          <a:xfrm>
            <a:off x="1355304" y="2132856"/>
            <a:ext cx="6264696" cy="646331"/>
          </a:xfrm>
          <a:prstGeom prst="rect">
            <a:avLst/>
          </a:prstGeom>
        </p:spPr>
        <p:txBody>
          <a:bodyPr wrap="square">
            <a:spAutoFit/>
          </a:bodyPr>
          <a:lstStyle/>
          <a:p>
            <a:pPr algn="ctr"/>
            <a:r>
              <a:rPr lang="fr-BE" sz="3600" b="1" dirty="0" smtClean="0">
                <a:solidFill>
                  <a:schemeClr val="tx2"/>
                </a:solidFill>
                <a:latin typeface="Calibri" panose="020F0502020204030204" pitchFamily="34" charset="0"/>
              </a:rPr>
              <a:t>Travailler avec les parents</a:t>
            </a:r>
            <a:endParaRPr lang="fr-BE" sz="36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245603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19</a:t>
            </a:fld>
            <a:endParaRPr lang="el-GR"/>
          </a:p>
        </p:txBody>
      </p:sp>
      <p:sp>
        <p:nvSpPr>
          <p:cNvPr id="2" name="Rectangle 1"/>
          <p:cNvSpPr/>
          <p:nvPr/>
        </p:nvSpPr>
        <p:spPr>
          <a:xfrm>
            <a:off x="539552" y="1463750"/>
            <a:ext cx="8147248" cy="3970318"/>
          </a:xfrm>
          <a:prstGeom prst="rect">
            <a:avLst/>
          </a:prstGeom>
        </p:spPr>
        <p:txBody>
          <a:bodyPr wrap="square">
            <a:spAutoFit/>
          </a:bodyPr>
          <a:lstStyle/>
          <a:p>
            <a:r>
              <a:rPr lang="fr-BE" dirty="0" smtClean="0">
                <a:solidFill>
                  <a:srgbClr val="000000"/>
                </a:solidFill>
              </a:rPr>
              <a:t>Les parents constituent un groupe absolument essentiel au succès d’un projet anti-harcèlement d’une école, notamment parce qu’ils sont souvent au courant des cas de harcèlement avant l’école.</a:t>
            </a:r>
          </a:p>
          <a:p>
            <a:endParaRPr lang="fr-BE" dirty="0">
              <a:solidFill>
                <a:srgbClr val="000000"/>
              </a:solidFill>
            </a:endParaRPr>
          </a:p>
          <a:p>
            <a:r>
              <a:rPr lang="fr-BE" dirty="0" smtClean="0">
                <a:solidFill>
                  <a:srgbClr val="000000"/>
                </a:solidFill>
              </a:rPr>
              <a:t>Toutefois, les parents sont moins intégrés au sens formel dans l’école, et ont moins de pouvoir d’influence que les enseignants sur la prévention et la lutte contre le harcèlement. Comme ils sont plus susceptibles d’être au courant, mais moins à même d’agir directement que l’école, il est absolument essentiel d’examiner comment les autorités scolaires et les enseignants peuvent travailler avec les parents.</a:t>
            </a:r>
          </a:p>
          <a:p>
            <a:endParaRPr lang="fr-BE" dirty="0">
              <a:solidFill>
                <a:srgbClr val="000000"/>
              </a:solidFill>
            </a:endParaRPr>
          </a:p>
          <a:p>
            <a:r>
              <a:rPr lang="fr-BE" dirty="0" smtClean="0">
                <a:solidFill>
                  <a:srgbClr val="000000"/>
                </a:solidFill>
              </a:rPr>
              <a:t>Une approche collaborative est nécessaire pour éviter un scénario conflictuel où parents et école attendent chacun que l’autre partie résolve la situation, ou se reprochent l’un l’autre les faits.</a:t>
            </a:r>
          </a:p>
          <a:p>
            <a:endParaRPr lang="fr-BE" dirty="0">
              <a:solidFill>
                <a:srgbClr val="000000"/>
              </a:solidFill>
            </a:endParaRPr>
          </a:p>
        </p:txBody>
      </p:sp>
      <p:sp>
        <p:nvSpPr>
          <p:cNvPr id="3" name="ZoneTexte 2"/>
          <p:cNvSpPr txBox="1"/>
          <p:nvPr/>
        </p:nvSpPr>
        <p:spPr>
          <a:xfrm>
            <a:off x="2051720" y="404664"/>
            <a:ext cx="5112568" cy="1077218"/>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Deux facettes d’une même pièce</a:t>
            </a:r>
          </a:p>
        </p:txBody>
      </p:sp>
    </p:spTree>
    <p:extLst>
      <p:ext uri="{BB962C8B-B14F-4D97-AF65-F5344CB8AC3E}">
        <p14:creationId xmlns:p14="http://schemas.microsoft.com/office/powerpoint/2010/main" val="3486991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a:t>
            </a:fld>
            <a:endParaRPr lang="el-GR"/>
          </a:p>
        </p:txBody>
      </p:sp>
      <p:sp>
        <p:nvSpPr>
          <p:cNvPr id="2" name="Rectangle 1"/>
          <p:cNvSpPr/>
          <p:nvPr/>
        </p:nvSpPr>
        <p:spPr>
          <a:xfrm>
            <a:off x="611560" y="1700808"/>
            <a:ext cx="7776864" cy="2215991"/>
          </a:xfrm>
          <a:prstGeom prst="rect">
            <a:avLst/>
          </a:prstGeom>
        </p:spPr>
        <p:txBody>
          <a:bodyPr wrap="square">
            <a:spAutoFit/>
          </a:bodyPr>
          <a:lstStyle/>
          <a:p>
            <a:pPr marL="457200" indent="-457200">
              <a:buFont typeface="+mj-lt"/>
              <a:buAutoNum type="alphaUcPeriod"/>
            </a:pPr>
            <a:r>
              <a:rPr lang="fr-BE" sz="2400" dirty="0" smtClean="0">
                <a:solidFill>
                  <a:srgbClr val="000000"/>
                </a:solidFill>
                <a:latin typeface="Calibri" panose="020F0502020204030204" pitchFamily="34" charset="0"/>
              </a:rPr>
              <a:t>L’approche </a:t>
            </a:r>
            <a:r>
              <a:rPr lang="fr-BE" sz="2400" dirty="0" smtClean="0">
                <a:solidFill>
                  <a:srgbClr val="000000"/>
                </a:solidFill>
                <a:latin typeface="Calibri" panose="020F0502020204030204" pitchFamily="34" charset="0"/>
              </a:rPr>
              <a:t>scolaire globale – </a:t>
            </a:r>
            <a:r>
              <a:rPr lang="fr-BE" sz="2400" dirty="0" smtClean="0">
                <a:solidFill>
                  <a:srgbClr val="000000"/>
                </a:solidFill>
                <a:latin typeface="Calibri" panose="020F0502020204030204" pitchFamily="34" charset="0"/>
              </a:rPr>
              <a:t>Vue d’ensemble</a:t>
            </a:r>
            <a:endParaRPr lang="fr-BE" sz="2400" dirty="0" smtClean="0">
              <a:solidFill>
                <a:srgbClr val="000000"/>
              </a:solidFill>
              <a:latin typeface="Calibri" panose="020F0502020204030204" pitchFamily="34" charset="0"/>
            </a:endParaRPr>
          </a:p>
          <a:p>
            <a:pPr marL="457200" indent="-457200">
              <a:buFont typeface="+mj-lt"/>
              <a:buAutoNum type="alphaUcPeriod"/>
            </a:pPr>
            <a:r>
              <a:rPr lang="fr-BE" sz="2400" dirty="0" smtClean="0">
                <a:solidFill>
                  <a:srgbClr val="000000"/>
                </a:solidFill>
                <a:latin typeface="Calibri" panose="020F0502020204030204" pitchFamily="34" charset="0"/>
              </a:rPr>
              <a:t>Travailler </a:t>
            </a:r>
            <a:r>
              <a:rPr lang="fr-BE" sz="2400" dirty="0" smtClean="0">
                <a:solidFill>
                  <a:srgbClr val="000000"/>
                </a:solidFill>
                <a:latin typeface="Calibri" panose="020F0502020204030204" pitchFamily="34" charset="0"/>
              </a:rPr>
              <a:t>avec les parents</a:t>
            </a:r>
          </a:p>
          <a:p>
            <a:pPr marL="457200" indent="-457200">
              <a:buFont typeface="+mj-lt"/>
              <a:buAutoNum type="alphaUcPeriod"/>
            </a:pPr>
            <a:r>
              <a:rPr lang="fr-BE" sz="2400" dirty="0" smtClean="0">
                <a:solidFill>
                  <a:srgbClr val="000000"/>
                </a:solidFill>
                <a:latin typeface="Calibri" panose="020F0502020204030204" pitchFamily="34" charset="0"/>
              </a:rPr>
              <a:t>Conflit, discipline, indiscipline et </a:t>
            </a:r>
            <a:r>
              <a:rPr lang="fr-BE" sz="2400" dirty="0" smtClean="0">
                <a:solidFill>
                  <a:srgbClr val="000000"/>
                </a:solidFill>
                <a:latin typeface="Calibri" panose="020F0502020204030204" pitchFamily="34" charset="0"/>
              </a:rPr>
              <a:t>perturbation</a:t>
            </a:r>
            <a:endParaRPr lang="fr-BE" sz="2400" dirty="0" smtClean="0">
              <a:solidFill>
                <a:srgbClr val="000000"/>
              </a:solidFill>
              <a:latin typeface="Calibri" panose="020F0502020204030204" pitchFamily="34" charset="0"/>
            </a:endParaRPr>
          </a:p>
          <a:p>
            <a:pPr marL="457200" indent="-457200">
              <a:buFont typeface="+mj-lt"/>
              <a:buAutoNum type="alphaUcPeriod"/>
            </a:pPr>
            <a:r>
              <a:rPr lang="fr-BE" sz="2400" dirty="0" smtClean="0">
                <a:solidFill>
                  <a:srgbClr val="000000"/>
                </a:solidFill>
                <a:latin typeface="Calibri" panose="020F0502020204030204" pitchFamily="34" charset="0"/>
              </a:rPr>
              <a:t>Stratégies de prévention et d’intervention</a:t>
            </a:r>
          </a:p>
          <a:p>
            <a:pPr marL="457200" indent="-457200">
              <a:buFont typeface="+mj-lt"/>
              <a:buAutoNum type="alphaUcPeriod"/>
            </a:pPr>
            <a:r>
              <a:rPr lang="fr-BE" sz="2400" dirty="0" smtClean="0">
                <a:solidFill>
                  <a:srgbClr val="000000"/>
                </a:solidFill>
                <a:latin typeface="Calibri" panose="020F0502020204030204" pitchFamily="34" charset="0"/>
              </a:rPr>
              <a:t>Signaler </a:t>
            </a:r>
            <a:r>
              <a:rPr lang="fr-BE" sz="2400" dirty="0">
                <a:solidFill>
                  <a:srgbClr val="000000"/>
                </a:solidFill>
                <a:latin typeface="Calibri" panose="020F0502020204030204" pitchFamily="34" charset="0"/>
              </a:rPr>
              <a:t>et Enregistrer les Incidents </a:t>
            </a:r>
            <a:endParaRPr lang="fr-BE" sz="2400" dirty="0" smtClean="0">
              <a:solidFill>
                <a:srgbClr val="000000"/>
              </a:solidFill>
              <a:latin typeface="Calibri" panose="020F0502020204030204" pitchFamily="34" charset="0"/>
            </a:endParaRPr>
          </a:p>
          <a:p>
            <a:endParaRPr lang="en-GB" dirty="0">
              <a:solidFill>
                <a:srgbClr val="000000"/>
              </a:solidFill>
              <a:latin typeface="Calibri" panose="020F0502020204030204" pitchFamily="34" charset="0"/>
            </a:endParaRPr>
          </a:p>
        </p:txBody>
      </p:sp>
      <p:sp>
        <p:nvSpPr>
          <p:cNvPr id="4" name="ZoneTexte 3"/>
          <p:cNvSpPr txBox="1"/>
          <p:nvPr/>
        </p:nvSpPr>
        <p:spPr>
          <a:xfrm>
            <a:off x="2286000" y="476672"/>
            <a:ext cx="4662264" cy="707886"/>
          </a:xfrm>
          <a:prstGeom prst="rect">
            <a:avLst/>
          </a:prstGeom>
          <a:noFill/>
        </p:spPr>
        <p:txBody>
          <a:bodyPr wrap="square" rtlCol="0">
            <a:spAutoFit/>
          </a:bodyPr>
          <a:lstStyle/>
          <a:p>
            <a:pPr algn="ctr"/>
            <a:r>
              <a:rPr lang="fr-BE" sz="4000" b="1" dirty="0" smtClean="0">
                <a:solidFill>
                  <a:schemeClr val="tx2"/>
                </a:solidFill>
              </a:rPr>
              <a:t>Enseignants</a:t>
            </a:r>
            <a:endParaRPr lang="fr-BE" sz="4000" b="1" dirty="0">
              <a:solidFill>
                <a:schemeClr val="tx2"/>
              </a:solidFill>
            </a:endParaRPr>
          </a:p>
        </p:txBody>
      </p:sp>
    </p:spTree>
    <p:extLst>
      <p:ext uri="{BB962C8B-B14F-4D97-AF65-F5344CB8AC3E}">
        <p14:creationId xmlns:p14="http://schemas.microsoft.com/office/powerpoint/2010/main" val="2874347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20</a:t>
            </a:fld>
            <a:endParaRPr lang="el-GR"/>
          </a:p>
        </p:txBody>
      </p:sp>
      <p:sp>
        <p:nvSpPr>
          <p:cNvPr id="2" name="Rectangle 1"/>
          <p:cNvSpPr/>
          <p:nvPr/>
        </p:nvSpPr>
        <p:spPr>
          <a:xfrm>
            <a:off x="251520" y="1425569"/>
            <a:ext cx="8712968" cy="5124480"/>
          </a:xfrm>
          <a:prstGeom prst="rect">
            <a:avLst/>
          </a:prstGeom>
        </p:spPr>
        <p:txBody>
          <a:bodyPr wrap="square">
            <a:spAutoFit/>
          </a:bodyPr>
          <a:lstStyle/>
          <a:p>
            <a:pPr algn="ctr">
              <a:spcAft>
                <a:spcPts val="600"/>
              </a:spcAft>
            </a:pPr>
            <a:r>
              <a:rPr lang="fr-BE" sz="2000" b="1" dirty="0" smtClean="0">
                <a:solidFill>
                  <a:schemeClr val="tx2"/>
                </a:solidFill>
                <a:latin typeface="Calibri" panose="020F0502020204030204" pitchFamily="34" charset="0"/>
              </a:rPr>
              <a:t>Prévoir des réunions/événements avec les parents</a:t>
            </a:r>
          </a:p>
          <a:p>
            <a:pPr algn="ctr"/>
            <a:r>
              <a:rPr lang="fr-BE" dirty="0" smtClean="0"/>
              <a:t>Pour tout ce qui concerne la sensibilisation au harcèlement, les efforts de l’école pour le prévenir et le contrer, la publication de nouvelles politiques, la recherche d’un feedback ou d’une contribution des parents, les soirées de parents jouent un rôle clé.</a:t>
            </a:r>
          </a:p>
          <a:p>
            <a:pPr algn="ctr"/>
            <a:endParaRPr lang="fr-BE" sz="1200" dirty="0" smtClean="0"/>
          </a:p>
          <a:p>
            <a:pPr marL="285750" indent="-285750">
              <a:spcAft>
                <a:spcPts val="600"/>
              </a:spcAft>
              <a:buFont typeface="Arial" panose="020B0604020202020204" pitchFamily="34" charset="0"/>
              <a:buChar char="•"/>
            </a:pPr>
            <a:r>
              <a:rPr lang="fr-BE" sz="1700" dirty="0" smtClean="0"/>
              <a:t>Lorsqu’il en existe, les événements avec les parents peuvent être coordonnées avec le conseil des parents ou les association parents-enseignants. Si tous les parents ne peuvent être contactés pour participer aux événements, il faut insister sur la nécessité de « leur » participation afin de créer un environnement sûr pour leur enfant.</a:t>
            </a:r>
          </a:p>
          <a:p>
            <a:pPr marL="285750" indent="-285750">
              <a:spcAft>
                <a:spcPts val="600"/>
              </a:spcAft>
              <a:buFont typeface="Arial" panose="020B0604020202020204" pitchFamily="34" charset="0"/>
              <a:buChar char="•"/>
            </a:pPr>
            <a:r>
              <a:rPr lang="fr-BE" sz="1700" dirty="0" smtClean="0"/>
              <a:t>En fonction des événements (sensibilisation ou recherche d’informations), une discussion peut durer +/- une heure et demie après les heures de cours, et peut consister en une contribution d’une heure de la part d’un intervenant et une demi-heure de feedback et questions (en fonction, encore une fois, de la nature de l’événement).</a:t>
            </a:r>
          </a:p>
          <a:p>
            <a:pPr marL="285750" indent="-285750">
              <a:spcAft>
                <a:spcPts val="600"/>
              </a:spcAft>
              <a:buFont typeface="Arial" panose="020B0604020202020204" pitchFamily="34" charset="0"/>
              <a:buChar char="•"/>
            </a:pPr>
            <a:r>
              <a:rPr lang="fr-BE" sz="1700" dirty="0" smtClean="0"/>
              <a:t>Du matériel devrait être fourni en lien avec l’événement, surtout dans le cas d’une recherche d’informations ou de l’évaluation d’une politique et si l’on attend un feedback des parents.</a:t>
            </a:r>
          </a:p>
          <a:p>
            <a:pPr marL="285750" indent="-285750">
              <a:spcAft>
                <a:spcPts val="600"/>
              </a:spcAft>
              <a:buFont typeface="Arial" panose="020B0604020202020204" pitchFamily="34" charset="0"/>
              <a:buChar char="•"/>
            </a:pPr>
            <a:r>
              <a:rPr lang="fr-BE" sz="1700" dirty="0" smtClean="0"/>
              <a:t>Soyez conscient que le vendredi soir et le samedi ne sont pas appropriés pour des réunions, et gardez un œil sur les dates d’événements sportifs et culturels pour encourager le taux </a:t>
            </a:r>
            <a:r>
              <a:rPr lang="fr-BE" sz="1700" dirty="0"/>
              <a:t>de </a:t>
            </a:r>
            <a:r>
              <a:rPr lang="fr-BE" sz="1700" dirty="0" smtClean="0"/>
              <a:t>participation.</a:t>
            </a:r>
          </a:p>
        </p:txBody>
      </p:sp>
      <p:sp>
        <p:nvSpPr>
          <p:cNvPr id="3" name="ZoneTexte 2"/>
          <p:cNvSpPr txBox="1"/>
          <p:nvPr/>
        </p:nvSpPr>
        <p:spPr>
          <a:xfrm>
            <a:off x="1835696" y="293151"/>
            <a:ext cx="5400600" cy="954107"/>
          </a:xfrm>
          <a:prstGeom prst="rect">
            <a:avLst/>
          </a:prstGeom>
          <a:noFill/>
        </p:spPr>
        <p:txBody>
          <a:bodyPr wrap="square" rtlCol="0">
            <a:spAutoFit/>
          </a:bodyPr>
          <a:lstStyle/>
          <a:p>
            <a:pPr algn="ctr"/>
            <a:r>
              <a:rPr lang="en-US" sz="2800" b="1" dirty="0" smtClean="0">
                <a:solidFill>
                  <a:schemeClr val="tx2"/>
                </a:solidFill>
                <a:latin typeface="Calibri" panose="020F0502020204030204" pitchFamily="34" charset="0"/>
              </a:rPr>
              <a:t>Si </a:t>
            </a:r>
            <a:r>
              <a:rPr lang="en-US" sz="2800" b="1" dirty="0" err="1" smtClean="0">
                <a:solidFill>
                  <a:schemeClr val="tx2"/>
                </a:solidFill>
                <a:latin typeface="Calibri" panose="020F0502020204030204" pitchFamily="34" charset="0"/>
              </a:rPr>
              <a:t>vous</a:t>
            </a:r>
            <a:r>
              <a:rPr lang="en-US" sz="2800" b="1" dirty="0" smtClean="0">
                <a:solidFill>
                  <a:schemeClr val="tx2"/>
                </a:solidFill>
                <a:latin typeface="Calibri" panose="020F0502020204030204" pitchFamily="34" charset="0"/>
              </a:rPr>
              <a:t> </a:t>
            </a:r>
            <a:r>
              <a:rPr lang="en-US" sz="2800" b="1" dirty="0" err="1" smtClean="0">
                <a:solidFill>
                  <a:schemeClr val="tx2"/>
                </a:solidFill>
                <a:latin typeface="Calibri" panose="020F0502020204030204" pitchFamily="34" charset="0"/>
              </a:rPr>
              <a:t>participez</a:t>
            </a:r>
            <a:r>
              <a:rPr lang="en-US" sz="2800" b="1" dirty="0" smtClean="0">
                <a:solidFill>
                  <a:schemeClr val="tx2"/>
                </a:solidFill>
                <a:latin typeface="Calibri" panose="020F0502020204030204" pitchFamily="34" charset="0"/>
              </a:rPr>
              <a:t> à un </a:t>
            </a:r>
            <a:r>
              <a:rPr lang="en-US" sz="2800" b="1" dirty="0" err="1" smtClean="0">
                <a:solidFill>
                  <a:schemeClr val="tx2"/>
                </a:solidFill>
                <a:latin typeface="Calibri" panose="020F0502020204030204" pitchFamily="34" charset="0"/>
              </a:rPr>
              <a:t>comité</a:t>
            </a:r>
            <a:r>
              <a:rPr lang="en-US" sz="2800" b="1" dirty="0" smtClean="0">
                <a:solidFill>
                  <a:schemeClr val="tx2"/>
                </a:solidFill>
                <a:latin typeface="Calibri" panose="020F0502020204030204" pitchFamily="34" charset="0"/>
              </a:rPr>
              <a:t> </a:t>
            </a:r>
            <a:r>
              <a:rPr lang="en-US" sz="2800" b="1" dirty="0" err="1" smtClean="0">
                <a:solidFill>
                  <a:schemeClr val="tx2"/>
                </a:solidFill>
                <a:latin typeface="Calibri" panose="020F0502020204030204" pitchFamily="34" charset="0"/>
              </a:rPr>
              <a:t>ou</a:t>
            </a:r>
            <a:r>
              <a:rPr lang="en-US" sz="2800" b="1" dirty="0" smtClean="0">
                <a:solidFill>
                  <a:schemeClr val="tx2"/>
                </a:solidFill>
                <a:latin typeface="Calibri" panose="020F0502020204030204" pitchFamily="34" charset="0"/>
              </a:rPr>
              <a:t> un </a:t>
            </a:r>
            <a:r>
              <a:rPr lang="en-US" sz="2800" b="1" dirty="0" err="1" smtClean="0">
                <a:solidFill>
                  <a:schemeClr val="tx2"/>
                </a:solidFill>
                <a:latin typeface="Calibri" panose="020F0502020204030204" pitchFamily="34" charset="0"/>
              </a:rPr>
              <a:t>projet</a:t>
            </a:r>
            <a:r>
              <a:rPr lang="en-US" sz="2800" b="1" dirty="0" smtClean="0">
                <a:solidFill>
                  <a:schemeClr val="tx2"/>
                </a:solidFill>
                <a:latin typeface="Calibri" panose="020F0502020204030204" pitchFamily="34" charset="0"/>
              </a:rPr>
              <a:t> anti-</a:t>
            </a:r>
            <a:r>
              <a:rPr lang="en-US" sz="2800" b="1" dirty="0" err="1" smtClean="0">
                <a:solidFill>
                  <a:schemeClr val="tx2"/>
                </a:solidFill>
                <a:latin typeface="Calibri" panose="020F0502020204030204" pitchFamily="34" charset="0"/>
              </a:rPr>
              <a:t>harcèlement</a:t>
            </a:r>
            <a:endParaRPr lang="fr-BE" sz="28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4038396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21</a:t>
            </a:fld>
            <a:endParaRPr lang="el-GR"/>
          </a:p>
        </p:txBody>
      </p:sp>
      <p:sp>
        <p:nvSpPr>
          <p:cNvPr id="2" name="Rectangle 1"/>
          <p:cNvSpPr/>
          <p:nvPr/>
        </p:nvSpPr>
        <p:spPr>
          <a:xfrm>
            <a:off x="323528" y="1014135"/>
            <a:ext cx="8568952" cy="5816977"/>
          </a:xfrm>
          <a:prstGeom prst="rect">
            <a:avLst/>
          </a:prstGeom>
        </p:spPr>
        <p:txBody>
          <a:bodyPr wrap="square">
            <a:spAutoFit/>
          </a:bodyPr>
          <a:lstStyle/>
          <a:p>
            <a:r>
              <a:rPr lang="fr-BE" sz="1700" b="1" dirty="0" smtClean="0"/>
              <a:t>Lieu des réunions</a:t>
            </a:r>
            <a:endParaRPr lang="fr-BE" sz="1700" b="1" dirty="0"/>
          </a:p>
          <a:p>
            <a:pPr>
              <a:spcAft>
                <a:spcPts val="600"/>
              </a:spcAft>
            </a:pPr>
            <a:r>
              <a:rPr lang="fr-BE" sz="1700" dirty="0" smtClean="0">
                <a:solidFill>
                  <a:srgbClr val="000000"/>
                </a:solidFill>
              </a:rPr>
              <a:t>Qu’il s’agisse de réunions ou d’événements, le lieu peut être essentiel. Les réunions en dehors de l’école peuvent donner l’impression d’être plus neutres et collaboratives, en particulier si la relation entre l’école et les parents est médiocre. De plus, les parents se sont pas toujours à l’aise à l’école, surtout s’ils conservent un mauvais souvenir de leur propre parcours scolaire.</a:t>
            </a:r>
          </a:p>
          <a:p>
            <a:r>
              <a:rPr lang="fr-BE" sz="1700" b="1" dirty="0" smtClean="0">
                <a:solidFill>
                  <a:srgbClr val="000000"/>
                </a:solidFill>
              </a:rPr>
              <a:t>Être conscient</a:t>
            </a:r>
          </a:p>
          <a:p>
            <a:pPr>
              <a:spcAft>
                <a:spcPts val="600"/>
              </a:spcAft>
            </a:pPr>
            <a:r>
              <a:rPr lang="fr-BE" sz="1700" dirty="0" smtClean="0">
                <a:solidFill>
                  <a:srgbClr val="000000"/>
                </a:solidFill>
              </a:rPr>
              <a:t>Les parents dont les enfants ont connu des difficultés dont vous n’avez pas conscience, ou qui ne sont pas satisfaits de la situation actuelle peuvent tenter de se faire remarquer au dépens de l’école ou des intervenants. Il est donc important que les autorités scolaires (ou intervenants invités) soient au courant des situations actuelles et de l’histoire de l’école en termes de prévention/intervention face au harcèlement.</a:t>
            </a:r>
          </a:p>
          <a:p>
            <a:r>
              <a:rPr lang="fr-BE" sz="1700" b="1" dirty="0" smtClean="0">
                <a:solidFill>
                  <a:srgbClr val="000000"/>
                </a:solidFill>
              </a:rPr>
              <a:t>Fixer des limites</a:t>
            </a:r>
          </a:p>
          <a:p>
            <a:pPr>
              <a:spcAft>
                <a:spcPts val="600"/>
              </a:spcAft>
            </a:pPr>
            <a:r>
              <a:rPr lang="fr-BE" sz="1700" dirty="0" smtClean="0">
                <a:solidFill>
                  <a:srgbClr val="000000"/>
                </a:solidFill>
              </a:rPr>
              <a:t>Pour éviter que la réunion ne soit monopolisée par des cas individuels, fixez les limites dès le début de la réunion, p.ex. signalez que le but de la réunion est de trouver une manière d’avancer pour véritablement améliorer la situation de </a:t>
            </a:r>
            <a:r>
              <a:rPr lang="fr-BE" sz="1700" u="sng" dirty="0" smtClean="0">
                <a:solidFill>
                  <a:srgbClr val="000000"/>
                </a:solidFill>
              </a:rPr>
              <a:t>tous les enfants</a:t>
            </a:r>
            <a:r>
              <a:rPr lang="fr-BE" sz="1700" dirty="0" smtClean="0">
                <a:solidFill>
                  <a:srgbClr val="000000"/>
                </a:solidFill>
              </a:rPr>
              <a:t> de l’école et que les parents devraient évoquer leurs problèmes dans le sens de ce qui pourrait être amélioré ou ajouté, plutôt qu’en s’attachant à des cas particuliers.</a:t>
            </a:r>
          </a:p>
          <a:p>
            <a:r>
              <a:rPr lang="fr-BE" sz="1700" b="1" dirty="0" smtClean="0">
                <a:solidFill>
                  <a:srgbClr val="000000"/>
                </a:solidFill>
              </a:rPr>
              <a:t>Points sensibles</a:t>
            </a:r>
          </a:p>
          <a:p>
            <a:pPr>
              <a:spcAft>
                <a:spcPts val="600"/>
              </a:spcAft>
            </a:pPr>
            <a:r>
              <a:rPr lang="fr-BE" sz="1700" dirty="0" smtClean="0">
                <a:solidFill>
                  <a:srgbClr val="000000"/>
                </a:solidFill>
              </a:rPr>
              <a:t>Certains parents peuvent vouloir soulever des points sensibles, encouragés par la discussion. Annoncez qu’ils sont invités à le faire après la réunion, ou demandez-leur de laisser leurs coordonnées pour une future réunion ou conversation.</a:t>
            </a:r>
            <a:endParaRPr lang="fr-BE" sz="1700" dirty="0">
              <a:solidFill>
                <a:srgbClr val="000000"/>
              </a:solidFill>
            </a:endParaRPr>
          </a:p>
        </p:txBody>
      </p:sp>
    </p:spTree>
    <p:extLst>
      <p:ext uri="{BB962C8B-B14F-4D97-AF65-F5344CB8AC3E}">
        <p14:creationId xmlns:p14="http://schemas.microsoft.com/office/powerpoint/2010/main" val="16991865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22</a:t>
            </a:fld>
            <a:endParaRPr lang="el-GR"/>
          </a:p>
        </p:txBody>
      </p:sp>
      <p:sp>
        <p:nvSpPr>
          <p:cNvPr id="2" name="Rectangle 1"/>
          <p:cNvSpPr/>
          <p:nvPr/>
        </p:nvSpPr>
        <p:spPr>
          <a:xfrm>
            <a:off x="539552" y="1916832"/>
            <a:ext cx="8424936" cy="4355038"/>
          </a:xfrm>
          <a:prstGeom prst="rect">
            <a:avLst/>
          </a:prstGeom>
        </p:spPr>
        <p:txBody>
          <a:bodyPr wrap="square">
            <a:spAutoFit/>
          </a:bodyPr>
          <a:lstStyle/>
          <a:p>
            <a:pPr marL="285750" indent="-285750">
              <a:spcAft>
                <a:spcPts val="600"/>
              </a:spcAft>
              <a:buFont typeface="Arial" panose="020B0604020202020204" pitchFamily="34" charset="0"/>
              <a:buChar char="•"/>
            </a:pPr>
            <a:r>
              <a:rPr lang="fr-BE" dirty="0" smtClean="0"/>
              <a:t>Encouragez </a:t>
            </a:r>
            <a:r>
              <a:rPr lang="fr-BE" dirty="0" smtClean="0"/>
              <a:t>la constitution d’associations parents-enseignants ou de conseils des parents s’il n’y en a pas.</a:t>
            </a:r>
          </a:p>
          <a:p>
            <a:pPr marL="285750" indent="-285750">
              <a:spcAft>
                <a:spcPts val="600"/>
              </a:spcAft>
              <a:buFont typeface="Arial" panose="020B0604020202020204" pitchFamily="34" charset="0"/>
              <a:buChar char="•"/>
            </a:pPr>
            <a:r>
              <a:rPr lang="fr-BE" dirty="0" smtClean="0"/>
              <a:t>Encouragez les parents bénévoles, p.ex. pour la supervision dans la cour de récréation, sur le chemin de l’école, ou la participation à un comité anti-harcèlement.</a:t>
            </a:r>
          </a:p>
          <a:p>
            <a:pPr marL="285750" indent="-285750">
              <a:spcAft>
                <a:spcPts val="600"/>
              </a:spcAft>
              <a:buFont typeface="Arial" panose="020B0604020202020204" pitchFamily="34" charset="0"/>
              <a:buChar char="•"/>
            </a:pPr>
            <a:r>
              <a:rPr lang="fr-BE" dirty="0" smtClean="0"/>
              <a:t>Aidez à former </a:t>
            </a:r>
            <a:r>
              <a:rPr lang="fr-BE" dirty="0" smtClean="0"/>
              <a:t>les parents bénévoles.</a:t>
            </a:r>
          </a:p>
          <a:p>
            <a:pPr marL="285750" indent="-285750">
              <a:spcAft>
                <a:spcPts val="600"/>
              </a:spcAft>
              <a:buFont typeface="Arial" panose="020B0604020202020204" pitchFamily="34" charset="0"/>
              <a:buChar char="•"/>
            </a:pPr>
            <a:r>
              <a:rPr lang="fr-BE" dirty="0" smtClean="0"/>
              <a:t>Gardez à l’esprit que les parents s’intéressent surtout à la sécurité de leur enfant, pas à la politique en soi ; acceptez leurs points de vue en tant que tels, approuvez-les sans soulever d’obstacles en réponse, et intégrez-les dans la mesure du possible.</a:t>
            </a:r>
          </a:p>
          <a:p>
            <a:pPr marL="285750" indent="-285750">
              <a:spcAft>
                <a:spcPts val="600"/>
              </a:spcAft>
              <a:buFont typeface="Arial" panose="020B0604020202020204" pitchFamily="34" charset="0"/>
              <a:buChar char="•"/>
            </a:pPr>
            <a:r>
              <a:rPr lang="fr-BE" dirty="0" smtClean="0"/>
              <a:t>Feedback, feedback, feedback. Tenez-les au courant de tous les développements et encouragez-les à donner leur feedback.</a:t>
            </a:r>
          </a:p>
          <a:p>
            <a:pPr marL="285750" indent="-285750">
              <a:buFont typeface="Arial" panose="020B0604020202020204" pitchFamily="34" charset="0"/>
              <a:buChar char="•"/>
            </a:pPr>
            <a:r>
              <a:rPr lang="fr-BE" dirty="0" smtClean="0"/>
              <a:t>Plus les parents se sentiront écoutés et compris, plus ils seront investis dans le processus et plus ils feront confiance à l’école et à son personnel, en ayant le sentiment d’être du même bord.</a:t>
            </a:r>
          </a:p>
          <a:p>
            <a:pPr>
              <a:spcAft>
                <a:spcPts val="600"/>
              </a:spcAft>
            </a:pPr>
            <a:endParaRPr lang="fr-BE" dirty="0" smtClean="0"/>
          </a:p>
        </p:txBody>
      </p:sp>
      <p:sp>
        <p:nvSpPr>
          <p:cNvPr id="3" name="ZoneTexte 2"/>
          <p:cNvSpPr txBox="1"/>
          <p:nvPr/>
        </p:nvSpPr>
        <p:spPr>
          <a:xfrm>
            <a:off x="2195736" y="620688"/>
            <a:ext cx="4680520" cy="954107"/>
          </a:xfrm>
          <a:prstGeom prst="rect">
            <a:avLst/>
          </a:prstGeom>
          <a:noFill/>
        </p:spPr>
        <p:txBody>
          <a:bodyPr wrap="square" rtlCol="0">
            <a:spAutoFit/>
          </a:bodyPr>
          <a:lstStyle/>
          <a:p>
            <a:pPr algn="ctr"/>
            <a:r>
              <a:rPr lang="fr-BE" sz="2800" b="1" dirty="0" smtClean="0">
                <a:solidFill>
                  <a:schemeClr val="tx2"/>
                </a:solidFill>
                <a:latin typeface="Calibri" panose="020F0502020204030204" pitchFamily="34" charset="0"/>
              </a:rPr>
              <a:t>Encourager l’implication des  parents au sein de l’école</a:t>
            </a:r>
            <a:endParaRPr lang="fr-BE" sz="28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3141838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23</a:t>
            </a:fld>
            <a:endParaRPr lang="el-GR"/>
          </a:p>
        </p:txBody>
      </p:sp>
      <p:sp>
        <p:nvSpPr>
          <p:cNvPr id="2" name="Rectangle 1"/>
          <p:cNvSpPr/>
          <p:nvPr/>
        </p:nvSpPr>
        <p:spPr>
          <a:xfrm>
            <a:off x="251520" y="1772816"/>
            <a:ext cx="8640960" cy="4278094"/>
          </a:xfrm>
          <a:prstGeom prst="rect">
            <a:avLst/>
          </a:prstGeom>
        </p:spPr>
        <p:txBody>
          <a:bodyPr wrap="square">
            <a:spAutoFit/>
          </a:bodyPr>
          <a:lstStyle/>
          <a:p>
            <a:pPr>
              <a:spcAft>
                <a:spcPts val="600"/>
              </a:spcAft>
            </a:pPr>
            <a:r>
              <a:rPr lang="fr-BE" dirty="0" smtClean="0"/>
              <a:t>Avec </a:t>
            </a:r>
            <a:r>
              <a:rPr lang="fr-BE" dirty="0" smtClean="0"/>
              <a:t>la sensibilisation accrue au (cyber-)harcèlement, il est normal que davantage de parents s’adressent à l’école pour des questions de harcèlement.</a:t>
            </a:r>
          </a:p>
          <a:p>
            <a:pPr>
              <a:spcAft>
                <a:spcPts val="600"/>
              </a:spcAft>
            </a:pPr>
            <a:endParaRPr lang="fr-BE" dirty="0" smtClean="0"/>
          </a:p>
          <a:p>
            <a:pPr>
              <a:spcAft>
                <a:spcPts val="600"/>
              </a:spcAft>
            </a:pPr>
            <a:r>
              <a:rPr lang="fr-BE" dirty="0" smtClean="0"/>
              <a:t>Pour vous qui êtes enseignant, les parents peuvent être les meilleurs alliés ou les pires obstacles si vous tentez de gérer un problème de harcèlement; si vous ne pouvez pas faire grand-chose face au désintérêt ou à l’hostilité de certains parents, vous pouvez cependant trouver le moyen de vous exprimer sur une question sensible d’une façon qui soit constructive pour vous comme pour les parents.</a:t>
            </a:r>
            <a:endParaRPr lang="fr-BE" dirty="0" smtClean="0"/>
          </a:p>
          <a:p>
            <a:pPr>
              <a:spcAft>
                <a:spcPts val="600"/>
              </a:spcAft>
            </a:pPr>
            <a:endParaRPr lang="fr-BE" dirty="0" smtClean="0"/>
          </a:p>
          <a:p>
            <a:pPr>
              <a:spcAft>
                <a:spcPts val="600"/>
              </a:spcAft>
            </a:pPr>
            <a:r>
              <a:rPr lang="fr-BE" dirty="0" smtClean="0"/>
              <a:t>Une </a:t>
            </a:r>
            <a:r>
              <a:rPr lang="fr-BE" dirty="0" smtClean="0"/>
              <a:t>approche calme et sensible est nécessaire car les parents peuvent prendre les choses très à cœur quand il s’agit de harcèlement, surtout s’ils vous trouvent sur la défensive. Cette approche est aussi conseillée avec les parents dont les enfants ont pu être impliqués dans du harcèlement et qui peuvent être eux-mêmes sur la défensive, éventuellement de façon agressive</a:t>
            </a:r>
            <a:r>
              <a:rPr lang="fr-BE" dirty="0" smtClean="0"/>
              <a:t>.</a:t>
            </a:r>
            <a:endParaRPr lang="fr-BE" dirty="0" smtClean="0"/>
          </a:p>
        </p:txBody>
      </p:sp>
      <p:sp>
        <p:nvSpPr>
          <p:cNvPr id="4" name="ZoneTexte 3"/>
          <p:cNvSpPr txBox="1"/>
          <p:nvPr/>
        </p:nvSpPr>
        <p:spPr>
          <a:xfrm>
            <a:off x="2051720" y="476672"/>
            <a:ext cx="5040560" cy="830997"/>
          </a:xfrm>
          <a:prstGeom prst="rect">
            <a:avLst/>
          </a:prstGeom>
          <a:noFill/>
        </p:spPr>
        <p:txBody>
          <a:bodyPr wrap="square" rtlCol="0">
            <a:spAutoFit/>
          </a:bodyPr>
          <a:lstStyle/>
          <a:p>
            <a:pPr algn="ctr"/>
            <a:r>
              <a:rPr lang="fr-BE" sz="2400" b="1" dirty="0">
                <a:solidFill>
                  <a:schemeClr val="tx2"/>
                </a:solidFill>
                <a:latin typeface="Calibri" panose="020F0502020204030204" pitchFamily="34" charset="0"/>
              </a:rPr>
              <a:t>Conseils pour parler aux </a:t>
            </a:r>
            <a:r>
              <a:rPr lang="fr-BE" sz="2400" b="1" dirty="0" smtClean="0">
                <a:solidFill>
                  <a:schemeClr val="tx2"/>
                </a:solidFill>
                <a:latin typeface="Calibri" panose="020F0502020204030204" pitchFamily="34" charset="0"/>
              </a:rPr>
              <a:t>parents en cas de harcèlement</a:t>
            </a:r>
            <a:endParaRPr lang="fr-BE" sz="24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40008112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24</a:t>
            </a:fld>
            <a:endParaRPr lang="el-GR"/>
          </a:p>
        </p:txBody>
      </p:sp>
      <p:sp>
        <p:nvSpPr>
          <p:cNvPr id="2" name="Rectangle 1"/>
          <p:cNvSpPr/>
          <p:nvPr/>
        </p:nvSpPr>
        <p:spPr>
          <a:xfrm>
            <a:off x="251520" y="1772816"/>
            <a:ext cx="8640960" cy="4508927"/>
          </a:xfrm>
          <a:prstGeom prst="rect">
            <a:avLst/>
          </a:prstGeom>
        </p:spPr>
        <p:txBody>
          <a:bodyPr wrap="square">
            <a:spAutoFit/>
          </a:bodyPr>
          <a:lstStyle/>
          <a:p>
            <a:pPr marL="285750" indent="-285750">
              <a:spcAft>
                <a:spcPts val="600"/>
              </a:spcAft>
              <a:buFont typeface="Arial" panose="020B0604020202020204" pitchFamily="34" charset="0"/>
              <a:buChar char="•"/>
            </a:pPr>
            <a:r>
              <a:rPr lang="fr-BE" dirty="0" smtClean="0"/>
              <a:t>Permettez </a:t>
            </a:r>
            <a:r>
              <a:rPr lang="fr-BE" dirty="0" smtClean="0"/>
              <a:t>aux parents d’exprimer leurs sentiments sans les interrompre.</a:t>
            </a:r>
          </a:p>
          <a:p>
            <a:pPr marL="285750" indent="-285750">
              <a:spcAft>
                <a:spcPts val="600"/>
              </a:spcAft>
              <a:buFont typeface="Arial" panose="020B0604020202020204" pitchFamily="34" charset="0"/>
              <a:buChar char="•"/>
            </a:pPr>
            <a:r>
              <a:rPr lang="fr-BE" dirty="0" smtClean="0"/>
              <a:t>Acceptez leurs sentiments. Même s’ils vous semblent excessifs, ils sont réels pour eux.</a:t>
            </a:r>
          </a:p>
          <a:p>
            <a:pPr marL="285750" indent="-285750">
              <a:spcAft>
                <a:spcPts val="600"/>
              </a:spcAft>
              <a:buFont typeface="Arial" panose="020B0604020202020204" pitchFamily="34" charset="0"/>
              <a:buChar char="•"/>
            </a:pPr>
            <a:r>
              <a:rPr lang="fr-BE" dirty="0" smtClean="0"/>
              <a:t>Posez des questions, demandez des détails (qui, quoi, où, quand, combien de fois</a:t>
            </a:r>
            <a:r>
              <a:rPr lang="fr-BE" dirty="0" smtClean="0"/>
              <a:t>…).</a:t>
            </a:r>
          </a:p>
          <a:p>
            <a:pPr marL="285750" indent="-285750">
              <a:spcAft>
                <a:spcPts val="600"/>
              </a:spcAft>
              <a:buFont typeface="Arial" panose="020B0604020202020204" pitchFamily="34" charset="0"/>
              <a:buChar char="•"/>
            </a:pPr>
            <a:r>
              <a:rPr lang="fr-BE" dirty="0" smtClean="0"/>
              <a:t>Dites-leur que vous êtes content qu’ils soient venus vous parler</a:t>
            </a:r>
          </a:p>
          <a:p>
            <a:pPr marL="285750" indent="-285750">
              <a:spcAft>
                <a:spcPts val="600"/>
              </a:spcAft>
              <a:buFont typeface="Arial" panose="020B0604020202020204" pitchFamily="34" charset="0"/>
              <a:buChar char="•"/>
            </a:pPr>
            <a:r>
              <a:rPr lang="fr-BE" dirty="0" smtClean="0"/>
              <a:t>Insistez </a:t>
            </a:r>
            <a:r>
              <a:rPr lang="fr-BE" dirty="0" smtClean="0"/>
              <a:t>sur le fait que le harcèlement est inacceptable (mentionnez la politique scolaire à cet égard, si elle existe) et que vous comptez donner suite aussi vite et minutieusement que possible.</a:t>
            </a:r>
          </a:p>
          <a:p>
            <a:pPr marL="285750" indent="-285750">
              <a:spcAft>
                <a:spcPts val="600"/>
              </a:spcAft>
              <a:buFont typeface="Arial" panose="020B0604020202020204" pitchFamily="34" charset="0"/>
              <a:buChar char="•"/>
            </a:pPr>
            <a:r>
              <a:rPr lang="fr-BE" dirty="0" smtClean="0"/>
              <a:t>Assurez-leur que vous garderez le contact et les informerez des mesures prises. Si possible, donnez un calendrier et respectez-le. Rien ne mettra plus les parents en colère que de rester sans nouvelles, ce qui les incitera à croire qu’ils ne sont pas écoutés / que l’école s’en fiche</a:t>
            </a:r>
            <a:r>
              <a:rPr lang="fr-BE" dirty="0" smtClean="0"/>
              <a:t>.</a:t>
            </a:r>
          </a:p>
          <a:p>
            <a:pPr marL="285750" indent="-285750">
              <a:spcAft>
                <a:spcPts val="600"/>
              </a:spcAft>
              <a:buFont typeface="Arial" panose="020B0604020202020204" pitchFamily="34" charset="0"/>
              <a:buChar char="•"/>
            </a:pPr>
            <a:r>
              <a:rPr lang="fr-BE" dirty="0" smtClean="0"/>
              <a:t>Présentez tous les détails sur la situation et les accords/calendriers établis, et vérifiez-les avec les parents avant de les quitter. </a:t>
            </a:r>
            <a:endParaRPr lang="fr-BE" dirty="0"/>
          </a:p>
          <a:p>
            <a:pPr marL="285750" indent="-285750">
              <a:spcAft>
                <a:spcPts val="600"/>
              </a:spcAft>
              <a:buFont typeface="Arial" panose="020B0604020202020204" pitchFamily="34" charset="0"/>
              <a:buChar char="•"/>
            </a:pPr>
            <a:endParaRPr lang="fr-BE" dirty="0" smtClean="0"/>
          </a:p>
        </p:txBody>
      </p:sp>
      <p:sp>
        <p:nvSpPr>
          <p:cNvPr id="3" name="ZoneTexte 2"/>
          <p:cNvSpPr txBox="1"/>
          <p:nvPr/>
        </p:nvSpPr>
        <p:spPr>
          <a:xfrm>
            <a:off x="2051720" y="620688"/>
            <a:ext cx="4875888" cy="830997"/>
          </a:xfrm>
          <a:prstGeom prst="rect">
            <a:avLst/>
          </a:prstGeom>
          <a:noFill/>
        </p:spPr>
        <p:txBody>
          <a:bodyPr wrap="square" rtlCol="0">
            <a:spAutoFit/>
          </a:bodyPr>
          <a:lstStyle/>
          <a:p>
            <a:pPr algn="ctr">
              <a:spcAft>
                <a:spcPts val="600"/>
              </a:spcAft>
            </a:pPr>
            <a:r>
              <a:rPr lang="fr-BE" sz="2400" b="1" dirty="0">
                <a:solidFill>
                  <a:schemeClr val="tx2"/>
                </a:solidFill>
                <a:latin typeface="Calibri" panose="020F0502020204030204" pitchFamily="34" charset="0"/>
              </a:rPr>
              <a:t>Parler aux parents dont l’enfant est peut-être </a:t>
            </a:r>
            <a:r>
              <a:rPr lang="fr-BE" sz="2400" b="1" dirty="0" smtClean="0">
                <a:solidFill>
                  <a:schemeClr val="tx2"/>
                </a:solidFill>
                <a:latin typeface="Calibri" panose="020F0502020204030204" pitchFamily="34" charset="0"/>
              </a:rPr>
              <a:t>victime de harcèlement</a:t>
            </a:r>
            <a:endParaRPr lang="fr-BE" sz="24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8780170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25</a:t>
            </a:fld>
            <a:endParaRPr lang="el-GR"/>
          </a:p>
        </p:txBody>
      </p:sp>
      <p:sp>
        <p:nvSpPr>
          <p:cNvPr id="2" name="Rectangle 1"/>
          <p:cNvSpPr/>
          <p:nvPr/>
        </p:nvSpPr>
        <p:spPr>
          <a:xfrm>
            <a:off x="395536" y="1907968"/>
            <a:ext cx="8496944" cy="4401205"/>
          </a:xfrm>
          <a:prstGeom prst="rect">
            <a:avLst/>
          </a:prstGeom>
        </p:spPr>
        <p:txBody>
          <a:bodyPr wrap="square">
            <a:spAutoFit/>
          </a:bodyPr>
          <a:lstStyle/>
          <a:p>
            <a:pPr marL="285750" indent="-285750">
              <a:spcAft>
                <a:spcPts val="600"/>
              </a:spcAft>
              <a:buFont typeface="Arial" panose="020B0604020202020204" pitchFamily="34" charset="0"/>
              <a:buChar char="•"/>
            </a:pPr>
            <a:r>
              <a:rPr lang="fr-BE" dirty="0" smtClean="0"/>
              <a:t>Évitez </a:t>
            </a:r>
            <a:r>
              <a:rPr lang="fr-BE" dirty="0" smtClean="0"/>
              <a:t>d’étiqueter l’élève comme harceleur</a:t>
            </a:r>
          </a:p>
          <a:p>
            <a:pPr marL="285750" indent="-285750">
              <a:spcAft>
                <a:spcPts val="600"/>
              </a:spcAft>
              <a:buFont typeface="Arial" panose="020B0604020202020204" pitchFamily="34" charset="0"/>
              <a:buChar char="•"/>
            </a:pPr>
            <a:r>
              <a:rPr lang="fr-BE" dirty="0" smtClean="0"/>
              <a:t>Commencez par dire des choses positives de l’élève</a:t>
            </a:r>
          </a:p>
          <a:p>
            <a:pPr marL="285750" indent="-285750">
              <a:buFont typeface="Arial" panose="020B0604020202020204" pitchFamily="34" charset="0"/>
              <a:buChar char="•"/>
            </a:pPr>
            <a:r>
              <a:rPr lang="fr-BE" dirty="0" smtClean="0"/>
              <a:t>Montrez-vous réellement soucieux du comportement de l’élève et désireux de l’aider à exploiter son potentiel, montrez que vous partagez ce souci avec les parents</a:t>
            </a:r>
            <a:endParaRPr lang="fr-BE" dirty="0"/>
          </a:p>
          <a:p>
            <a:pPr marL="285750" indent="-285750">
              <a:buFont typeface="Arial" panose="020B0604020202020204" pitchFamily="34" charset="0"/>
              <a:buChar char="•"/>
            </a:pPr>
            <a:r>
              <a:rPr lang="fr-BE" dirty="0" smtClean="0"/>
              <a:t>Essayez de savoir si l’élève n’a pas connu un événement pénible qui aurait pu déclencher son comportement</a:t>
            </a:r>
            <a:endParaRPr lang="fr-BE" dirty="0"/>
          </a:p>
          <a:p>
            <a:pPr marL="285750" indent="-285750">
              <a:buFont typeface="Arial" panose="020B0604020202020204" pitchFamily="34" charset="0"/>
              <a:buChar char="•"/>
            </a:pPr>
            <a:r>
              <a:rPr lang="fr-BE" dirty="0" smtClean="0"/>
              <a:t>Encouragez les parents à admettre qu’en se montrant agressifs avec leur enfant auteur de harcèlement ils adoptent une méthode qui peut être contreproductive </a:t>
            </a:r>
          </a:p>
          <a:p>
            <a:pPr marL="285750" indent="-285750">
              <a:buFont typeface="Arial" panose="020B0604020202020204" pitchFamily="34" charset="0"/>
              <a:buChar char="•"/>
            </a:pPr>
            <a:r>
              <a:rPr lang="fr-BE" dirty="0" smtClean="0"/>
              <a:t>Persuadez-les, si vous le pouvez, que la meilleure manière de gérer </a:t>
            </a:r>
            <a:r>
              <a:rPr lang="fr-BE" dirty="0"/>
              <a:t>le </a:t>
            </a:r>
            <a:r>
              <a:rPr lang="fr-BE" dirty="0" smtClean="0"/>
              <a:t>problème est une approche positive/constructive avec des limites bien établies (si possible recherchez quelques suggestions avant la rencontre et proposez-en une ou deux)</a:t>
            </a:r>
            <a:endParaRPr lang="fr-BE" dirty="0"/>
          </a:p>
          <a:p>
            <a:pPr marL="285750" indent="-285750">
              <a:buFont typeface="Arial" panose="020B0604020202020204" pitchFamily="34" charset="0"/>
              <a:buChar char="•"/>
            </a:pPr>
            <a:r>
              <a:rPr lang="fr-BE" dirty="0" smtClean="0"/>
              <a:t>Expliquez ce que vous avez l’intention de faire par la suite et demandez leur accord, si possible</a:t>
            </a:r>
          </a:p>
          <a:p>
            <a:pPr marL="285750" indent="-285750">
              <a:buFont typeface="Arial" panose="020B0604020202020204" pitchFamily="34" charset="0"/>
              <a:buChar char="•"/>
            </a:pPr>
            <a:r>
              <a:rPr lang="fr-BE" dirty="0" smtClean="0"/>
              <a:t>Assurez-leur que vous resterez en contact avec eux pour les tenir au courant de la situation et donnez suite à cette </a:t>
            </a:r>
            <a:r>
              <a:rPr lang="fr-BE" dirty="0" smtClean="0"/>
              <a:t>promesse</a:t>
            </a:r>
            <a:endParaRPr lang="fr-BE" dirty="0" smtClean="0"/>
          </a:p>
        </p:txBody>
      </p:sp>
      <p:sp>
        <p:nvSpPr>
          <p:cNvPr id="6" name="ZoneTexte 5"/>
          <p:cNvSpPr txBox="1"/>
          <p:nvPr/>
        </p:nvSpPr>
        <p:spPr>
          <a:xfrm>
            <a:off x="1907704" y="637884"/>
            <a:ext cx="5040560" cy="830997"/>
          </a:xfrm>
          <a:prstGeom prst="rect">
            <a:avLst/>
          </a:prstGeom>
          <a:noFill/>
        </p:spPr>
        <p:txBody>
          <a:bodyPr wrap="square" rtlCol="0">
            <a:spAutoFit/>
          </a:bodyPr>
          <a:lstStyle/>
          <a:p>
            <a:pPr algn="ctr"/>
            <a:r>
              <a:rPr lang="fr-BE" sz="2400" b="1" dirty="0">
                <a:solidFill>
                  <a:schemeClr val="tx2"/>
                </a:solidFill>
                <a:latin typeface="Calibri" panose="020F0502020204030204" pitchFamily="34" charset="0"/>
              </a:rPr>
              <a:t>Parler </a:t>
            </a:r>
            <a:r>
              <a:rPr lang="fr-BE" sz="2400" b="1" dirty="0">
                <a:solidFill>
                  <a:schemeClr val="tx2"/>
                </a:solidFill>
                <a:latin typeface="Calibri" panose="020F0502020204030204" pitchFamily="34" charset="0"/>
              </a:rPr>
              <a:t>aux parents dont l’enfant est peut-être </a:t>
            </a:r>
            <a:r>
              <a:rPr lang="fr-BE" sz="2400" b="1" dirty="0">
                <a:solidFill>
                  <a:schemeClr val="tx2"/>
                </a:solidFill>
                <a:latin typeface="Calibri" panose="020F0502020204030204" pitchFamily="34" charset="0"/>
              </a:rPr>
              <a:t>harceleur</a:t>
            </a:r>
            <a:endParaRPr lang="fr-BE" sz="24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0631034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26</a:t>
            </a:fld>
            <a:endParaRPr lang="el-GR"/>
          </a:p>
        </p:txBody>
      </p:sp>
      <p:sp>
        <p:nvSpPr>
          <p:cNvPr id="2" name="Rectangle 1"/>
          <p:cNvSpPr/>
          <p:nvPr/>
        </p:nvSpPr>
        <p:spPr>
          <a:xfrm>
            <a:off x="395536" y="1844824"/>
            <a:ext cx="8471916" cy="4355038"/>
          </a:xfrm>
          <a:prstGeom prst="rect">
            <a:avLst/>
          </a:prstGeom>
        </p:spPr>
        <p:txBody>
          <a:bodyPr wrap="square">
            <a:spAutoFit/>
          </a:bodyPr>
          <a:lstStyle/>
          <a:p>
            <a:pPr>
              <a:spcAft>
                <a:spcPts val="600"/>
              </a:spcAft>
            </a:pPr>
            <a:r>
              <a:rPr lang="en-US" dirty="0" err="1"/>
              <a:t>Linsin</a:t>
            </a:r>
            <a:r>
              <a:rPr lang="en-US" dirty="0"/>
              <a:t>, M. (2011) How To Talk To Parents About Their Misbehaving Child. Smart Classroom Management. </a:t>
            </a:r>
            <a:r>
              <a:rPr lang="en-US" dirty="0">
                <a:hlinkClick r:id="rId3"/>
              </a:rPr>
              <a:t>http://www.smartclassroommanagement.com/2011/06/04/how-to-talk-to-parents-about-their-misbehaving-child</a:t>
            </a:r>
            <a:r>
              <a:rPr lang="en-US" dirty="0" smtClean="0">
                <a:hlinkClick r:id="rId3"/>
              </a:rPr>
              <a:t>/</a:t>
            </a:r>
            <a:endParaRPr lang="en-US" dirty="0" smtClean="0"/>
          </a:p>
          <a:p>
            <a:pPr>
              <a:spcAft>
                <a:spcPts val="600"/>
              </a:spcAft>
            </a:pPr>
            <a:r>
              <a:rPr lang="en-US" dirty="0" err="1" smtClean="0"/>
              <a:t>O’Moore</a:t>
            </a:r>
            <a:r>
              <a:rPr lang="en-US" dirty="0"/>
              <a:t>, M. (2010). </a:t>
            </a:r>
            <a:r>
              <a:rPr lang="en-US" i="1" dirty="0"/>
              <a:t>Understanding School Bullying: A Guide for Parents and Teachers</a:t>
            </a:r>
            <a:r>
              <a:rPr lang="en-US" dirty="0"/>
              <a:t>, Dublin. Veritas. </a:t>
            </a:r>
          </a:p>
          <a:p>
            <a:pPr>
              <a:spcAft>
                <a:spcPts val="600"/>
              </a:spcAft>
            </a:pPr>
            <a:r>
              <a:rPr lang="en-US" dirty="0" err="1"/>
              <a:t>O’Moore</a:t>
            </a:r>
            <a:r>
              <a:rPr lang="en-US" dirty="0"/>
              <a:t>&amp; Minton (2006) Working with Parents. VISTA –Violence In Schools Training Action </a:t>
            </a:r>
            <a:r>
              <a:rPr lang="en-US" dirty="0">
                <a:hlinkClick r:id="rId4"/>
              </a:rPr>
              <a:t>http://</a:t>
            </a:r>
            <a:r>
              <a:rPr lang="en-US" dirty="0" smtClean="0">
                <a:hlinkClick r:id="rId4"/>
              </a:rPr>
              <a:t>www.vista-europe.org/downloads/English/B4f.pdf</a:t>
            </a:r>
            <a:endParaRPr lang="en-US" dirty="0" smtClean="0"/>
          </a:p>
          <a:p>
            <a:pPr>
              <a:spcAft>
                <a:spcPts val="600"/>
              </a:spcAft>
            </a:pPr>
            <a:r>
              <a:rPr lang="en-US" dirty="0" err="1" smtClean="0"/>
              <a:t>O’Moore</a:t>
            </a:r>
            <a:r>
              <a:rPr lang="en-US" dirty="0"/>
              <a:t>&amp; Minton (2004) Dealing with Bullying in Schools : A Training Manual for Teachers Parents &amp; Other Professionals. Paul Chapman Publishing. London. </a:t>
            </a:r>
          </a:p>
          <a:p>
            <a:pPr>
              <a:spcAft>
                <a:spcPts val="600"/>
              </a:spcAft>
            </a:pPr>
            <a:r>
              <a:rPr lang="en-US" dirty="0"/>
              <a:t>North Eastern Health Board (2001) Cool School </a:t>
            </a:r>
            <a:r>
              <a:rPr lang="en-US" dirty="0" err="1"/>
              <a:t>Programme</a:t>
            </a:r>
            <a:r>
              <a:rPr lang="en-US" dirty="0"/>
              <a:t> –Responding to Bullying First Steps for Teachers. Ireland. </a:t>
            </a:r>
          </a:p>
          <a:p>
            <a:pPr>
              <a:spcAft>
                <a:spcPts val="600"/>
              </a:spcAft>
            </a:pPr>
            <a:r>
              <a:rPr lang="en-US" dirty="0">
                <a:solidFill>
                  <a:srgbClr val="FF0000"/>
                </a:solidFill>
              </a:rPr>
              <a:t>Video</a:t>
            </a:r>
            <a:r>
              <a:rPr lang="en-US" dirty="0"/>
              <a:t>-Talking to parents about bullying –Department of Education &amp; Training, Queensland. Australia. (2011) </a:t>
            </a:r>
            <a:r>
              <a:rPr lang="fr-BE" dirty="0">
                <a:hlinkClick r:id="rId5"/>
              </a:rPr>
              <a:t>https://</a:t>
            </a:r>
            <a:r>
              <a:rPr lang="fr-BE" dirty="0" smtClean="0">
                <a:hlinkClick r:id="rId5"/>
              </a:rPr>
              <a:t>www.youtube.com/watch?v=Qj_MsOIIanY</a:t>
            </a:r>
            <a:endParaRPr lang="fr-BE" dirty="0" smtClean="0"/>
          </a:p>
        </p:txBody>
      </p:sp>
      <p:sp>
        <p:nvSpPr>
          <p:cNvPr id="3" name="ZoneTexte 2"/>
          <p:cNvSpPr txBox="1"/>
          <p:nvPr/>
        </p:nvSpPr>
        <p:spPr>
          <a:xfrm>
            <a:off x="1895190" y="953867"/>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6648916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27</a:t>
            </a:fld>
            <a:endParaRPr lang="el-GR"/>
          </a:p>
        </p:txBody>
      </p:sp>
      <p:sp>
        <p:nvSpPr>
          <p:cNvPr id="2" name="Rectangle 1"/>
          <p:cNvSpPr/>
          <p:nvPr/>
        </p:nvSpPr>
        <p:spPr>
          <a:xfrm>
            <a:off x="1355304" y="2132856"/>
            <a:ext cx="6264696" cy="1200329"/>
          </a:xfrm>
          <a:prstGeom prst="rect">
            <a:avLst/>
          </a:prstGeom>
        </p:spPr>
        <p:txBody>
          <a:bodyPr wrap="square">
            <a:spAutoFit/>
          </a:bodyPr>
          <a:lstStyle/>
          <a:p>
            <a:pPr algn="ctr"/>
            <a:r>
              <a:rPr lang="fr-BE" sz="3600" b="1" dirty="0">
                <a:solidFill>
                  <a:schemeClr val="tx2"/>
                </a:solidFill>
                <a:latin typeface="Calibri" panose="020F0502020204030204" pitchFamily="34" charset="0"/>
              </a:rPr>
              <a:t>Conflit, discipline, indiscipline et </a:t>
            </a:r>
            <a:r>
              <a:rPr lang="fr-BE" sz="3600" b="1" dirty="0" smtClean="0">
                <a:solidFill>
                  <a:schemeClr val="tx2"/>
                </a:solidFill>
                <a:latin typeface="Calibri" panose="020F0502020204030204" pitchFamily="34" charset="0"/>
              </a:rPr>
              <a:t>perturbations</a:t>
            </a:r>
            <a:endParaRPr lang="fr-BE" sz="36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8917765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28</a:t>
            </a:fld>
            <a:endParaRPr lang="el-GR"/>
          </a:p>
        </p:txBody>
      </p:sp>
      <p:sp>
        <p:nvSpPr>
          <p:cNvPr id="2" name="Rectangle 1"/>
          <p:cNvSpPr/>
          <p:nvPr/>
        </p:nvSpPr>
        <p:spPr>
          <a:xfrm>
            <a:off x="395536" y="1916832"/>
            <a:ext cx="8147248" cy="4201150"/>
          </a:xfrm>
          <a:prstGeom prst="rect">
            <a:avLst/>
          </a:prstGeom>
        </p:spPr>
        <p:txBody>
          <a:bodyPr wrap="square">
            <a:spAutoFit/>
          </a:bodyPr>
          <a:lstStyle/>
          <a:p>
            <a:r>
              <a:rPr lang="fr-BE" dirty="0" smtClean="0"/>
              <a:t>La classe elle-même - et la manière dont elle fonctionne - peut être un terrain propice au développement de comportements qui peuvent être des indicateurs de harcèlement ou évoluer en harcèlement. </a:t>
            </a:r>
            <a:r>
              <a:rPr lang="en-US" dirty="0" smtClean="0"/>
              <a:t>(</a:t>
            </a:r>
            <a:r>
              <a:rPr lang="en-US" dirty="0"/>
              <a:t>Ortega et al, 2006) </a:t>
            </a:r>
          </a:p>
          <a:p>
            <a:endParaRPr lang="fr-BE" dirty="0" smtClean="0"/>
          </a:p>
          <a:p>
            <a:r>
              <a:rPr lang="en-US" b="1" dirty="0" err="1" smtClean="0"/>
              <a:t>Pourquoi</a:t>
            </a:r>
            <a:r>
              <a:rPr lang="en-US" b="1" dirty="0" smtClean="0"/>
              <a:t> </a:t>
            </a:r>
            <a:r>
              <a:rPr lang="en-US" b="1" dirty="0" err="1" smtClean="0"/>
              <a:t>est-il</a:t>
            </a:r>
            <a:r>
              <a:rPr lang="en-US" b="1" dirty="0" smtClean="0"/>
              <a:t> important de clarifier les </a:t>
            </a:r>
            <a:r>
              <a:rPr lang="en-US" b="1" dirty="0" err="1" smtClean="0"/>
              <a:t>problèmes</a:t>
            </a:r>
            <a:r>
              <a:rPr lang="en-US" b="1" dirty="0" smtClean="0"/>
              <a:t> de </a:t>
            </a:r>
            <a:r>
              <a:rPr lang="en-US" b="1" dirty="0" err="1" smtClean="0"/>
              <a:t>comportement</a:t>
            </a:r>
            <a:r>
              <a:rPr lang="en-US" b="1" dirty="0" smtClean="0"/>
              <a:t> </a:t>
            </a:r>
            <a:r>
              <a:rPr lang="en-US" b="1" dirty="0" err="1" smtClean="0"/>
              <a:t>en</a:t>
            </a:r>
            <a:r>
              <a:rPr lang="en-US" b="1" dirty="0" smtClean="0"/>
              <a:t> </a:t>
            </a:r>
            <a:r>
              <a:rPr lang="en-US" b="1" dirty="0" err="1" smtClean="0"/>
              <a:t>classe</a:t>
            </a:r>
            <a:r>
              <a:rPr lang="en-US" b="1" dirty="0" smtClean="0"/>
              <a:t>?</a:t>
            </a:r>
          </a:p>
          <a:p>
            <a:endParaRPr lang="fr-BE" dirty="0"/>
          </a:p>
          <a:p>
            <a:pPr marL="285750" indent="-285750">
              <a:spcAft>
                <a:spcPts val="600"/>
              </a:spcAft>
              <a:buFont typeface="Arial" panose="020B0604020202020204" pitchFamily="34" charset="0"/>
              <a:buChar char="•"/>
            </a:pPr>
            <a:r>
              <a:rPr lang="en-US" dirty="0" smtClean="0"/>
              <a:t>Les </a:t>
            </a:r>
            <a:r>
              <a:rPr lang="en-US" dirty="0" err="1" smtClean="0"/>
              <a:t>problèmes</a:t>
            </a:r>
            <a:r>
              <a:rPr lang="en-US" dirty="0" smtClean="0"/>
              <a:t> de </a:t>
            </a:r>
            <a:r>
              <a:rPr lang="en-US" dirty="0" err="1" smtClean="0"/>
              <a:t>comportement</a:t>
            </a:r>
            <a:r>
              <a:rPr lang="en-US" dirty="0" smtClean="0"/>
              <a:t> </a:t>
            </a:r>
            <a:r>
              <a:rPr lang="en-US" dirty="0" err="1" smtClean="0"/>
              <a:t>sont</a:t>
            </a:r>
            <a:r>
              <a:rPr lang="en-US" dirty="0" smtClean="0"/>
              <a:t> </a:t>
            </a:r>
            <a:r>
              <a:rPr lang="en-US" dirty="0" err="1" smtClean="0"/>
              <a:t>souvent</a:t>
            </a:r>
            <a:r>
              <a:rPr lang="en-US" dirty="0" smtClean="0"/>
              <a:t> la face visible </a:t>
            </a:r>
            <a:r>
              <a:rPr lang="en-US" dirty="0" err="1" smtClean="0"/>
              <a:t>d’autres</a:t>
            </a:r>
            <a:r>
              <a:rPr lang="en-US" dirty="0" smtClean="0"/>
              <a:t> </a:t>
            </a:r>
            <a:r>
              <a:rPr lang="en-US" dirty="0" err="1" smtClean="0"/>
              <a:t>difficultés</a:t>
            </a:r>
            <a:r>
              <a:rPr lang="en-US" dirty="0" smtClean="0"/>
              <a:t> (</a:t>
            </a:r>
            <a:r>
              <a:rPr lang="en-US" dirty="0" err="1" smtClean="0"/>
              <a:t>dont</a:t>
            </a:r>
            <a:r>
              <a:rPr lang="en-US" dirty="0" smtClean="0"/>
              <a:t> le </a:t>
            </a:r>
            <a:r>
              <a:rPr lang="en-US" dirty="0" err="1" smtClean="0"/>
              <a:t>harcèlement</a:t>
            </a:r>
            <a:r>
              <a:rPr lang="en-US" dirty="0" smtClean="0"/>
              <a:t>) qui </a:t>
            </a:r>
            <a:r>
              <a:rPr lang="en-US" dirty="0" err="1" smtClean="0"/>
              <a:t>sont</a:t>
            </a:r>
            <a:r>
              <a:rPr lang="en-US" dirty="0" smtClean="0"/>
              <a:t> de natures </a:t>
            </a:r>
            <a:r>
              <a:rPr lang="en-US" dirty="0" err="1" smtClean="0"/>
              <a:t>diverses</a:t>
            </a:r>
            <a:r>
              <a:rPr lang="en-US" dirty="0" smtClean="0"/>
              <a:t> et </a:t>
            </a:r>
            <a:r>
              <a:rPr lang="en-US" dirty="0" err="1" smtClean="0"/>
              <a:t>habituellement</a:t>
            </a:r>
            <a:r>
              <a:rPr lang="en-US" dirty="0" smtClean="0"/>
              <a:t> </a:t>
            </a:r>
            <a:r>
              <a:rPr lang="en-US" dirty="0" err="1" smtClean="0"/>
              <a:t>cachées</a:t>
            </a:r>
            <a:r>
              <a:rPr lang="en-US" dirty="0" smtClean="0"/>
              <a:t>.</a:t>
            </a:r>
          </a:p>
          <a:p>
            <a:pPr marL="285750" indent="-285750">
              <a:spcAft>
                <a:spcPts val="600"/>
              </a:spcAft>
              <a:buFont typeface="Arial" panose="020B0604020202020204" pitchFamily="34" charset="0"/>
              <a:buChar char="•"/>
            </a:pPr>
            <a:r>
              <a:rPr lang="en-US" dirty="0"/>
              <a:t>Les </a:t>
            </a:r>
            <a:r>
              <a:rPr lang="en-US" dirty="0" err="1"/>
              <a:t>problèmes</a:t>
            </a:r>
            <a:r>
              <a:rPr lang="en-US" dirty="0"/>
              <a:t> de </a:t>
            </a:r>
            <a:r>
              <a:rPr lang="en-US" dirty="0" err="1" smtClean="0"/>
              <a:t>comportement</a:t>
            </a:r>
            <a:r>
              <a:rPr lang="en-US" dirty="0" smtClean="0"/>
              <a:t> </a:t>
            </a:r>
            <a:r>
              <a:rPr lang="en-US" dirty="0" err="1" smtClean="0"/>
              <a:t>ont</a:t>
            </a:r>
            <a:r>
              <a:rPr lang="en-US" dirty="0" smtClean="0"/>
              <a:t> des </a:t>
            </a:r>
            <a:r>
              <a:rPr lang="en-US" dirty="0" err="1" smtClean="0"/>
              <a:t>origines</a:t>
            </a:r>
            <a:r>
              <a:rPr lang="en-US" dirty="0" smtClean="0"/>
              <a:t> </a:t>
            </a:r>
            <a:r>
              <a:rPr lang="en-US" dirty="0" err="1" smtClean="0"/>
              <a:t>très</a:t>
            </a:r>
            <a:r>
              <a:rPr lang="en-US" dirty="0" smtClean="0"/>
              <a:t> </a:t>
            </a:r>
            <a:r>
              <a:rPr lang="en-US" dirty="0" err="1" smtClean="0"/>
              <a:t>diverses</a:t>
            </a:r>
            <a:r>
              <a:rPr lang="en-US" dirty="0" smtClean="0"/>
              <a:t> et par </a:t>
            </a:r>
            <a:r>
              <a:rPr lang="en-US" dirty="0" err="1" smtClean="0"/>
              <a:t>conséquent</a:t>
            </a:r>
            <a:r>
              <a:rPr lang="en-US" dirty="0" smtClean="0"/>
              <a:t> </a:t>
            </a:r>
            <a:r>
              <a:rPr lang="en-US" dirty="0" err="1" smtClean="0"/>
              <a:t>nécessitent</a:t>
            </a:r>
            <a:r>
              <a:rPr lang="en-US" dirty="0" smtClean="0"/>
              <a:t> des </a:t>
            </a:r>
            <a:r>
              <a:rPr lang="en-US" dirty="0" err="1" smtClean="0"/>
              <a:t>réponses</a:t>
            </a:r>
            <a:r>
              <a:rPr lang="en-US" dirty="0" smtClean="0"/>
              <a:t> </a:t>
            </a:r>
            <a:r>
              <a:rPr lang="en-US" dirty="0" err="1" smtClean="0"/>
              <a:t>différentes</a:t>
            </a:r>
            <a:r>
              <a:rPr lang="en-US" dirty="0" smtClean="0"/>
              <a:t>.</a:t>
            </a:r>
          </a:p>
          <a:p>
            <a:pPr marL="285750" indent="-285750">
              <a:spcAft>
                <a:spcPts val="600"/>
              </a:spcAft>
              <a:buFont typeface="Arial" panose="020B0604020202020204" pitchFamily="34" charset="0"/>
              <a:buChar char="•"/>
            </a:pPr>
            <a:r>
              <a:rPr lang="en-US" dirty="0" smtClean="0"/>
              <a:t>Si les </a:t>
            </a:r>
            <a:r>
              <a:rPr lang="en-US" dirty="0" err="1" smtClean="0"/>
              <a:t>enseignants</a:t>
            </a:r>
            <a:r>
              <a:rPr lang="en-US" dirty="0" smtClean="0"/>
              <a:t> </a:t>
            </a:r>
            <a:r>
              <a:rPr lang="en-US" dirty="0" err="1" smtClean="0"/>
              <a:t>n’affrontent</a:t>
            </a:r>
            <a:r>
              <a:rPr lang="en-US" dirty="0" smtClean="0"/>
              <a:t> pas les </a:t>
            </a:r>
            <a:r>
              <a:rPr lang="en-US" dirty="0" err="1"/>
              <a:t>problèmes</a:t>
            </a:r>
            <a:r>
              <a:rPr lang="en-US" dirty="0"/>
              <a:t> de </a:t>
            </a:r>
            <a:r>
              <a:rPr lang="en-US" dirty="0" err="1"/>
              <a:t>comportement</a:t>
            </a:r>
            <a:r>
              <a:rPr lang="en-US" dirty="0"/>
              <a:t> </a:t>
            </a:r>
            <a:r>
              <a:rPr lang="en-US" dirty="0" smtClean="0"/>
              <a:t>des </a:t>
            </a:r>
            <a:r>
              <a:rPr lang="en-US" dirty="0" err="1" smtClean="0"/>
              <a:t>élèves</a:t>
            </a:r>
            <a:r>
              <a:rPr lang="en-US" dirty="0" smtClean="0"/>
              <a:t>, </a:t>
            </a:r>
            <a:r>
              <a:rPr lang="en-US" dirty="0" err="1" smtClean="0"/>
              <a:t>ceux</a:t>
            </a:r>
            <a:r>
              <a:rPr lang="en-US" dirty="0" smtClean="0"/>
              <a:t>-ci </a:t>
            </a:r>
            <a:r>
              <a:rPr lang="en-US" dirty="0" err="1" smtClean="0"/>
              <a:t>peuvent</a:t>
            </a:r>
            <a:r>
              <a:rPr lang="en-US" dirty="0" smtClean="0"/>
              <a:t> </a:t>
            </a:r>
            <a:r>
              <a:rPr lang="en-US" dirty="0" err="1" smtClean="0"/>
              <a:t>être</a:t>
            </a:r>
            <a:r>
              <a:rPr lang="en-US" dirty="0" smtClean="0"/>
              <a:t> </a:t>
            </a:r>
            <a:r>
              <a:rPr lang="en-US" dirty="0" err="1" smtClean="0"/>
              <a:t>déçus</a:t>
            </a:r>
            <a:r>
              <a:rPr lang="en-US" dirty="0" smtClean="0"/>
              <a:t> du </a:t>
            </a:r>
            <a:r>
              <a:rPr lang="en-US" dirty="0" err="1" smtClean="0"/>
              <a:t>processus</a:t>
            </a:r>
            <a:r>
              <a:rPr lang="en-US" dirty="0" smtClean="0"/>
              <a:t> </a:t>
            </a:r>
            <a:r>
              <a:rPr lang="en-US" dirty="0" err="1" smtClean="0"/>
              <a:t>éducatif</a:t>
            </a:r>
            <a:r>
              <a:rPr lang="en-US" dirty="0" smtClean="0"/>
              <a:t>, </a:t>
            </a:r>
            <a:r>
              <a:rPr lang="en-US" dirty="0" err="1" smtClean="0"/>
              <a:t>perdre</a:t>
            </a:r>
            <a:r>
              <a:rPr lang="en-US" dirty="0" smtClean="0"/>
              <a:t> </a:t>
            </a:r>
            <a:r>
              <a:rPr lang="en-US" dirty="0" err="1" smtClean="0"/>
              <a:t>leur</a:t>
            </a:r>
            <a:r>
              <a:rPr lang="en-US" dirty="0" smtClean="0"/>
              <a:t> </a:t>
            </a:r>
            <a:r>
              <a:rPr lang="fr-BE" dirty="0" smtClean="0"/>
              <a:t>enthousiasme, leur soutien, se sentir déprimés et anxieux.</a:t>
            </a:r>
            <a:endParaRPr lang="en-US" dirty="0"/>
          </a:p>
          <a:p>
            <a:endParaRPr lang="fr-BE" dirty="0"/>
          </a:p>
        </p:txBody>
      </p:sp>
      <p:sp>
        <p:nvSpPr>
          <p:cNvPr id="3" name="ZoneTexte 2"/>
          <p:cNvSpPr txBox="1"/>
          <p:nvPr/>
        </p:nvSpPr>
        <p:spPr>
          <a:xfrm>
            <a:off x="1403648" y="452983"/>
            <a:ext cx="6048672" cy="1077218"/>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Problèmes de harcèlement </a:t>
            </a:r>
          </a:p>
          <a:p>
            <a:pPr algn="ctr"/>
            <a:r>
              <a:rPr lang="fr-BE" sz="3200" b="1" dirty="0" smtClean="0">
                <a:solidFill>
                  <a:schemeClr val="tx2"/>
                </a:solidFill>
                <a:latin typeface="Calibri" panose="020F0502020204030204" pitchFamily="34" charset="0"/>
              </a:rPr>
              <a:t>et de comportement dans la classe</a:t>
            </a:r>
          </a:p>
        </p:txBody>
      </p:sp>
    </p:spTree>
    <p:extLst>
      <p:ext uri="{BB962C8B-B14F-4D97-AF65-F5344CB8AC3E}">
        <p14:creationId xmlns:p14="http://schemas.microsoft.com/office/powerpoint/2010/main" val="28280136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29</a:t>
            </a:fld>
            <a:endParaRPr lang="el-GR"/>
          </a:p>
        </p:txBody>
      </p:sp>
      <p:sp>
        <p:nvSpPr>
          <p:cNvPr id="2" name="Rectangle 1"/>
          <p:cNvSpPr/>
          <p:nvPr/>
        </p:nvSpPr>
        <p:spPr>
          <a:xfrm>
            <a:off x="467544" y="1196752"/>
            <a:ext cx="8496944" cy="5247590"/>
          </a:xfrm>
          <a:prstGeom prst="rect">
            <a:avLst/>
          </a:prstGeom>
        </p:spPr>
        <p:txBody>
          <a:bodyPr wrap="square">
            <a:spAutoFit/>
          </a:bodyPr>
          <a:lstStyle/>
          <a:p>
            <a:pPr>
              <a:spcAft>
                <a:spcPts val="1200"/>
              </a:spcAft>
            </a:pPr>
            <a:r>
              <a:rPr lang="en-US" sz="2000" b="1" dirty="0" err="1" smtClean="0">
                <a:solidFill>
                  <a:schemeClr val="tx2"/>
                </a:solidFill>
                <a:latin typeface="Calibri" panose="020F0502020204030204" pitchFamily="34" charset="0"/>
              </a:rPr>
              <a:t>Quels</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sont</a:t>
            </a:r>
            <a:r>
              <a:rPr lang="en-US" sz="2000" b="1" dirty="0" smtClean="0">
                <a:solidFill>
                  <a:schemeClr val="tx2"/>
                </a:solidFill>
                <a:latin typeface="Calibri" panose="020F0502020204030204" pitchFamily="34" charset="0"/>
              </a:rPr>
              <a:t> les </a:t>
            </a:r>
            <a:r>
              <a:rPr lang="en-US" sz="2000" b="1" dirty="0" err="1" smtClean="0">
                <a:solidFill>
                  <a:schemeClr val="tx2"/>
                </a:solidFill>
                <a:latin typeface="Calibri" panose="020F0502020204030204" pitchFamily="34" charset="0"/>
              </a:rPr>
              <a:t>problèmes</a:t>
            </a:r>
            <a:r>
              <a:rPr lang="en-US" sz="2000" b="1" dirty="0" smtClean="0">
                <a:solidFill>
                  <a:schemeClr val="tx2"/>
                </a:solidFill>
                <a:latin typeface="Calibri" panose="020F0502020204030204" pitchFamily="34" charset="0"/>
              </a:rPr>
              <a:t> de </a:t>
            </a:r>
            <a:r>
              <a:rPr lang="en-US" sz="2000" b="1" dirty="0" err="1" smtClean="0">
                <a:solidFill>
                  <a:schemeClr val="tx2"/>
                </a:solidFill>
                <a:latin typeface="Calibri" panose="020F0502020204030204" pitchFamily="34" charset="0"/>
              </a:rPr>
              <a:t>comportement</a:t>
            </a:r>
            <a:r>
              <a:rPr lang="en-US" sz="2000" b="1" dirty="0" smtClean="0">
                <a:solidFill>
                  <a:schemeClr val="tx2"/>
                </a:solidFill>
                <a:latin typeface="Calibri" panose="020F0502020204030204" pitchFamily="34" charset="0"/>
              </a:rPr>
              <a:t> que </a:t>
            </a:r>
            <a:r>
              <a:rPr lang="en-US" sz="2000" b="1" dirty="0" err="1" smtClean="0">
                <a:solidFill>
                  <a:schemeClr val="tx2"/>
                </a:solidFill>
                <a:latin typeface="Calibri" panose="020F0502020204030204" pitchFamily="34" charset="0"/>
              </a:rPr>
              <a:t>l’on</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peut</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rencontrer</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en</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classe</a:t>
            </a:r>
            <a:r>
              <a:rPr lang="en-US" sz="2000" b="1" dirty="0" smtClean="0">
                <a:solidFill>
                  <a:schemeClr val="tx2"/>
                </a:solidFill>
                <a:latin typeface="Calibri" panose="020F0502020204030204" pitchFamily="34" charset="0"/>
              </a:rPr>
              <a:t>? </a:t>
            </a:r>
          </a:p>
          <a:p>
            <a:pPr>
              <a:spcAft>
                <a:spcPts val="600"/>
              </a:spcAft>
            </a:pPr>
            <a:r>
              <a:rPr lang="en-US" dirty="0" err="1" smtClean="0"/>
              <a:t>Différentes</a:t>
            </a:r>
            <a:r>
              <a:rPr lang="en-US" dirty="0" smtClean="0"/>
              <a:t> relations </a:t>
            </a:r>
            <a:r>
              <a:rPr lang="en-US" dirty="0" err="1" smtClean="0"/>
              <a:t>interpersonnelles</a:t>
            </a:r>
            <a:r>
              <a:rPr lang="en-US" dirty="0" smtClean="0"/>
              <a:t> </a:t>
            </a:r>
            <a:r>
              <a:rPr lang="en-US" dirty="0" err="1" smtClean="0"/>
              <a:t>fonctionnent</a:t>
            </a:r>
            <a:r>
              <a:rPr lang="en-US" dirty="0" smtClean="0"/>
              <a:t> au sein de </a:t>
            </a:r>
            <a:r>
              <a:rPr lang="en-US" dirty="0" err="1" smtClean="0"/>
              <a:t>l’école</a:t>
            </a:r>
            <a:r>
              <a:rPr lang="en-US" dirty="0" smtClean="0"/>
              <a:t>; au </a:t>
            </a:r>
            <a:r>
              <a:rPr lang="en-US" dirty="0" err="1" smtClean="0"/>
              <a:t>niveau</a:t>
            </a:r>
            <a:r>
              <a:rPr lang="en-US" dirty="0" smtClean="0"/>
              <a:t> de la </a:t>
            </a:r>
            <a:r>
              <a:rPr lang="en-US" dirty="0" err="1" smtClean="0"/>
              <a:t>classe</a:t>
            </a:r>
            <a:r>
              <a:rPr lang="en-US" dirty="0" smtClean="0"/>
              <a:t>, </a:t>
            </a:r>
            <a:r>
              <a:rPr lang="en-US" dirty="0" err="1" smtClean="0"/>
              <a:t>elles</a:t>
            </a:r>
            <a:r>
              <a:rPr lang="en-US" dirty="0" smtClean="0"/>
              <a:t> </a:t>
            </a:r>
            <a:r>
              <a:rPr lang="en-US" dirty="0" err="1" smtClean="0"/>
              <a:t>opèrent</a:t>
            </a:r>
            <a:r>
              <a:rPr lang="en-US" dirty="0" smtClean="0"/>
              <a:t> : </a:t>
            </a:r>
            <a:endParaRPr lang="en-US" dirty="0"/>
          </a:p>
          <a:p>
            <a:pPr marL="285750" indent="-285750">
              <a:buFont typeface="Arial" panose="020B0604020202020204" pitchFamily="34" charset="0"/>
              <a:buChar char="•"/>
            </a:pPr>
            <a:r>
              <a:rPr lang="fr-BE" dirty="0" smtClean="0"/>
              <a:t>entre les élèves </a:t>
            </a:r>
            <a:endParaRPr lang="fr-BE" dirty="0"/>
          </a:p>
          <a:p>
            <a:pPr marL="285750" indent="-285750">
              <a:buFont typeface="Arial" panose="020B0604020202020204" pitchFamily="34" charset="0"/>
              <a:buChar char="•"/>
            </a:pPr>
            <a:r>
              <a:rPr lang="fr-BE" dirty="0" smtClean="0"/>
              <a:t>entre les élèves et les enseignants  </a:t>
            </a:r>
            <a:endParaRPr lang="fr-BE" dirty="0"/>
          </a:p>
          <a:p>
            <a:endParaRPr lang="fr-BE" dirty="0"/>
          </a:p>
          <a:p>
            <a:pPr>
              <a:spcAft>
                <a:spcPts val="600"/>
              </a:spcAft>
            </a:pPr>
            <a:r>
              <a:rPr lang="en-US" dirty="0" smtClean="0"/>
              <a:t>Au sein de </a:t>
            </a:r>
            <a:r>
              <a:rPr lang="en-US" dirty="0" err="1" smtClean="0"/>
              <a:t>ces</a:t>
            </a:r>
            <a:r>
              <a:rPr lang="en-US" dirty="0" smtClean="0"/>
              <a:t> relations, nous </a:t>
            </a:r>
            <a:r>
              <a:rPr lang="en-US" dirty="0" err="1" smtClean="0"/>
              <a:t>pouvons</a:t>
            </a:r>
            <a:r>
              <a:rPr lang="en-US" dirty="0" smtClean="0"/>
              <a:t> </a:t>
            </a:r>
            <a:r>
              <a:rPr lang="en-US" dirty="0" err="1" smtClean="0"/>
              <a:t>rencontrer</a:t>
            </a:r>
            <a:r>
              <a:rPr lang="en-US" dirty="0" smtClean="0"/>
              <a:t> </a:t>
            </a:r>
            <a:r>
              <a:rPr lang="en-US" dirty="0" err="1" smtClean="0"/>
              <a:t>différents</a:t>
            </a:r>
            <a:r>
              <a:rPr lang="en-US" dirty="0" smtClean="0"/>
              <a:t> </a:t>
            </a:r>
            <a:r>
              <a:rPr lang="en-US" dirty="0" err="1" smtClean="0"/>
              <a:t>problèmes</a:t>
            </a:r>
            <a:r>
              <a:rPr lang="en-US" dirty="0" smtClean="0"/>
              <a:t> de </a:t>
            </a:r>
            <a:r>
              <a:rPr lang="en-US" dirty="0" err="1" smtClean="0"/>
              <a:t>comportement</a:t>
            </a:r>
            <a:r>
              <a:rPr lang="en-US" dirty="0" smtClean="0"/>
              <a:t> : </a:t>
            </a:r>
            <a:endParaRPr lang="en-US" dirty="0"/>
          </a:p>
          <a:p>
            <a:pPr marL="285750" indent="-285750">
              <a:buFont typeface="Arial" panose="020B0604020202020204" pitchFamily="34" charset="0"/>
              <a:buChar char="•"/>
            </a:pPr>
            <a:r>
              <a:rPr lang="fr-BE" dirty="0" smtClean="0"/>
              <a:t>Conflit</a:t>
            </a:r>
            <a:endParaRPr lang="fr-BE" dirty="0"/>
          </a:p>
          <a:p>
            <a:pPr marL="285750" indent="-285750">
              <a:buFont typeface="Arial" panose="020B0604020202020204" pitchFamily="34" charset="0"/>
              <a:buChar char="•"/>
            </a:pPr>
            <a:r>
              <a:rPr lang="fr-BE" dirty="0" smtClean="0"/>
              <a:t>Discipline </a:t>
            </a:r>
            <a:endParaRPr lang="fr-BE" dirty="0"/>
          </a:p>
          <a:p>
            <a:pPr marL="285750" indent="-285750">
              <a:buFont typeface="Arial" panose="020B0604020202020204" pitchFamily="34" charset="0"/>
              <a:buChar char="•"/>
            </a:pPr>
            <a:r>
              <a:rPr lang="fr-BE" dirty="0" smtClean="0"/>
              <a:t>Indiscipline </a:t>
            </a:r>
            <a:endParaRPr lang="fr-BE" dirty="0"/>
          </a:p>
          <a:p>
            <a:pPr marL="285750" indent="-285750">
              <a:buFont typeface="Arial" panose="020B0604020202020204" pitchFamily="34" charset="0"/>
              <a:buChar char="•"/>
            </a:pPr>
            <a:r>
              <a:rPr lang="fr-BE" dirty="0" smtClean="0"/>
              <a:t>Perturbation </a:t>
            </a:r>
            <a:endParaRPr lang="fr-BE" dirty="0"/>
          </a:p>
          <a:p>
            <a:pPr marL="285750" indent="-285750">
              <a:buFont typeface="Arial" panose="020B0604020202020204" pitchFamily="34" charset="0"/>
              <a:buChar char="•"/>
            </a:pPr>
            <a:r>
              <a:rPr lang="fr-BE" dirty="0" smtClean="0"/>
              <a:t>Harcèlement et Violence </a:t>
            </a:r>
            <a:endParaRPr lang="fr-BE" dirty="0"/>
          </a:p>
          <a:p>
            <a:pPr>
              <a:spcAft>
                <a:spcPts val="600"/>
              </a:spcAft>
            </a:pPr>
            <a:endParaRPr lang="fr-BE" b="1" dirty="0" smtClean="0"/>
          </a:p>
          <a:p>
            <a:endParaRPr lang="fr-BE" dirty="0"/>
          </a:p>
          <a:p>
            <a:pPr>
              <a:spcAft>
                <a:spcPts val="600"/>
              </a:spcAft>
            </a:pPr>
            <a:endParaRPr lang="fr-BE" dirty="0" smtClean="0"/>
          </a:p>
        </p:txBody>
      </p:sp>
    </p:spTree>
    <p:extLst>
      <p:ext uri="{BB962C8B-B14F-4D97-AF65-F5344CB8AC3E}">
        <p14:creationId xmlns:p14="http://schemas.microsoft.com/office/powerpoint/2010/main" val="1217587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a:t>
            </a:fld>
            <a:endParaRPr lang="el-GR"/>
          </a:p>
        </p:txBody>
      </p:sp>
      <p:sp>
        <p:nvSpPr>
          <p:cNvPr id="2" name="Rectangle 1"/>
          <p:cNvSpPr/>
          <p:nvPr/>
        </p:nvSpPr>
        <p:spPr>
          <a:xfrm>
            <a:off x="1115616" y="1700808"/>
            <a:ext cx="6264696" cy="1785104"/>
          </a:xfrm>
          <a:prstGeom prst="rect">
            <a:avLst/>
          </a:prstGeom>
        </p:spPr>
        <p:txBody>
          <a:bodyPr wrap="square">
            <a:spAutoFit/>
          </a:bodyPr>
          <a:lstStyle/>
          <a:p>
            <a:pPr algn="ctr">
              <a:spcAft>
                <a:spcPts val="1200"/>
              </a:spcAft>
            </a:pPr>
            <a:r>
              <a:rPr lang="fr-BE" sz="3600" b="1" dirty="0" smtClean="0">
                <a:solidFill>
                  <a:schemeClr val="tx2"/>
                </a:solidFill>
                <a:latin typeface="Calibri" panose="020F0502020204030204" pitchFamily="34" charset="0"/>
              </a:rPr>
              <a:t>L’approche </a:t>
            </a:r>
            <a:r>
              <a:rPr lang="fr-BE" sz="3600" b="1" dirty="0" smtClean="0">
                <a:solidFill>
                  <a:schemeClr val="tx2"/>
                </a:solidFill>
                <a:latin typeface="Calibri" panose="020F0502020204030204" pitchFamily="34" charset="0"/>
              </a:rPr>
              <a:t>scolaire </a:t>
            </a:r>
            <a:r>
              <a:rPr lang="fr-BE" sz="3600" b="1" dirty="0">
                <a:solidFill>
                  <a:schemeClr val="tx2"/>
                </a:solidFill>
                <a:latin typeface="Calibri" panose="020F0502020204030204" pitchFamily="34" charset="0"/>
              </a:rPr>
              <a:t>globale </a:t>
            </a:r>
            <a:r>
              <a:rPr lang="fr-BE" sz="3600" b="1" dirty="0" smtClean="0">
                <a:solidFill>
                  <a:schemeClr val="tx2"/>
                </a:solidFill>
                <a:latin typeface="Calibri" panose="020F0502020204030204" pitchFamily="34" charset="0"/>
              </a:rPr>
              <a:t>: </a:t>
            </a:r>
          </a:p>
          <a:p>
            <a:pPr algn="ctr"/>
            <a:r>
              <a:rPr lang="fr-BE" sz="3200" b="1" i="1" dirty="0" smtClean="0">
                <a:solidFill>
                  <a:schemeClr val="tx2"/>
                </a:solidFill>
                <a:latin typeface="Calibri" panose="020F0502020204030204" pitchFamily="34" charset="0"/>
              </a:rPr>
              <a:t>ce que cela signifie et comment </a:t>
            </a:r>
            <a:r>
              <a:rPr lang="fr-BE" sz="3200" b="1" i="1" dirty="0" smtClean="0">
                <a:solidFill>
                  <a:schemeClr val="tx2"/>
                </a:solidFill>
                <a:latin typeface="Calibri" panose="020F0502020204030204" pitchFamily="34" charset="0"/>
              </a:rPr>
              <a:t>la mettre en place dans votre école</a:t>
            </a:r>
            <a:endParaRPr lang="fr-BE" sz="3200" i="1" dirty="0"/>
          </a:p>
        </p:txBody>
      </p:sp>
    </p:spTree>
    <p:extLst>
      <p:ext uri="{BB962C8B-B14F-4D97-AF65-F5344CB8AC3E}">
        <p14:creationId xmlns:p14="http://schemas.microsoft.com/office/powerpoint/2010/main" val="42227283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30</a:t>
            </a:fld>
            <a:endParaRPr lang="el-GR"/>
          </a:p>
        </p:txBody>
      </p:sp>
      <p:sp>
        <p:nvSpPr>
          <p:cNvPr id="2" name="Rectangle 1"/>
          <p:cNvSpPr/>
          <p:nvPr/>
        </p:nvSpPr>
        <p:spPr>
          <a:xfrm>
            <a:off x="467544" y="1196752"/>
            <a:ext cx="8496944" cy="5478423"/>
          </a:xfrm>
          <a:prstGeom prst="rect">
            <a:avLst/>
          </a:prstGeom>
        </p:spPr>
        <p:txBody>
          <a:bodyPr wrap="square">
            <a:spAutoFit/>
          </a:bodyPr>
          <a:lstStyle/>
          <a:p>
            <a:pPr algn="ctr">
              <a:spcAft>
                <a:spcPts val="1200"/>
              </a:spcAft>
            </a:pPr>
            <a:r>
              <a:rPr lang="en-US" sz="2000" b="1" dirty="0" err="1" smtClean="0">
                <a:solidFill>
                  <a:schemeClr val="tx2"/>
                </a:solidFill>
                <a:latin typeface="Calibri" panose="020F0502020204030204" pitchFamily="34" charset="0"/>
              </a:rPr>
              <a:t>Qu’est-ce</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qu’un</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conflit</a:t>
            </a:r>
            <a:r>
              <a:rPr lang="en-US" sz="2000" b="1" dirty="0" smtClean="0">
                <a:solidFill>
                  <a:schemeClr val="tx2"/>
                </a:solidFill>
                <a:latin typeface="Calibri" panose="020F0502020204030204" pitchFamily="34" charset="0"/>
              </a:rPr>
              <a:t>? </a:t>
            </a:r>
          </a:p>
          <a:p>
            <a:pPr>
              <a:spcAft>
                <a:spcPts val="600"/>
              </a:spcAft>
            </a:pPr>
            <a:r>
              <a:rPr lang="en-US" dirty="0" smtClean="0"/>
              <a:t>Un </a:t>
            </a:r>
            <a:r>
              <a:rPr lang="en-US" dirty="0" err="1" smtClean="0"/>
              <a:t>conflit</a:t>
            </a:r>
            <a:r>
              <a:rPr lang="en-US" dirty="0" smtClean="0"/>
              <a:t> </a:t>
            </a:r>
            <a:r>
              <a:rPr lang="en-US" dirty="0" err="1" smtClean="0"/>
              <a:t>est</a:t>
            </a:r>
            <a:r>
              <a:rPr lang="en-US" dirty="0" smtClean="0"/>
              <a:t> </a:t>
            </a:r>
            <a:r>
              <a:rPr lang="en-US" dirty="0" err="1" smtClean="0"/>
              <a:t>une</a:t>
            </a:r>
            <a:r>
              <a:rPr lang="en-US" dirty="0" smtClean="0"/>
              <a:t> confrontation entre les </a:t>
            </a:r>
            <a:r>
              <a:rPr lang="en-US" dirty="0" err="1" smtClean="0"/>
              <a:t>intérêts</a:t>
            </a:r>
            <a:r>
              <a:rPr lang="en-US" dirty="0" smtClean="0"/>
              <a:t> et positions </a:t>
            </a:r>
            <a:r>
              <a:rPr lang="en-US" dirty="0" err="1" smtClean="0"/>
              <a:t>d’au</a:t>
            </a:r>
            <a:r>
              <a:rPr lang="en-US" dirty="0" smtClean="0"/>
              <a:t> </a:t>
            </a:r>
            <a:r>
              <a:rPr lang="en-US" dirty="0" err="1" smtClean="0"/>
              <a:t>moins</a:t>
            </a:r>
            <a:r>
              <a:rPr lang="en-US" dirty="0" smtClean="0"/>
              <a:t> </a:t>
            </a:r>
            <a:r>
              <a:rPr lang="en-US" dirty="0" err="1" smtClean="0"/>
              <a:t>deux</a:t>
            </a:r>
            <a:r>
              <a:rPr lang="en-US" dirty="0" smtClean="0"/>
              <a:t> </a:t>
            </a:r>
            <a:r>
              <a:rPr lang="en-US" dirty="0" err="1" smtClean="0"/>
              <a:t>personnes</a:t>
            </a:r>
            <a:r>
              <a:rPr lang="en-US" dirty="0"/>
              <a:t>.</a:t>
            </a:r>
            <a:endParaRPr lang="en-US" dirty="0" smtClean="0"/>
          </a:p>
          <a:p>
            <a:pPr>
              <a:spcAft>
                <a:spcPts val="600"/>
              </a:spcAft>
            </a:pPr>
            <a:r>
              <a:rPr lang="en-US" dirty="0" err="1" smtClean="0"/>
              <a:t>Toutefois</a:t>
            </a:r>
            <a:r>
              <a:rPr lang="en-US" dirty="0" smtClean="0"/>
              <a:t> le </a:t>
            </a:r>
            <a:r>
              <a:rPr lang="en-US" dirty="0" err="1" smtClean="0"/>
              <a:t>conflit</a:t>
            </a:r>
            <a:r>
              <a:rPr lang="en-US" dirty="0" smtClean="0"/>
              <a:t> </a:t>
            </a:r>
            <a:r>
              <a:rPr lang="en-US" dirty="0" err="1" smtClean="0"/>
              <a:t>n’est</a:t>
            </a:r>
            <a:r>
              <a:rPr lang="en-US" dirty="0" smtClean="0"/>
              <a:t> pas </a:t>
            </a:r>
            <a:r>
              <a:rPr lang="en-US" dirty="0" err="1" smtClean="0"/>
              <a:t>nécessairement</a:t>
            </a:r>
            <a:r>
              <a:rPr lang="en-US" dirty="0" smtClean="0"/>
              <a:t> </a:t>
            </a:r>
            <a:r>
              <a:rPr lang="en-US" dirty="0" err="1" smtClean="0"/>
              <a:t>négatif</a:t>
            </a:r>
            <a:r>
              <a:rPr lang="en-US" dirty="0"/>
              <a:t>;</a:t>
            </a:r>
            <a:r>
              <a:rPr lang="en-US" dirty="0" smtClean="0"/>
              <a:t> </a:t>
            </a:r>
            <a:r>
              <a:rPr lang="en-US" dirty="0" err="1" smtClean="0"/>
              <a:t>il</a:t>
            </a:r>
            <a:r>
              <a:rPr lang="en-US" dirty="0" smtClean="0"/>
              <a:t> </a:t>
            </a:r>
            <a:r>
              <a:rPr lang="en-US" dirty="0" err="1" smtClean="0"/>
              <a:t>peut</a:t>
            </a:r>
            <a:r>
              <a:rPr lang="en-US" dirty="0" smtClean="0"/>
              <a:t> </a:t>
            </a:r>
            <a:r>
              <a:rPr lang="en-US" dirty="0" err="1" smtClean="0"/>
              <a:t>être</a:t>
            </a:r>
            <a:r>
              <a:rPr lang="en-US" dirty="0" smtClean="0"/>
              <a:t> </a:t>
            </a:r>
            <a:r>
              <a:rPr lang="en-US" dirty="0" err="1" smtClean="0"/>
              <a:t>résolu</a:t>
            </a:r>
            <a:r>
              <a:rPr lang="en-US" dirty="0" smtClean="0"/>
              <a:t> de </a:t>
            </a:r>
            <a:r>
              <a:rPr lang="en-US" dirty="0" err="1" smtClean="0"/>
              <a:t>façon</a:t>
            </a:r>
            <a:r>
              <a:rPr lang="en-US" dirty="0" smtClean="0"/>
              <a:t> positive </a:t>
            </a:r>
            <a:r>
              <a:rPr lang="en-US" dirty="0" err="1" smtClean="0"/>
              <a:t>ou</a:t>
            </a:r>
            <a:r>
              <a:rPr lang="en-US" dirty="0" smtClean="0"/>
              <a:t> </a:t>
            </a:r>
            <a:r>
              <a:rPr lang="en-US" dirty="0" err="1" smtClean="0"/>
              <a:t>négative</a:t>
            </a:r>
            <a:r>
              <a:rPr lang="en-US" dirty="0" smtClean="0"/>
              <a:t>.</a:t>
            </a:r>
          </a:p>
          <a:p>
            <a:pPr>
              <a:spcAft>
                <a:spcPts val="600"/>
              </a:spcAft>
            </a:pPr>
            <a:r>
              <a:rPr lang="en-US" dirty="0" err="1" smtClean="0"/>
              <a:t>L’aspect</a:t>
            </a:r>
            <a:r>
              <a:rPr lang="en-US" dirty="0" smtClean="0"/>
              <a:t> </a:t>
            </a:r>
            <a:r>
              <a:rPr lang="en-US" dirty="0" err="1" smtClean="0"/>
              <a:t>positif</a:t>
            </a:r>
            <a:r>
              <a:rPr lang="en-US" dirty="0" smtClean="0"/>
              <a:t> </a:t>
            </a:r>
            <a:r>
              <a:rPr lang="en-US" dirty="0" err="1" smtClean="0"/>
              <a:t>ou</a:t>
            </a:r>
            <a:r>
              <a:rPr lang="en-US" dirty="0" smtClean="0"/>
              <a:t> </a:t>
            </a:r>
            <a:r>
              <a:rPr lang="en-US" dirty="0" err="1" smtClean="0"/>
              <a:t>négatif</a:t>
            </a:r>
            <a:r>
              <a:rPr lang="en-US" dirty="0" smtClean="0"/>
              <a:t> </a:t>
            </a:r>
            <a:r>
              <a:rPr lang="en-US" dirty="0" err="1" smtClean="0"/>
              <a:t>est</a:t>
            </a:r>
            <a:r>
              <a:rPr lang="en-US" dirty="0" smtClean="0"/>
              <a:t> </a:t>
            </a:r>
            <a:r>
              <a:rPr lang="en-US" dirty="0" err="1" smtClean="0"/>
              <a:t>lié</a:t>
            </a:r>
            <a:r>
              <a:rPr lang="en-US" dirty="0" smtClean="0"/>
              <a:t> à </a:t>
            </a:r>
            <a:r>
              <a:rPr lang="en-US" dirty="0" err="1" smtClean="0"/>
              <a:t>l’usage</a:t>
            </a:r>
            <a:r>
              <a:rPr lang="en-US" dirty="0" smtClean="0"/>
              <a:t> d’un dialogue </a:t>
            </a:r>
            <a:r>
              <a:rPr lang="en-US" dirty="0" err="1" smtClean="0"/>
              <a:t>respectueux</a:t>
            </a:r>
            <a:r>
              <a:rPr lang="en-US" dirty="0" smtClean="0"/>
              <a:t>, au </a:t>
            </a:r>
            <a:r>
              <a:rPr lang="en-US" dirty="0" err="1" smtClean="0"/>
              <a:t>recours</a:t>
            </a:r>
            <a:r>
              <a:rPr lang="en-US" dirty="0" smtClean="0"/>
              <a:t> à la </a:t>
            </a:r>
            <a:r>
              <a:rPr lang="en-US" dirty="0" err="1" smtClean="0"/>
              <a:t>négociation</a:t>
            </a:r>
            <a:r>
              <a:rPr lang="en-US" dirty="0" smtClean="0"/>
              <a:t> </a:t>
            </a:r>
            <a:r>
              <a:rPr lang="en-US" dirty="0" err="1" smtClean="0"/>
              <a:t>ou</a:t>
            </a:r>
            <a:r>
              <a:rPr lang="en-US" dirty="0" smtClean="0"/>
              <a:t> </a:t>
            </a:r>
            <a:r>
              <a:rPr lang="en-US" dirty="0" err="1" smtClean="0"/>
              <a:t>bien</a:t>
            </a:r>
            <a:r>
              <a:rPr lang="en-US" dirty="0" smtClean="0"/>
              <a:t> à </a:t>
            </a:r>
            <a:r>
              <a:rPr lang="en-US" dirty="0" err="1" smtClean="0"/>
              <a:t>l’agression</a:t>
            </a:r>
            <a:r>
              <a:rPr lang="en-US" dirty="0" smtClean="0"/>
              <a:t> (physique </a:t>
            </a:r>
            <a:r>
              <a:rPr lang="en-US" dirty="0" err="1" smtClean="0"/>
              <a:t>ou</a:t>
            </a:r>
            <a:r>
              <a:rPr lang="en-US" dirty="0" smtClean="0"/>
              <a:t> </a:t>
            </a:r>
            <a:r>
              <a:rPr lang="en-US" dirty="0" err="1" smtClean="0"/>
              <a:t>verbale</a:t>
            </a:r>
            <a:r>
              <a:rPr lang="en-US" dirty="0" smtClean="0"/>
              <a:t>) pour </a:t>
            </a:r>
            <a:r>
              <a:rPr lang="en-US" dirty="0" err="1" smtClean="0"/>
              <a:t>tenter</a:t>
            </a:r>
            <a:r>
              <a:rPr lang="en-US" dirty="0" smtClean="0"/>
              <a:t> de </a:t>
            </a:r>
            <a:r>
              <a:rPr lang="en-US" dirty="0" err="1" smtClean="0"/>
              <a:t>résoudre</a:t>
            </a:r>
            <a:r>
              <a:rPr lang="en-US" dirty="0" smtClean="0"/>
              <a:t> le </a:t>
            </a:r>
            <a:r>
              <a:rPr lang="en-US" dirty="0" err="1" smtClean="0"/>
              <a:t>conflit</a:t>
            </a:r>
            <a:r>
              <a:rPr lang="en-US" dirty="0" smtClean="0"/>
              <a:t> </a:t>
            </a:r>
            <a:r>
              <a:rPr lang="en-US" dirty="0" err="1" smtClean="0"/>
              <a:t>ou</a:t>
            </a:r>
            <a:r>
              <a:rPr lang="en-US" dirty="0" smtClean="0"/>
              <a:t> </a:t>
            </a:r>
            <a:r>
              <a:rPr lang="en-US" dirty="0" err="1" smtClean="0"/>
              <a:t>d’y</a:t>
            </a:r>
            <a:r>
              <a:rPr lang="en-US" dirty="0" smtClean="0"/>
              <a:t> </a:t>
            </a:r>
            <a:r>
              <a:rPr lang="en-US" dirty="0" err="1" smtClean="0"/>
              <a:t>mettre</a:t>
            </a:r>
            <a:r>
              <a:rPr lang="en-US" dirty="0" smtClean="0"/>
              <a:t> un </a:t>
            </a:r>
            <a:r>
              <a:rPr lang="en-US" dirty="0" err="1" smtClean="0"/>
              <a:t>terme</a:t>
            </a:r>
            <a:r>
              <a:rPr lang="en-US" dirty="0"/>
              <a:t>.</a:t>
            </a:r>
            <a:endParaRPr lang="en-US" dirty="0" smtClean="0"/>
          </a:p>
          <a:p>
            <a:pPr>
              <a:spcAft>
                <a:spcPts val="1200"/>
              </a:spcAft>
            </a:pPr>
            <a:r>
              <a:rPr lang="en-US" dirty="0" smtClean="0"/>
              <a:t>Le </a:t>
            </a:r>
            <a:r>
              <a:rPr lang="en-US" dirty="0" err="1" smtClean="0"/>
              <a:t>recours</a:t>
            </a:r>
            <a:r>
              <a:rPr lang="en-US" dirty="0" smtClean="0"/>
              <a:t> à </a:t>
            </a:r>
            <a:r>
              <a:rPr lang="en-US" dirty="0" err="1" smtClean="0"/>
              <a:t>l’agression</a:t>
            </a:r>
            <a:r>
              <a:rPr lang="en-US" dirty="0" smtClean="0"/>
              <a:t> suppose que la </a:t>
            </a:r>
            <a:r>
              <a:rPr lang="en-US" dirty="0" err="1" smtClean="0"/>
              <a:t>personne</a:t>
            </a:r>
            <a:r>
              <a:rPr lang="en-US" dirty="0" smtClean="0"/>
              <a:t> : </a:t>
            </a:r>
          </a:p>
          <a:p>
            <a:pPr marL="285750" indent="-285750">
              <a:spcAft>
                <a:spcPts val="600"/>
              </a:spcAft>
              <a:buFont typeface="Arial" panose="020B0604020202020204" pitchFamily="34" charset="0"/>
              <a:buChar char="•"/>
            </a:pPr>
            <a:r>
              <a:rPr lang="en-US" dirty="0" smtClean="0"/>
              <a:t>Ne </a:t>
            </a:r>
            <a:r>
              <a:rPr lang="en-US" dirty="0" err="1" smtClean="0"/>
              <a:t>sait</a:t>
            </a:r>
            <a:r>
              <a:rPr lang="en-US" dirty="0" smtClean="0"/>
              <a:t> pas comment </a:t>
            </a:r>
            <a:r>
              <a:rPr lang="en-US" dirty="0" err="1" smtClean="0"/>
              <a:t>résoudre</a:t>
            </a:r>
            <a:r>
              <a:rPr lang="en-US" dirty="0" smtClean="0"/>
              <a:t> le </a:t>
            </a:r>
            <a:r>
              <a:rPr lang="en-US" dirty="0" err="1" smtClean="0"/>
              <a:t>conflit</a:t>
            </a:r>
            <a:r>
              <a:rPr lang="en-US" dirty="0" smtClean="0"/>
              <a:t> de </a:t>
            </a:r>
            <a:r>
              <a:rPr lang="en-US" dirty="0" err="1" smtClean="0"/>
              <a:t>manière</a:t>
            </a:r>
            <a:r>
              <a:rPr lang="en-US" dirty="0" smtClean="0"/>
              <a:t> positive</a:t>
            </a:r>
          </a:p>
          <a:p>
            <a:pPr marL="285750" indent="-285750">
              <a:spcAft>
                <a:spcPts val="600"/>
              </a:spcAft>
              <a:buFont typeface="Arial" panose="020B0604020202020204" pitchFamily="34" charset="0"/>
              <a:buChar char="•"/>
            </a:pPr>
            <a:r>
              <a:rPr lang="en-US" dirty="0" smtClean="0"/>
              <a:t>Ne </a:t>
            </a:r>
            <a:r>
              <a:rPr lang="en-US" dirty="0" err="1" smtClean="0"/>
              <a:t>respecte</a:t>
            </a:r>
            <a:r>
              <a:rPr lang="en-US" dirty="0" smtClean="0"/>
              <a:t> pas les </a:t>
            </a:r>
            <a:r>
              <a:rPr lang="en-US" dirty="0" err="1" smtClean="0"/>
              <a:t>autres</a:t>
            </a:r>
            <a:endParaRPr lang="en-US" dirty="0" smtClean="0"/>
          </a:p>
          <a:p>
            <a:pPr marL="285750" indent="-285750">
              <a:spcAft>
                <a:spcPts val="600"/>
              </a:spcAft>
              <a:buFont typeface="Arial" panose="020B0604020202020204" pitchFamily="34" charset="0"/>
              <a:buChar char="•"/>
            </a:pPr>
            <a:r>
              <a:rPr lang="en-US" dirty="0" smtClean="0"/>
              <a:t>Est </a:t>
            </a:r>
            <a:r>
              <a:rPr lang="en-US" dirty="0" err="1" smtClean="0"/>
              <a:t>égoïste</a:t>
            </a:r>
            <a:endParaRPr lang="en-US" dirty="0" smtClean="0"/>
          </a:p>
          <a:p>
            <a:pPr marL="285750" indent="-285750">
              <a:spcAft>
                <a:spcPts val="600"/>
              </a:spcAft>
              <a:buFont typeface="Arial" panose="020B0604020202020204" pitchFamily="34" charset="0"/>
              <a:buChar char="•"/>
            </a:pPr>
            <a:r>
              <a:rPr lang="en-US" dirty="0" smtClean="0"/>
              <a:t>Impose son opinion aux </a:t>
            </a:r>
            <a:r>
              <a:rPr lang="en-US" dirty="0" err="1" smtClean="0"/>
              <a:t>autres</a:t>
            </a:r>
            <a:r>
              <a:rPr lang="en-US" dirty="0" smtClean="0"/>
              <a:t> </a:t>
            </a:r>
            <a:r>
              <a:rPr lang="en-US" dirty="0" err="1" smtClean="0"/>
              <a:t>ou</a:t>
            </a:r>
            <a:r>
              <a:rPr lang="en-US" dirty="0" smtClean="0"/>
              <a:t> les blesse</a:t>
            </a:r>
            <a:endParaRPr lang="en-US" dirty="0"/>
          </a:p>
          <a:p>
            <a:pPr>
              <a:spcAft>
                <a:spcPts val="600"/>
              </a:spcAft>
            </a:pPr>
            <a:endParaRPr lang="fr-BE" b="1" dirty="0" smtClean="0"/>
          </a:p>
          <a:p>
            <a:endParaRPr lang="fr-BE" dirty="0"/>
          </a:p>
          <a:p>
            <a:pPr>
              <a:spcAft>
                <a:spcPts val="600"/>
              </a:spcAft>
            </a:pPr>
            <a:endParaRPr lang="fr-BE" dirty="0" smtClean="0"/>
          </a:p>
        </p:txBody>
      </p:sp>
    </p:spTree>
    <p:extLst>
      <p:ext uri="{BB962C8B-B14F-4D97-AF65-F5344CB8AC3E}">
        <p14:creationId xmlns:p14="http://schemas.microsoft.com/office/powerpoint/2010/main" val="7976352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31</a:t>
            </a:fld>
            <a:endParaRPr lang="el-GR"/>
          </a:p>
        </p:txBody>
      </p:sp>
      <p:sp>
        <p:nvSpPr>
          <p:cNvPr id="2" name="Rectangle 1"/>
          <p:cNvSpPr/>
          <p:nvPr/>
        </p:nvSpPr>
        <p:spPr>
          <a:xfrm>
            <a:off x="107504" y="692696"/>
            <a:ext cx="8856984" cy="6555641"/>
          </a:xfrm>
          <a:prstGeom prst="rect">
            <a:avLst/>
          </a:prstGeom>
        </p:spPr>
        <p:txBody>
          <a:bodyPr wrap="square">
            <a:spAutoFit/>
          </a:bodyPr>
          <a:lstStyle/>
          <a:p>
            <a:pPr algn="ctr">
              <a:spcAft>
                <a:spcPts val="600"/>
              </a:spcAft>
            </a:pPr>
            <a:r>
              <a:rPr lang="en-US" sz="2000" b="1" dirty="0" err="1" smtClean="0">
                <a:solidFill>
                  <a:schemeClr val="tx2"/>
                </a:solidFill>
                <a:latin typeface="Calibri" panose="020F0502020204030204" pitchFamily="34" charset="0"/>
              </a:rPr>
              <a:t>Qu’est-ce</a:t>
            </a:r>
            <a:r>
              <a:rPr lang="en-US" sz="2000" b="1" dirty="0" smtClean="0">
                <a:solidFill>
                  <a:schemeClr val="tx2"/>
                </a:solidFill>
                <a:latin typeface="Calibri" panose="020F0502020204030204" pitchFamily="34" charset="0"/>
              </a:rPr>
              <a:t> que la discipline? </a:t>
            </a:r>
          </a:p>
          <a:p>
            <a:pPr>
              <a:spcAft>
                <a:spcPts val="600"/>
              </a:spcAft>
            </a:pPr>
            <a:r>
              <a:rPr lang="en-US" dirty="0" err="1" smtClean="0"/>
              <a:t>C’est</a:t>
            </a:r>
            <a:r>
              <a:rPr lang="en-US" dirty="0" smtClean="0"/>
              <a:t> un </a:t>
            </a:r>
            <a:r>
              <a:rPr lang="en-US" dirty="0" err="1" smtClean="0"/>
              <a:t>processus</a:t>
            </a:r>
            <a:r>
              <a:rPr lang="en-US" dirty="0" smtClean="0"/>
              <a:t> qui suppose </a:t>
            </a:r>
            <a:r>
              <a:rPr lang="en-US" dirty="0" err="1" smtClean="0"/>
              <a:t>l’établissement</a:t>
            </a:r>
            <a:r>
              <a:rPr lang="en-US" dirty="0" smtClean="0"/>
              <a:t> de </a:t>
            </a:r>
            <a:r>
              <a:rPr lang="en-US" dirty="0" err="1" smtClean="0"/>
              <a:t>normes</a:t>
            </a:r>
            <a:r>
              <a:rPr lang="en-US" dirty="0" smtClean="0"/>
              <a:t> et de </a:t>
            </a:r>
            <a:r>
              <a:rPr lang="en-US" dirty="0" err="1" smtClean="0"/>
              <a:t>règles</a:t>
            </a:r>
            <a:r>
              <a:rPr lang="en-US" dirty="0" smtClean="0"/>
              <a:t> pour </a:t>
            </a:r>
            <a:r>
              <a:rPr lang="en-US" dirty="0" err="1" smtClean="0"/>
              <a:t>maintenir</a:t>
            </a:r>
            <a:r>
              <a:rPr lang="en-US" dirty="0" smtClean="0"/>
              <a:t> un </a:t>
            </a:r>
            <a:r>
              <a:rPr lang="en-US" dirty="0" err="1" smtClean="0"/>
              <a:t>contrôle</a:t>
            </a:r>
            <a:r>
              <a:rPr lang="en-US" dirty="0" smtClean="0"/>
              <a:t> et un </a:t>
            </a:r>
            <a:r>
              <a:rPr lang="en-US" dirty="0" err="1" smtClean="0"/>
              <a:t>ordre</a:t>
            </a:r>
            <a:r>
              <a:rPr lang="en-US" dirty="0" smtClean="0"/>
              <a:t> au sein de la </a:t>
            </a:r>
            <a:r>
              <a:rPr lang="en-US" dirty="0" err="1" smtClean="0"/>
              <a:t>classe</a:t>
            </a:r>
            <a:r>
              <a:rPr lang="en-US" dirty="0" smtClean="0"/>
              <a:t>.</a:t>
            </a:r>
          </a:p>
          <a:p>
            <a:r>
              <a:rPr lang="en-US" dirty="0" smtClean="0"/>
              <a:t>La discipline </a:t>
            </a:r>
            <a:r>
              <a:rPr lang="en-US" dirty="0" err="1" smtClean="0"/>
              <a:t>peut</a:t>
            </a:r>
            <a:r>
              <a:rPr lang="en-US" dirty="0" smtClean="0"/>
              <a:t> </a:t>
            </a:r>
            <a:r>
              <a:rPr lang="en-US" dirty="0" err="1" smtClean="0"/>
              <a:t>avoir</a:t>
            </a:r>
            <a:r>
              <a:rPr lang="en-US" dirty="0" smtClean="0"/>
              <a:t> </a:t>
            </a:r>
            <a:r>
              <a:rPr lang="en-US" dirty="0" err="1" smtClean="0"/>
              <a:t>deux</a:t>
            </a:r>
            <a:r>
              <a:rPr lang="en-US" dirty="0" smtClean="0"/>
              <a:t> </a:t>
            </a:r>
            <a:r>
              <a:rPr lang="en-US" dirty="0" err="1" smtClean="0"/>
              <a:t>objectifs</a:t>
            </a:r>
            <a:r>
              <a:rPr lang="en-US" dirty="0" smtClean="0"/>
              <a:t> : </a:t>
            </a:r>
            <a:endParaRPr lang="en-US" dirty="0"/>
          </a:p>
          <a:p>
            <a:pPr marL="285750" indent="-285750">
              <a:buFont typeface="Arial" panose="020B0604020202020204" pitchFamily="34" charset="0"/>
              <a:buChar char="•"/>
            </a:pPr>
            <a:r>
              <a:rPr lang="en-US" dirty="0" err="1" smtClean="0"/>
              <a:t>L’ordre</a:t>
            </a:r>
            <a:r>
              <a:rPr lang="en-US" dirty="0" smtClean="0"/>
              <a:t> et le </a:t>
            </a:r>
            <a:r>
              <a:rPr lang="en-US" dirty="0" err="1" smtClean="0"/>
              <a:t>contrôle</a:t>
            </a:r>
            <a:r>
              <a:rPr lang="en-US" dirty="0" smtClean="0"/>
              <a:t> des </a:t>
            </a:r>
            <a:r>
              <a:rPr lang="en-US" dirty="0" err="1" smtClean="0"/>
              <a:t>élèves</a:t>
            </a:r>
            <a:r>
              <a:rPr lang="en-US" dirty="0" smtClean="0"/>
              <a:t> </a:t>
            </a:r>
            <a:endParaRPr lang="en-US" dirty="0"/>
          </a:p>
          <a:p>
            <a:pPr marL="285750" indent="-285750">
              <a:buFont typeface="Arial" panose="020B0604020202020204" pitchFamily="34" charset="0"/>
              <a:buChar char="•"/>
            </a:pPr>
            <a:r>
              <a:rPr lang="en-US" dirty="0" smtClean="0"/>
              <a:t>La formation des </a:t>
            </a:r>
            <a:r>
              <a:rPr lang="en-US" dirty="0" err="1" smtClean="0"/>
              <a:t>élèves</a:t>
            </a:r>
            <a:r>
              <a:rPr lang="en-US" dirty="0" smtClean="0"/>
              <a:t>  </a:t>
            </a:r>
            <a:r>
              <a:rPr lang="fr-BE" dirty="0" smtClean="0"/>
              <a:t> </a:t>
            </a:r>
            <a:endParaRPr lang="fr-BE" dirty="0"/>
          </a:p>
          <a:p>
            <a:pPr algn="ctr">
              <a:spcAft>
                <a:spcPts val="600"/>
              </a:spcAft>
            </a:pPr>
            <a:r>
              <a:rPr lang="en-US" sz="2000" b="1" dirty="0" err="1" smtClean="0">
                <a:solidFill>
                  <a:schemeClr val="tx2"/>
                </a:solidFill>
                <a:latin typeface="Calibri" panose="020F0502020204030204" pitchFamily="34" charset="0"/>
              </a:rPr>
              <a:t>Qu’est-ce</a:t>
            </a:r>
            <a:r>
              <a:rPr lang="en-US" sz="2000" b="1" dirty="0" smtClean="0">
                <a:solidFill>
                  <a:schemeClr val="tx2"/>
                </a:solidFill>
                <a:latin typeface="Calibri" panose="020F0502020204030204" pitchFamily="34" charset="0"/>
              </a:rPr>
              <a:t> </a:t>
            </a:r>
            <a:r>
              <a:rPr lang="en-US" sz="2000" b="1" dirty="0">
                <a:solidFill>
                  <a:schemeClr val="tx2"/>
                </a:solidFill>
                <a:latin typeface="Calibri" panose="020F0502020204030204" pitchFamily="34" charset="0"/>
              </a:rPr>
              <a:t>que </a:t>
            </a:r>
            <a:r>
              <a:rPr lang="en-US" sz="2000" b="1" dirty="0" err="1" smtClean="0">
                <a:solidFill>
                  <a:schemeClr val="tx2"/>
                </a:solidFill>
                <a:latin typeface="Calibri" panose="020F0502020204030204" pitchFamily="34" charset="0"/>
              </a:rPr>
              <a:t>l’indiscipline</a:t>
            </a:r>
            <a:r>
              <a:rPr lang="en-US" sz="2000" b="1" dirty="0">
                <a:solidFill>
                  <a:schemeClr val="tx2"/>
                </a:solidFill>
                <a:latin typeface="Calibri" panose="020F0502020204030204" pitchFamily="34" charset="0"/>
              </a:rPr>
              <a:t>? </a:t>
            </a:r>
          </a:p>
          <a:p>
            <a:r>
              <a:rPr lang="en-US" dirty="0" err="1" smtClean="0"/>
              <a:t>C’est</a:t>
            </a:r>
            <a:r>
              <a:rPr lang="en-US" dirty="0" smtClean="0"/>
              <a:t> le </a:t>
            </a:r>
            <a:r>
              <a:rPr lang="en-US" dirty="0" err="1" smtClean="0"/>
              <a:t>comportement</a:t>
            </a:r>
            <a:r>
              <a:rPr lang="en-US" dirty="0" smtClean="0"/>
              <a:t> </a:t>
            </a:r>
            <a:r>
              <a:rPr lang="en-US" dirty="0" err="1" smtClean="0"/>
              <a:t>d’élèves</a:t>
            </a:r>
            <a:r>
              <a:rPr lang="en-US" dirty="0" smtClean="0"/>
              <a:t> qui </a:t>
            </a:r>
            <a:r>
              <a:rPr lang="en-US" dirty="0" err="1" smtClean="0"/>
              <a:t>transgressent</a:t>
            </a:r>
            <a:r>
              <a:rPr lang="en-US" dirty="0" smtClean="0"/>
              <a:t> les </a:t>
            </a:r>
            <a:r>
              <a:rPr lang="en-US" dirty="0" err="1" smtClean="0"/>
              <a:t>normes</a:t>
            </a:r>
            <a:r>
              <a:rPr lang="en-US" dirty="0" smtClean="0"/>
              <a:t> </a:t>
            </a:r>
            <a:r>
              <a:rPr lang="en-US" dirty="0" err="1" smtClean="0"/>
              <a:t>comportementales</a:t>
            </a:r>
            <a:r>
              <a:rPr lang="en-US" dirty="0" smtClean="0"/>
              <a:t>. Il </a:t>
            </a:r>
            <a:r>
              <a:rPr lang="en-US" dirty="0" err="1" smtClean="0"/>
              <a:t>peut</a:t>
            </a:r>
            <a:r>
              <a:rPr lang="en-US" dirty="0" smtClean="0"/>
              <a:t> </a:t>
            </a:r>
            <a:r>
              <a:rPr lang="en-US" dirty="0" err="1" smtClean="0"/>
              <a:t>être</a:t>
            </a:r>
            <a:r>
              <a:rPr lang="en-US" dirty="0" smtClean="0"/>
              <a:t> de </a:t>
            </a:r>
            <a:r>
              <a:rPr lang="en-US" dirty="0" err="1" smtClean="0"/>
              <a:t>deux</a:t>
            </a:r>
            <a:r>
              <a:rPr lang="en-US" dirty="0" smtClean="0"/>
              <a:t> types :</a:t>
            </a:r>
          </a:p>
          <a:p>
            <a:pPr marL="342900" indent="-342900">
              <a:buFont typeface="+mj-lt"/>
              <a:buAutoNum type="arabicPeriod"/>
            </a:pPr>
            <a:r>
              <a:rPr lang="fr-BE" dirty="0" smtClean="0"/>
              <a:t>Individuel – Principaux facteurs : </a:t>
            </a:r>
            <a:endParaRPr lang="fr-BE" dirty="0"/>
          </a:p>
          <a:p>
            <a:pPr marL="612000" lvl="1" indent="-285750">
              <a:buFont typeface="Arial" panose="020B0604020202020204" pitchFamily="34" charset="0"/>
              <a:buChar char="•"/>
            </a:pPr>
            <a:r>
              <a:rPr lang="fr-BE" dirty="0" smtClean="0"/>
              <a:t>Manque de motivation </a:t>
            </a:r>
            <a:endParaRPr lang="fr-BE" dirty="0"/>
          </a:p>
          <a:p>
            <a:pPr marL="612000" lvl="1" indent="-285750">
              <a:buFont typeface="Arial" panose="020B0604020202020204" pitchFamily="34" charset="0"/>
              <a:buChar char="•"/>
            </a:pPr>
            <a:r>
              <a:rPr lang="fr-BE" dirty="0" smtClean="0"/>
              <a:t>Faible estime de soi</a:t>
            </a:r>
            <a:endParaRPr lang="fr-BE" dirty="0"/>
          </a:p>
          <a:p>
            <a:pPr marL="612000" lvl="1" indent="-285750">
              <a:buFont typeface="Arial" panose="020B0604020202020204" pitchFamily="34" charset="0"/>
              <a:buChar char="•"/>
            </a:pPr>
            <a:r>
              <a:rPr lang="en-US" dirty="0" smtClean="0"/>
              <a:t>Un </a:t>
            </a:r>
            <a:r>
              <a:rPr lang="en-US" dirty="0" err="1" smtClean="0"/>
              <a:t>niveau</a:t>
            </a:r>
            <a:r>
              <a:rPr lang="en-US" dirty="0" smtClean="0"/>
              <a:t> de </a:t>
            </a:r>
            <a:r>
              <a:rPr lang="en-US" dirty="0" err="1" smtClean="0"/>
              <a:t>développement</a:t>
            </a:r>
            <a:r>
              <a:rPr lang="en-US" dirty="0" smtClean="0"/>
              <a:t> </a:t>
            </a:r>
            <a:r>
              <a:rPr lang="en-US" dirty="0" err="1" smtClean="0"/>
              <a:t>cognitif</a:t>
            </a:r>
            <a:r>
              <a:rPr lang="en-US" dirty="0" smtClean="0"/>
              <a:t> qui </a:t>
            </a:r>
            <a:r>
              <a:rPr lang="en-US" dirty="0" err="1" smtClean="0"/>
              <a:t>n’est</a:t>
            </a:r>
            <a:r>
              <a:rPr lang="en-US" dirty="0" smtClean="0"/>
              <a:t> pas </a:t>
            </a:r>
            <a:r>
              <a:rPr lang="en-US" dirty="0" err="1" smtClean="0"/>
              <a:t>adapté</a:t>
            </a:r>
            <a:r>
              <a:rPr lang="en-US" dirty="0" smtClean="0"/>
              <a:t> aux </a:t>
            </a:r>
            <a:r>
              <a:rPr lang="en-US" dirty="0" err="1" smtClean="0"/>
              <a:t>besoins</a:t>
            </a:r>
            <a:r>
              <a:rPr lang="en-US" dirty="0" smtClean="0"/>
              <a:t> de self-control</a:t>
            </a:r>
            <a:endParaRPr lang="en-US" dirty="0"/>
          </a:p>
          <a:p>
            <a:pPr marL="612000" lvl="1" indent="-285750">
              <a:buFont typeface="Arial" panose="020B0604020202020204" pitchFamily="34" charset="0"/>
              <a:buChar char="•"/>
            </a:pPr>
            <a:r>
              <a:rPr lang="fr-BE" dirty="0" smtClean="0"/>
              <a:t>Instabilité familiale </a:t>
            </a:r>
            <a:endParaRPr lang="fr-BE" dirty="0"/>
          </a:p>
          <a:p>
            <a:pPr marL="612000" lvl="1" indent="-285750">
              <a:buFont typeface="Arial" panose="020B0604020202020204" pitchFamily="34" charset="0"/>
              <a:buChar char="•"/>
            </a:pPr>
            <a:r>
              <a:rPr lang="fr-BE" dirty="0" smtClean="0"/>
              <a:t>Vie de famille/encadrement de faible qualité</a:t>
            </a:r>
            <a:endParaRPr lang="fr-BE" dirty="0"/>
          </a:p>
          <a:p>
            <a:pPr marL="342900" indent="-342900">
              <a:buFont typeface="+mj-lt"/>
              <a:buAutoNum type="arabicPeriod"/>
            </a:pPr>
            <a:r>
              <a:rPr lang="fr-BE" dirty="0" smtClean="0"/>
              <a:t>Collectif – </a:t>
            </a:r>
            <a:r>
              <a:rPr lang="fr-BE" dirty="0"/>
              <a:t>Principaux facteurs : </a:t>
            </a:r>
          </a:p>
          <a:p>
            <a:pPr marL="612000" indent="-285750">
              <a:buFont typeface="Arial" panose="020B0604020202020204" pitchFamily="34" charset="0"/>
              <a:buChar char="•"/>
            </a:pPr>
            <a:r>
              <a:rPr lang="fr-BE" dirty="0" smtClean="0"/>
              <a:t>Les problèmes d’indiscipline poussent les enseignants à imposer trop de règles et de sanctions, ce qui amène les élèves à se rebeller encore plus (cercle vicieux)</a:t>
            </a:r>
          </a:p>
          <a:p>
            <a:pPr marL="612000" indent="-285750">
              <a:buFont typeface="Arial" panose="020B0604020202020204" pitchFamily="34" charset="0"/>
              <a:buChar char="•"/>
            </a:pPr>
            <a:r>
              <a:rPr lang="fr-BE" dirty="0" smtClean="0"/>
              <a:t>Règles et sanctions insuffisantes</a:t>
            </a:r>
          </a:p>
          <a:p>
            <a:pPr marL="612000" indent="-285750">
              <a:buFont typeface="Arial" panose="020B0604020202020204" pitchFamily="34" charset="0"/>
              <a:buChar char="•"/>
            </a:pPr>
            <a:r>
              <a:rPr lang="fr-BE" dirty="0" smtClean="0"/>
              <a:t>Manque de préparation de l’enseignant : l’insécurité pousse l’enseignant à imposer davantage de normes et de règles pour contrôler les élèves</a:t>
            </a:r>
            <a:endParaRPr lang="fr-BE" dirty="0"/>
          </a:p>
          <a:p>
            <a:pPr>
              <a:spcAft>
                <a:spcPts val="600"/>
              </a:spcAft>
            </a:pPr>
            <a:endParaRPr lang="fr-BE" dirty="0" smtClean="0"/>
          </a:p>
        </p:txBody>
      </p:sp>
    </p:spTree>
    <p:extLst>
      <p:ext uri="{BB962C8B-B14F-4D97-AF65-F5344CB8AC3E}">
        <p14:creationId xmlns:p14="http://schemas.microsoft.com/office/powerpoint/2010/main" val="3569400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32</a:t>
            </a:fld>
            <a:endParaRPr lang="el-GR"/>
          </a:p>
        </p:txBody>
      </p:sp>
      <p:sp>
        <p:nvSpPr>
          <p:cNvPr id="2" name="Rectangle 1"/>
          <p:cNvSpPr/>
          <p:nvPr/>
        </p:nvSpPr>
        <p:spPr>
          <a:xfrm>
            <a:off x="467544" y="1196752"/>
            <a:ext cx="8496944" cy="3046988"/>
          </a:xfrm>
          <a:prstGeom prst="rect">
            <a:avLst/>
          </a:prstGeom>
        </p:spPr>
        <p:txBody>
          <a:bodyPr wrap="square">
            <a:spAutoFit/>
          </a:bodyPr>
          <a:lstStyle/>
          <a:p>
            <a:pPr algn="ctr">
              <a:spcAft>
                <a:spcPts val="1200"/>
              </a:spcAft>
            </a:pPr>
            <a:r>
              <a:rPr lang="en-US" sz="2000" b="1" dirty="0" err="1" smtClean="0">
                <a:solidFill>
                  <a:schemeClr val="tx2"/>
                </a:solidFill>
                <a:latin typeface="Calibri" panose="020F0502020204030204" pitchFamily="34" charset="0"/>
              </a:rPr>
              <a:t>Qu’est-ce</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qu’une</a:t>
            </a:r>
            <a:r>
              <a:rPr lang="en-US" sz="2000" b="1" dirty="0" smtClean="0">
                <a:solidFill>
                  <a:schemeClr val="tx2"/>
                </a:solidFill>
                <a:latin typeface="Calibri" panose="020F0502020204030204" pitchFamily="34" charset="0"/>
              </a:rPr>
              <a:t> perturbation? </a:t>
            </a:r>
          </a:p>
          <a:p>
            <a:pPr marL="285750" indent="-285750">
              <a:buFont typeface="Arial" panose="020B0604020202020204" pitchFamily="34" charset="0"/>
              <a:buChar char="•"/>
            </a:pPr>
            <a:r>
              <a:rPr lang="fr-BE" dirty="0" smtClean="0"/>
              <a:t>C’est le comportement d’un élève ou d’un groupe d’élèves en classe qui empêche le fonctionnement normal de la classe</a:t>
            </a:r>
            <a:endParaRPr lang="fr-BE" dirty="0"/>
          </a:p>
          <a:p>
            <a:pPr marL="285750" indent="-285750">
              <a:buFont typeface="Arial" panose="020B0604020202020204" pitchFamily="34" charset="0"/>
              <a:buChar char="•"/>
            </a:pPr>
            <a:r>
              <a:rPr lang="en-US" dirty="0" smtClean="0"/>
              <a:t>La perturbation </a:t>
            </a:r>
            <a:r>
              <a:rPr lang="en-US" dirty="0" err="1" smtClean="0"/>
              <a:t>signifie</a:t>
            </a:r>
            <a:r>
              <a:rPr lang="en-US" dirty="0" smtClean="0"/>
              <a:t> </a:t>
            </a:r>
            <a:r>
              <a:rPr lang="en-US" dirty="0" err="1" smtClean="0"/>
              <a:t>qu’il</a:t>
            </a:r>
            <a:r>
              <a:rPr lang="en-US" dirty="0" smtClean="0"/>
              <a:t> </a:t>
            </a:r>
            <a:r>
              <a:rPr lang="en-US" dirty="0" err="1" smtClean="0"/>
              <a:t>n’est</a:t>
            </a:r>
            <a:r>
              <a:rPr lang="en-US" dirty="0" smtClean="0"/>
              <a:t> pas possible </a:t>
            </a:r>
            <a:r>
              <a:rPr lang="en-US" dirty="0" err="1" smtClean="0"/>
              <a:t>d’enseigner</a:t>
            </a:r>
            <a:r>
              <a:rPr lang="en-US" dirty="0" smtClean="0"/>
              <a:t> </a:t>
            </a:r>
            <a:r>
              <a:rPr lang="en-US" dirty="0" err="1" smtClean="0"/>
              <a:t>ou</a:t>
            </a:r>
            <a:r>
              <a:rPr lang="en-US" dirty="0" smtClean="0"/>
              <a:t> </a:t>
            </a:r>
            <a:r>
              <a:rPr lang="en-US" dirty="0" err="1" smtClean="0"/>
              <a:t>d’apprendre</a:t>
            </a:r>
            <a:r>
              <a:rPr lang="en-US" dirty="0" smtClean="0"/>
              <a:t> </a:t>
            </a:r>
            <a:r>
              <a:rPr lang="en-US" dirty="0" err="1" smtClean="0"/>
              <a:t>dans</a:t>
            </a:r>
            <a:r>
              <a:rPr lang="en-US" dirty="0" smtClean="0"/>
              <a:t> la </a:t>
            </a:r>
            <a:r>
              <a:rPr lang="en-US" dirty="0" err="1" smtClean="0"/>
              <a:t>classe</a:t>
            </a:r>
            <a:r>
              <a:rPr lang="en-US" dirty="0" smtClean="0"/>
              <a:t> </a:t>
            </a:r>
          </a:p>
          <a:p>
            <a:pPr marL="285750" indent="-285750">
              <a:buFont typeface="Arial" panose="020B0604020202020204" pitchFamily="34" charset="0"/>
              <a:buChar char="•"/>
            </a:pPr>
            <a:r>
              <a:rPr lang="en-US" dirty="0" err="1" smtClean="0"/>
              <a:t>C’est</a:t>
            </a:r>
            <a:r>
              <a:rPr lang="en-US" dirty="0" smtClean="0"/>
              <a:t> un </a:t>
            </a:r>
            <a:r>
              <a:rPr lang="en-US" dirty="0" err="1" smtClean="0"/>
              <a:t>problème</a:t>
            </a:r>
            <a:r>
              <a:rPr lang="en-US" dirty="0" smtClean="0"/>
              <a:t> de </a:t>
            </a:r>
            <a:r>
              <a:rPr lang="en-US" dirty="0" err="1" smtClean="0"/>
              <a:t>comportement</a:t>
            </a:r>
            <a:r>
              <a:rPr lang="en-US" dirty="0" smtClean="0"/>
              <a:t>, </a:t>
            </a:r>
            <a:r>
              <a:rPr lang="en-US" dirty="0" err="1" smtClean="0"/>
              <a:t>mais</a:t>
            </a:r>
            <a:r>
              <a:rPr lang="en-US" dirty="0" smtClean="0"/>
              <a:t> </a:t>
            </a:r>
            <a:r>
              <a:rPr lang="en-US" dirty="0" err="1" smtClean="0"/>
              <a:t>cela</a:t>
            </a:r>
            <a:r>
              <a:rPr lang="en-US" dirty="0" smtClean="0"/>
              <a:t> </a:t>
            </a:r>
            <a:r>
              <a:rPr lang="en-US" dirty="0" err="1" smtClean="0"/>
              <a:t>devient</a:t>
            </a:r>
            <a:r>
              <a:rPr lang="en-US" dirty="0" smtClean="0"/>
              <a:t> </a:t>
            </a:r>
            <a:r>
              <a:rPr lang="en-US" dirty="0" err="1" smtClean="0"/>
              <a:t>aussi</a:t>
            </a:r>
            <a:r>
              <a:rPr lang="en-US" dirty="0" smtClean="0"/>
              <a:t> un </a:t>
            </a:r>
            <a:r>
              <a:rPr lang="en-US" dirty="0" err="1" smtClean="0"/>
              <a:t>problème</a:t>
            </a:r>
            <a:r>
              <a:rPr lang="en-US" dirty="0" smtClean="0"/>
              <a:t> </a:t>
            </a:r>
            <a:r>
              <a:rPr lang="en-US" dirty="0" err="1" smtClean="0"/>
              <a:t>scolaire</a:t>
            </a:r>
            <a:endParaRPr lang="en-US" dirty="0" smtClean="0"/>
          </a:p>
          <a:p>
            <a:pPr marL="285750" indent="-285750">
              <a:buFont typeface="Arial" panose="020B0604020202020204" pitchFamily="34" charset="0"/>
              <a:buChar char="•"/>
            </a:pPr>
            <a:r>
              <a:rPr lang="en-US" dirty="0" err="1" smtClean="0"/>
              <a:t>Cela</a:t>
            </a:r>
            <a:r>
              <a:rPr lang="en-US" dirty="0" smtClean="0"/>
              <a:t> </a:t>
            </a:r>
            <a:r>
              <a:rPr lang="en-US" dirty="0" err="1" smtClean="0"/>
              <a:t>signifie</a:t>
            </a:r>
            <a:r>
              <a:rPr lang="en-US" dirty="0" smtClean="0"/>
              <a:t> que les </a:t>
            </a:r>
            <a:r>
              <a:rPr lang="en-US" dirty="0" err="1" smtClean="0"/>
              <a:t>enseignants</a:t>
            </a:r>
            <a:r>
              <a:rPr lang="en-US" dirty="0" smtClean="0"/>
              <a:t> </a:t>
            </a:r>
            <a:r>
              <a:rPr lang="en-US" dirty="0" err="1" smtClean="0"/>
              <a:t>augmentent</a:t>
            </a:r>
            <a:r>
              <a:rPr lang="en-US" dirty="0" smtClean="0"/>
              <a:t> le </a:t>
            </a:r>
            <a:r>
              <a:rPr lang="en-US" dirty="0" err="1" smtClean="0"/>
              <a:t>contrôle</a:t>
            </a:r>
            <a:r>
              <a:rPr lang="en-US" dirty="0" smtClean="0"/>
              <a:t> </a:t>
            </a:r>
            <a:r>
              <a:rPr lang="en-US" dirty="0" err="1" smtClean="0"/>
              <a:t>disciplinaire</a:t>
            </a:r>
            <a:endParaRPr lang="en-US" dirty="0" smtClean="0"/>
          </a:p>
          <a:p>
            <a:pPr marL="285750" indent="-285750">
              <a:buFont typeface="Arial" panose="020B0604020202020204" pitchFamily="34" charset="0"/>
              <a:buChar char="•"/>
            </a:pPr>
            <a:r>
              <a:rPr lang="en-US" dirty="0" smtClean="0"/>
              <a:t>La cause </a:t>
            </a:r>
            <a:r>
              <a:rPr lang="en-US" dirty="0" err="1" smtClean="0"/>
              <a:t>principale</a:t>
            </a:r>
            <a:r>
              <a:rPr lang="en-US" dirty="0" smtClean="0"/>
              <a:t> </a:t>
            </a:r>
            <a:r>
              <a:rPr lang="en-US" dirty="0" err="1" smtClean="0"/>
              <a:t>est</a:t>
            </a:r>
            <a:r>
              <a:rPr lang="en-US" dirty="0" smtClean="0"/>
              <a:t> un </a:t>
            </a:r>
            <a:r>
              <a:rPr lang="en-US" dirty="0" err="1" smtClean="0"/>
              <a:t>manque</a:t>
            </a:r>
            <a:r>
              <a:rPr lang="en-US" dirty="0" smtClean="0"/>
              <a:t> de motivation des </a:t>
            </a:r>
            <a:r>
              <a:rPr lang="en-US" dirty="0" err="1" smtClean="0"/>
              <a:t>élèves</a:t>
            </a:r>
            <a:endParaRPr lang="en-US" dirty="0" smtClean="0"/>
          </a:p>
          <a:p>
            <a:pPr marL="285750" indent="-285750">
              <a:buFont typeface="Arial" panose="020B0604020202020204" pitchFamily="34" charset="0"/>
              <a:buChar char="•"/>
            </a:pPr>
            <a:r>
              <a:rPr lang="en-US" dirty="0" smtClean="0"/>
              <a:t>Ce </a:t>
            </a:r>
            <a:r>
              <a:rPr lang="en-US" dirty="0" err="1" smtClean="0"/>
              <a:t>n’est</a:t>
            </a:r>
            <a:r>
              <a:rPr lang="en-US" dirty="0" smtClean="0"/>
              <a:t> pas </a:t>
            </a:r>
            <a:r>
              <a:rPr lang="en-US" dirty="0" err="1" smtClean="0"/>
              <a:t>une</a:t>
            </a:r>
            <a:r>
              <a:rPr lang="en-US" dirty="0" smtClean="0"/>
              <a:t> </a:t>
            </a:r>
            <a:r>
              <a:rPr lang="en-US" dirty="0" err="1" smtClean="0"/>
              <a:t>agression</a:t>
            </a:r>
            <a:r>
              <a:rPr lang="en-US" dirty="0" smtClean="0"/>
              <a:t> </a:t>
            </a:r>
            <a:r>
              <a:rPr lang="en-US" dirty="0" err="1" smtClean="0"/>
              <a:t>envers</a:t>
            </a:r>
            <a:r>
              <a:rPr lang="en-US" dirty="0" smtClean="0"/>
              <a:t> </a:t>
            </a:r>
            <a:r>
              <a:rPr lang="en-US" dirty="0" err="1" smtClean="0"/>
              <a:t>l’enseignant</a:t>
            </a:r>
            <a:endParaRPr lang="en-US" dirty="0" smtClean="0"/>
          </a:p>
          <a:p>
            <a:pPr>
              <a:spcAft>
                <a:spcPts val="600"/>
              </a:spcAft>
            </a:pPr>
            <a:endParaRPr lang="fr-BE" dirty="0" smtClean="0"/>
          </a:p>
        </p:txBody>
      </p:sp>
    </p:spTree>
    <p:extLst>
      <p:ext uri="{BB962C8B-B14F-4D97-AF65-F5344CB8AC3E}">
        <p14:creationId xmlns:p14="http://schemas.microsoft.com/office/powerpoint/2010/main" val="19144342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33</a:t>
            </a:fld>
            <a:endParaRPr lang="el-GR"/>
          </a:p>
        </p:txBody>
      </p:sp>
      <p:sp>
        <p:nvSpPr>
          <p:cNvPr id="2" name="Rectangle 1"/>
          <p:cNvSpPr/>
          <p:nvPr/>
        </p:nvSpPr>
        <p:spPr>
          <a:xfrm>
            <a:off x="467544" y="1196752"/>
            <a:ext cx="8496944" cy="3739485"/>
          </a:xfrm>
          <a:prstGeom prst="rect">
            <a:avLst/>
          </a:prstGeom>
        </p:spPr>
        <p:txBody>
          <a:bodyPr wrap="square">
            <a:spAutoFit/>
          </a:bodyPr>
          <a:lstStyle/>
          <a:p>
            <a:pPr algn="ctr">
              <a:spcAft>
                <a:spcPts val="1200"/>
              </a:spcAft>
            </a:pPr>
            <a:r>
              <a:rPr lang="en-US" sz="2000" b="1" dirty="0" err="1" smtClean="0">
                <a:solidFill>
                  <a:schemeClr val="tx2"/>
                </a:solidFill>
                <a:latin typeface="Calibri" panose="020F0502020204030204" pitchFamily="34" charset="0"/>
              </a:rPr>
              <a:t>Pourquoi</a:t>
            </a:r>
            <a:r>
              <a:rPr lang="en-US" sz="2000" b="1" dirty="0" smtClean="0">
                <a:solidFill>
                  <a:schemeClr val="tx2"/>
                </a:solidFill>
                <a:latin typeface="Calibri" panose="020F0502020204030204" pitchFamily="34" charset="0"/>
              </a:rPr>
              <a:t> le </a:t>
            </a:r>
            <a:r>
              <a:rPr lang="en-US" sz="2000" b="1" dirty="0" err="1" smtClean="0">
                <a:solidFill>
                  <a:schemeClr val="tx2"/>
                </a:solidFill>
                <a:latin typeface="Calibri" panose="020F0502020204030204" pitchFamily="34" charset="0"/>
              </a:rPr>
              <a:t>conflit</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l’indiscipline</a:t>
            </a:r>
            <a:r>
              <a:rPr lang="en-US" sz="2000" b="1" dirty="0" smtClean="0">
                <a:solidFill>
                  <a:schemeClr val="tx2"/>
                </a:solidFill>
                <a:latin typeface="Calibri" panose="020F0502020204030204" pitchFamily="34" charset="0"/>
              </a:rPr>
              <a:t>, la perturbation </a:t>
            </a:r>
            <a:r>
              <a:rPr lang="en-US" sz="2000" b="1" dirty="0" err="1" smtClean="0">
                <a:solidFill>
                  <a:schemeClr val="tx2"/>
                </a:solidFill>
                <a:latin typeface="Calibri" panose="020F0502020204030204" pitchFamily="34" charset="0"/>
              </a:rPr>
              <a:t>peuvent</a:t>
            </a:r>
            <a:r>
              <a:rPr lang="en-US" sz="2000" b="1" dirty="0" smtClean="0">
                <a:solidFill>
                  <a:schemeClr val="tx2"/>
                </a:solidFill>
                <a:latin typeface="Calibri" panose="020F0502020204030204" pitchFamily="34" charset="0"/>
              </a:rPr>
              <a:t> </a:t>
            </a:r>
            <a:r>
              <a:rPr lang="en-US" sz="2000" b="1" dirty="0" err="1" smtClean="0">
                <a:solidFill>
                  <a:schemeClr val="tx2"/>
                </a:solidFill>
                <a:latin typeface="Calibri" panose="020F0502020204030204" pitchFamily="34" charset="0"/>
              </a:rPr>
              <a:t>constituer</a:t>
            </a:r>
            <a:r>
              <a:rPr lang="en-US" sz="2000" b="1" dirty="0" smtClean="0">
                <a:solidFill>
                  <a:schemeClr val="tx2"/>
                </a:solidFill>
                <a:latin typeface="Calibri" panose="020F0502020204030204" pitchFamily="34" charset="0"/>
              </a:rPr>
              <a:t> un </a:t>
            </a:r>
            <a:r>
              <a:rPr lang="en-US" sz="2000" b="1" dirty="0" err="1" smtClean="0">
                <a:solidFill>
                  <a:schemeClr val="tx2"/>
                </a:solidFill>
                <a:latin typeface="Calibri" panose="020F0502020204030204" pitchFamily="34" charset="0"/>
              </a:rPr>
              <a:t>risque</a:t>
            </a:r>
            <a:r>
              <a:rPr lang="en-US" sz="2000" b="1" dirty="0" smtClean="0">
                <a:solidFill>
                  <a:schemeClr val="tx2"/>
                </a:solidFill>
                <a:latin typeface="Calibri" panose="020F0502020204030204" pitchFamily="34" charset="0"/>
              </a:rPr>
              <a:t> pour </a:t>
            </a:r>
            <a:r>
              <a:rPr lang="en-US" sz="2000" b="1" dirty="0" err="1" smtClean="0">
                <a:solidFill>
                  <a:schemeClr val="tx2"/>
                </a:solidFill>
                <a:latin typeface="Calibri" panose="020F0502020204030204" pitchFamily="34" charset="0"/>
              </a:rPr>
              <a:t>l’apparition</a:t>
            </a:r>
            <a:r>
              <a:rPr lang="en-US" sz="2000" b="1" dirty="0" smtClean="0">
                <a:solidFill>
                  <a:schemeClr val="tx2"/>
                </a:solidFill>
                <a:latin typeface="Calibri" panose="020F0502020204030204" pitchFamily="34" charset="0"/>
              </a:rPr>
              <a:t> du </a:t>
            </a:r>
            <a:r>
              <a:rPr lang="en-US" sz="2000" b="1" dirty="0" err="1" smtClean="0">
                <a:solidFill>
                  <a:schemeClr val="tx2"/>
                </a:solidFill>
                <a:latin typeface="Calibri" panose="020F0502020204030204" pitchFamily="34" charset="0"/>
              </a:rPr>
              <a:t>harcèlement</a:t>
            </a:r>
            <a:r>
              <a:rPr lang="en-US" sz="2000" b="1" dirty="0" smtClean="0">
                <a:solidFill>
                  <a:schemeClr val="tx2"/>
                </a:solidFill>
                <a:latin typeface="Calibri" panose="020F0502020204030204" pitchFamily="34" charset="0"/>
              </a:rPr>
              <a:t> </a:t>
            </a:r>
          </a:p>
          <a:p>
            <a:endParaRPr lang="fr-BE" dirty="0"/>
          </a:p>
          <a:p>
            <a:pPr marL="285750" indent="-285750">
              <a:spcAft>
                <a:spcPts val="600"/>
              </a:spcAft>
              <a:buFont typeface="Arial" panose="020B0604020202020204" pitchFamily="34" charset="0"/>
              <a:buChar char="•"/>
            </a:pPr>
            <a:r>
              <a:rPr lang="en-US" dirty="0" err="1" smtClean="0"/>
              <a:t>Ils</a:t>
            </a:r>
            <a:r>
              <a:rPr lang="en-US" dirty="0"/>
              <a:t> </a:t>
            </a:r>
            <a:r>
              <a:rPr lang="en-US" dirty="0" err="1" smtClean="0"/>
              <a:t>révèlent</a:t>
            </a:r>
            <a:r>
              <a:rPr lang="en-US" dirty="0" smtClean="0"/>
              <a:t> </a:t>
            </a:r>
            <a:r>
              <a:rPr lang="en-US" dirty="0" err="1" smtClean="0"/>
              <a:t>une</a:t>
            </a:r>
            <a:r>
              <a:rPr lang="en-US" dirty="0" smtClean="0"/>
              <a:t> </a:t>
            </a:r>
            <a:r>
              <a:rPr lang="en-US" dirty="0" err="1" smtClean="0"/>
              <a:t>dégradation</a:t>
            </a:r>
            <a:r>
              <a:rPr lang="en-US" dirty="0" smtClean="0"/>
              <a:t> des relations </a:t>
            </a:r>
            <a:r>
              <a:rPr lang="en-US" dirty="0" err="1" smtClean="0"/>
              <a:t>interpersonnelles</a:t>
            </a:r>
            <a:endParaRPr lang="en-US" dirty="0" smtClean="0"/>
          </a:p>
          <a:p>
            <a:pPr marL="285750" indent="-285750">
              <a:spcAft>
                <a:spcPts val="600"/>
              </a:spcAft>
              <a:buFont typeface="Arial" panose="020B0604020202020204" pitchFamily="34" charset="0"/>
              <a:buChar char="•"/>
            </a:pPr>
            <a:r>
              <a:rPr lang="en-US" dirty="0" smtClean="0"/>
              <a:t>La </a:t>
            </a:r>
            <a:r>
              <a:rPr lang="en-US" dirty="0" err="1" smtClean="0"/>
              <a:t>plupart</a:t>
            </a:r>
            <a:r>
              <a:rPr lang="en-US" dirty="0" smtClean="0"/>
              <a:t> de </a:t>
            </a:r>
            <a:r>
              <a:rPr lang="en-US" dirty="0" err="1" smtClean="0"/>
              <a:t>ces</a:t>
            </a:r>
            <a:r>
              <a:rPr lang="en-US" dirty="0" smtClean="0"/>
              <a:t> </a:t>
            </a:r>
            <a:r>
              <a:rPr lang="en-US" dirty="0" err="1" smtClean="0"/>
              <a:t>problèmes</a:t>
            </a:r>
            <a:r>
              <a:rPr lang="en-US" dirty="0" smtClean="0"/>
              <a:t> se </a:t>
            </a:r>
            <a:r>
              <a:rPr lang="en-US" dirty="0" err="1" smtClean="0"/>
              <a:t>manifestent</a:t>
            </a:r>
            <a:r>
              <a:rPr lang="en-US" dirty="0" smtClean="0"/>
              <a:t> par des </a:t>
            </a:r>
            <a:r>
              <a:rPr lang="en-US" dirty="0" err="1" smtClean="0"/>
              <a:t>comportements</a:t>
            </a:r>
            <a:r>
              <a:rPr lang="en-US" dirty="0" smtClean="0"/>
              <a:t> </a:t>
            </a:r>
            <a:r>
              <a:rPr lang="en-US" dirty="0" err="1" smtClean="0"/>
              <a:t>agressifs</a:t>
            </a:r>
            <a:r>
              <a:rPr lang="en-US" dirty="0" smtClean="0"/>
              <a:t> </a:t>
            </a:r>
            <a:r>
              <a:rPr lang="en-US" dirty="0" err="1" smtClean="0"/>
              <a:t>envers</a:t>
            </a:r>
            <a:r>
              <a:rPr lang="en-US" dirty="0" smtClean="0"/>
              <a:t> les </a:t>
            </a:r>
            <a:r>
              <a:rPr lang="en-US" dirty="0" err="1" smtClean="0"/>
              <a:t>autres</a:t>
            </a:r>
            <a:r>
              <a:rPr lang="en-US" dirty="0" smtClean="0"/>
              <a:t> </a:t>
            </a:r>
          </a:p>
          <a:p>
            <a:pPr marL="285750" indent="-285750">
              <a:spcAft>
                <a:spcPts val="600"/>
              </a:spcAft>
              <a:buFont typeface="Arial" panose="020B0604020202020204" pitchFamily="34" charset="0"/>
              <a:buChar char="•"/>
            </a:pPr>
            <a:r>
              <a:rPr lang="en-US" dirty="0" smtClean="0"/>
              <a:t>Les </a:t>
            </a:r>
            <a:r>
              <a:rPr lang="en-US" dirty="0" err="1" smtClean="0"/>
              <a:t>élèves</a:t>
            </a:r>
            <a:r>
              <a:rPr lang="en-US" dirty="0" smtClean="0"/>
              <a:t> </a:t>
            </a:r>
            <a:r>
              <a:rPr lang="en-US" dirty="0" err="1" smtClean="0"/>
              <a:t>apprennent</a:t>
            </a:r>
            <a:r>
              <a:rPr lang="en-US" dirty="0" smtClean="0"/>
              <a:t> à </a:t>
            </a:r>
            <a:r>
              <a:rPr lang="en-US" dirty="0" err="1" smtClean="0"/>
              <a:t>utiliser</a:t>
            </a:r>
            <a:r>
              <a:rPr lang="en-US" dirty="0" smtClean="0"/>
              <a:t> </a:t>
            </a:r>
            <a:r>
              <a:rPr lang="en-US" dirty="0" err="1" smtClean="0"/>
              <a:t>l’agression</a:t>
            </a:r>
            <a:r>
              <a:rPr lang="en-US" dirty="0" smtClean="0"/>
              <a:t> pour </a:t>
            </a:r>
            <a:r>
              <a:rPr lang="en-US" dirty="0" err="1" smtClean="0"/>
              <a:t>obtenir</a:t>
            </a:r>
            <a:r>
              <a:rPr lang="en-US" dirty="0" smtClean="0"/>
              <a:t> </a:t>
            </a:r>
            <a:r>
              <a:rPr lang="en-US" dirty="0" err="1" smtClean="0"/>
              <a:t>ce</a:t>
            </a:r>
            <a:r>
              <a:rPr lang="en-US" dirty="0" smtClean="0"/>
              <a:t> </a:t>
            </a:r>
            <a:r>
              <a:rPr lang="en-US" dirty="0" err="1" smtClean="0"/>
              <a:t>qu’ils</a:t>
            </a:r>
            <a:r>
              <a:rPr lang="en-US" dirty="0" smtClean="0"/>
              <a:t> </a:t>
            </a:r>
            <a:r>
              <a:rPr lang="en-US" dirty="0" err="1" smtClean="0"/>
              <a:t>veulent</a:t>
            </a:r>
            <a:endParaRPr lang="en-US" dirty="0" smtClean="0"/>
          </a:p>
          <a:p>
            <a:pPr marL="285750" indent="-285750">
              <a:spcAft>
                <a:spcPts val="600"/>
              </a:spcAft>
              <a:buFont typeface="Arial" panose="020B0604020202020204" pitchFamily="34" charset="0"/>
              <a:buChar char="•"/>
            </a:pPr>
            <a:r>
              <a:rPr lang="en-US" dirty="0" err="1" smtClean="0"/>
              <a:t>Cela</a:t>
            </a:r>
            <a:r>
              <a:rPr lang="en-US" dirty="0" smtClean="0"/>
              <a:t> </a:t>
            </a:r>
            <a:r>
              <a:rPr lang="en-US" dirty="0" err="1" smtClean="0"/>
              <a:t>mène</a:t>
            </a:r>
            <a:r>
              <a:rPr lang="en-US" dirty="0" smtClean="0"/>
              <a:t> à </a:t>
            </a:r>
            <a:r>
              <a:rPr lang="en-US" dirty="0" err="1" smtClean="0"/>
              <a:t>une</a:t>
            </a:r>
            <a:r>
              <a:rPr lang="en-US" dirty="0" smtClean="0"/>
              <a:t> </a:t>
            </a:r>
            <a:r>
              <a:rPr lang="en-US" dirty="0" err="1" smtClean="0"/>
              <a:t>détérioration</a:t>
            </a:r>
            <a:r>
              <a:rPr lang="en-US" dirty="0" smtClean="0"/>
              <a:t> de </a:t>
            </a:r>
            <a:r>
              <a:rPr lang="en-US" dirty="0" err="1" smtClean="0"/>
              <a:t>l’environnement</a:t>
            </a:r>
            <a:r>
              <a:rPr lang="en-US" dirty="0" smtClean="0"/>
              <a:t> au sein de </a:t>
            </a:r>
            <a:r>
              <a:rPr lang="en-US" dirty="0" err="1" smtClean="0"/>
              <a:t>l’école</a:t>
            </a:r>
            <a:endParaRPr lang="en-US" dirty="0" smtClean="0"/>
          </a:p>
          <a:p>
            <a:pPr marL="285750" indent="-285750">
              <a:spcAft>
                <a:spcPts val="600"/>
              </a:spcAft>
              <a:buFont typeface="Arial" panose="020B0604020202020204" pitchFamily="34" charset="0"/>
              <a:buChar char="•"/>
            </a:pPr>
            <a:r>
              <a:rPr lang="en-US" dirty="0"/>
              <a:t>Les </a:t>
            </a:r>
            <a:r>
              <a:rPr lang="en-US" dirty="0" err="1"/>
              <a:t>élèves</a:t>
            </a:r>
            <a:r>
              <a:rPr lang="en-US" dirty="0"/>
              <a:t> </a:t>
            </a:r>
            <a:r>
              <a:rPr lang="en-US" dirty="0" err="1" smtClean="0"/>
              <a:t>n’apprennent</a:t>
            </a:r>
            <a:r>
              <a:rPr lang="en-US" dirty="0" smtClean="0"/>
              <a:t> pas à </a:t>
            </a:r>
            <a:r>
              <a:rPr lang="en-US" dirty="0" err="1" smtClean="0"/>
              <a:t>résoudre</a:t>
            </a:r>
            <a:r>
              <a:rPr lang="en-US" dirty="0" smtClean="0"/>
              <a:t> les </a:t>
            </a:r>
            <a:r>
              <a:rPr lang="en-US" dirty="0" err="1" smtClean="0"/>
              <a:t>problèmes</a:t>
            </a:r>
            <a:r>
              <a:rPr lang="en-US" dirty="0" smtClean="0"/>
              <a:t> de </a:t>
            </a:r>
            <a:r>
              <a:rPr lang="en-US" dirty="0" err="1" smtClean="0"/>
              <a:t>manière</a:t>
            </a:r>
            <a:r>
              <a:rPr lang="en-US" dirty="0" smtClean="0"/>
              <a:t> constructive et </a:t>
            </a:r>
            <a:r>
              <a:rPr lang="en-US" dirty="0" err="1" smtClean="0"/>
              <a:t>pacifique</a:t>
            </a:r>
            <a:endParaRPr lang="en-US" dirty="0" smtClean="0"/>
          </a:p>
          <a:p>
            <a:pPr>
              <a:spcAft>
                <a:spcPts val="600"/>
              </a:spcAft>
            </a:pPr>
            <a:endParaRPr lang="fr-BE" dirty="0" smtClean="0"/>
          </a:p>
        </p:txBody>
      </p:sp>
    </p:spTree>
    <p:extLst>
      <p:ext uri="{BB962C8B-B14F-4D97-AF65-F5344CB8AC3E}">
        <p14:creationId xmlns:p14="http://schemas.microsoft.com/office/powerpoint/2010/main" val="6654806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34</a:t>
            </a:fld>
            <a:endParaRPr lang="el-GR"/>
          </a:p>
        </p:txBody>
      </p:sp>
      <p:sp>
        <p:nvSpPr>
          <p:cNvPr id="2" name="Rectangle 1"/>
          <p:cNvSpPr/>
          <p:nvPr/>
        </p:nvSpPr>
        <p:spPr>
          <a:xfrm>
            <a:off x="467544" y="1196752"/>
            <a:ext cx="8496944" cy="4247317"/>
          </a:xfrm>
          <a:prstGeom prst="rect">
            <a:avLst/>
          </a:prstGeom>
        </p:spPr>
        <p:txBody>
          <a:bodyPr wrap="square">
            <a:spAutoFit/>
          </a:bodyPr>
          <a:lstStyle/>
          <a:p>
            <a:pPr algn="ctr">
              <a:spcAft>
                <a:spcPts val="1200"/>
              </a:spcAft>
            </a:pPr>
            <a:r>
              <a:rPr lang="en-US" sz="2000" b="1" dirty="0" err="1" smtClean="0">
                <a:solidFill>
                  <a:schemeClr val="tx2"/>
                </a:solidFill>
                <a:latin typeface="Calibri" panose="020F0502020204030204" pitchFamily="34" charset="0"/>
              </a:rPr>
              <a:t>Stratégies</a:t>
            </a:r>
            <a:r>
              <a:rPr lang="en-US" sz="2000" b="1" dirty="0" smtClean="0">
                <a:solidFill>
                  <a:schemeClr val="tx2"/>
                </a:solidFill>
                <a:latin typeface="Calibri" panose="020F0502020204030204" pitchFamily="34" charset="0"/>
              </a:rPr>
              <a:t> de </a:t>
            </a:r>
            <a:r>
              <a:rPr lang="en-US" sz="2000" b="1" dirty="0" err="1" smtClean="0">
                <a:solidFill>
                  <a:schemeClr val="tx2"/>
                </a:solidFill>
                <a:latin typeface="Calibri" panose="020F0502020204030204" pitchFamily="34" charset="0"/>
              </a:rPr>
              <a:t>résolution</a:t>
            </a:r>
            <a:r>
              <a:rPr lang="en-US" sz="2000" b="1" dirty="0" smtClean="0">
                <a:solidFill>
                  <a:schemeClr val="tx2"/>
                </a:solidFill>
                <a:latin typeface="Calibri" panose="020F0502020204030204" pitchFamily="34" charset="0"/>
              </a:rPr>
              <a:t> </a:t>
            </a:r>
          </a:p>
          <a:p>
            <a:pPr algn="ctr">
              <a:spcAft>
                <a:spcPts val="1200"/>
              </a:spcAft>
            </a:pPr>
            <a:r>
              <a:rPr lang="fr-BE" sz="2000" b="1" dirty="0" smtClean="0"/>
              <a:t>Conflit</a:t>
            </a:r>
            <a:endParaRPr lang="fr-BE" sz="2000" dirty="0"/>
          </a:p>
          <a:p>
            <a:pPr algn="ctr">
              <a:spcAft>
                <a:spcPts val="1200"/>
              </a:spcAft>
            </a:pPr>
            <a:r>
              <a:rPr lang="en-US" dirty="0" smtClean="0"/>
              <a:t>Les </a:t>
            </a:r>
            <a:r>
              <a:rPr lang="en-US" dirty="0" err="1" smtClean="0"/>
              <a:t>stratégies</a:t>
            </a:r>
            <a:r>
              <a:rPr lang="en-US" dirty="0" smtClean="0"/>
              <a:t> </a:t>
            </a:r>
            <a:r>
              <a:rPr lang="en-US" dirty="0" err="1" smtClean="0"/>
              <a:t>visent</a:t>
            </a:r>
            <a:r>
              <a:rPr lang="en-US" dirty="0" smtClean="0"/>
              <a:t> à </a:t>
            </a:r>
            <a:r>
              <a:rPr lang="en-US" dirty="0" err="1" smtClean="0"/>
              <a:t>developper</a:t>
            </a:r>
            <a:r>
              <a:rPr lang="en-US" dirty="0" smtClean="0"/>
              <a:t> le respect, le dialogue et la </a:t>
            </a:r>
            <a:r>
              <a:rPr lang="en-US" dirty="0" err="1" smtClean="0"/>
              <a:t>négociation</a:t>
            </a:r>
            <a:r>
              <a:rPr lang="en-US" dirty="0" smtClean="0"/>
              <a:t> </a:t>
            </a:r>
            <a:r>
              <a:rPr lang="en-US" dirty="0" err="1" smtClean="0"/>
              <a:t>comme</a:t>
            </a:r>
            <a:r>
              <a:rPr lang="en-US" dirty="0" smtClean="0"/>
              <a:t> </a:t>
            </a:r>
            <a:r>
              <a:rPr lang="en-US" dirty="0" err="1" smtClean="0"/>
              <a:t>outils</a:t>
            </a:r>
            <a:r>
              <a:rPr lang="en-US" dirty="0" smtClean="0"/>
              <a:t> pour </a:t>
            </a:r>
            <a:r>
              <a:rPr lang="en-US" dirty="0" err="1" smtClean="0"/>
              <a:t>résoudre</a:t>
            </a:r>
            <a:r>
              <a:rPr lang="en-US" dirty="0" smtClean="0"/>
              <a:t> les </a:t>
            </a:r>
            <a:r>
              <a:rPr lang="en-US" dirty="0" err="1" smtClean="0"/>
              <a:t>conflits</a:t>
            </a:r>
            <a:r>
              <a:rPr lang="en-US" dirty="0" smtClean="0"/>
              <a:t>. </a:t>
            </a:r>
            <a:r>
              <a:rPr lang="en-US" dirty="0" err="1" smtClean="0"/>
              <a:t>Exemples</a:t>
            </a:r>
            <a:r>
              <a:rPr lang="en-US" dirty="0" smtClean="0"/>
              <a:t> :</a:t>
            </a:r>
          </a:p>
          <a:p>
            <a:pPr marL="285750" indent="-285750">
              <a:spcAft>
                <a:spcPts val="600"/>
              </a:spcAft>
              <a:buFont typeface="Arial" panose="020B0604020202020204" pitchFamily="34" charset="0"/>
              <a:buChar char="•"/>
            </a:pPr>
            <a:r>
              <a:rPr lang="en-US" dirty="0" err="1" smtClean="0"/>
              <a:t>Etablir</a:t>
            </a:r>
            <a:r>
              <a:rPr lang="en-US" dirty="0" smtClean="0"/>
              <a:t> </a:t>
            </a:r>
            <a:r>
              <a:rPr lang="en-US" dirty="0" err="1" smtClean="0"/>
              <a:t>une</a:t>
            </a:r>
            <a:r>
              <a:rPr lang="en-US" dirty="0" smtClean="0"/>
              <a:t> </a:t>
            </a:r>
            <a:r>
              <a:rPr lang="en-US" dirty="0" err="1" smtClean="0"/>
              <a:t>dynamique</a:t>
            </a:r>
            <a:r>
              <a:rPr lang="en-US" dirty="0" smtClean="0"/>
              <a:t> de </a:t>
            </a:r>
            <a:r>
              <a:rPr lang="en-US" dirty="0" err="1" smtClean="0"/>
              <a:t>groupe</a:t>
            </a:r>
            <a:r>
              <a:rPr lang="en-US" dirty="0" smtClean="0"/>
              <a:t> </a:t>
            </a:r>
            <a:r>
              <a:rPr lang="en-US" dirty="0" err="1" smtClean="0"/>
              <a:t>coopératif</a:t>
            </a:r>
            <a:r>
              <a:rPr lang="en-US" dirty="0" smtClean="0"/>
              <a:t>, de </a:t>
            </a:r>
            <a:r>
              <a:rPr lang="en-US" dirty="0" err="1" smtClean="0"/>
              <a:t>telle</a:t>
            </a:r>
            <a:r>
              <a:rPr lang="en-US" dirty="0" smtClean="0"/>
              <a:t> </a:t>
            </a:r>
            <a:r>
              <a:rPr lang="en-US" dirty="0" err="1" smtClean="0"/>
              <a:t>sorte</a:t>
            </a:r>
            <a:r>
              <a:rPr lang="en-US" dirty="0" smtClean="0"/>
              <a:t> que les </a:t>
            </a:r>
            <a:r>
              <a:rPr lang="en-US" dirty="0" err="1" smtClean="0"/>
              <a:t>élèves</a:t>
            </a:r>
            <a:r>
              <a:rPr lang="en-US" dirty="0" smtClean="0"/>
              <a:t> </a:t>
            </a:r>
            <a:r>
              <a:rPr lang="en-US" dirty="0" err="1" smtClean="0"/>
              <a:t>doivent</a:t>
            </a:r>
            <a:r>
              <a:rPr lang="en-US" dirty="0" smtClean="0"/>
              <a:t> </a:t>
            </a:r>
            <a:r>
              <a:rPr lang="en-US" dirty="0" err="1" smtClean="0"/>
              <a:t>pratiquer</a:t>
            </a:r>
            <a:r>
              <a:rPr lang="en-US" dirty="0" smtClean="0"/>
              <a:t> le dialogue et la </a:t>
            </a:r>
            <a:r>
              <a:rPr lang="en-US" dirty="0" err="1" smtClean="0"/>
              <a:t>négociation</a:t>
            </a:r>
            <a:r>
              <a:rPr lang="en-US" dirty="0" smtClean="0"/>
              <a:t> </a:t>
            </a:r>
          </a:p>
          <a:p>
            <a:pPr marL="285750" indent="-285750">
              <a:spcAft>
                <a:spcPts val="600"/>
              </a:spcAft>
              <a:buFont typeface="Arial" panose="020B0604020202020204" pitchFamily="34" charset="0"/>
              <a:buChar char="•"/>
            </a:pPr>
            <a:r>
              <a:rPr lang="en-US" dirty="0" err="1" smtClean="0"/>
              <a:t>Promouvoir</a:t>
            </a:r>
            <a:r>
              <a:rPr lang="en-US" dirty="0" smtClean="0"/>
              <a:t> des </a:t>
            </a:r>
            <a:r>
              <a:rPr lang="en-US" dirty="0" err="1" smtClean="0"/>
              <a:t>débats</a:t>
            </a:r>
            <a:r>
              <a:rPr lang="en-US" dirty="0" smtClean="0"/>
              <a:t> </a:t>
            </a:r>
            <a:r>
              <a:rPr lang="en-US" dirty="0" err="1" smtClean="0"/>
              <a:t>dans</a:t>
            </a:r>
            <a:r>
              <a:rPr lang="en-US" dirty="0" smtClean="0"/>
              <a:t> la </a:t>
            </a:r>
            <a:r>
              <a:rPr lang="en-US" dirty="0" err="1" smtClean="0"/>
              <a:t>classe</a:t>
            </a:r>
            <a:r>
              <a:rPr lang="en-US" dirty="0" smtClean="0"/>
              <a:t> sur des questions </a:t>
            </a:r>
            <a:r>
              <a:rPr lang="en-US" dirty="0" err="1" smtClean="0"/>
              <a:t>sociales</a:t>
            </a:r>
            <a:r>
              <a:rPr lang="en-US" dirty="0" smtClean="0"/>
              <a:t> et </a:t>
            </a:r>
            <a:r>
              <a:rPr lang="en-US" dirty="0" err="1" smtClean="0"/>
              <a:t>culturelles</a:t>
            </a:r>
            <a:endParaRPr lang="en-US" dirty="0" smtClean="0"/>
          </a:p>
          <a:p>
            <a:pPr marL="285750" indent="-285750">
              <a:spcAft>
                <a:spcPts val="600"/>
              </a:spcAft>
              <a:buFont typeface="Arial" panose="020B0604020202020204" pitchFamily="34" charset="0"/>
              <a:buChar char="•"/>
            </a:pPr>
            <a:r>
              <a:rPr lang="en-US" dirty="0" smtClean="0"/>
              <a:t>Proposer un </a:t>
            </a:r>
            <a:r>
              <a:rPr lang="en-US" dirty="0" err="1" smtClean="0"/>
              <a:t>contexte</a:t>
            </a:r>
            <a:r>
              <a:rPr lang="en-US" dirty="0" smtClean="0"/>
              <a:t> </a:t>
            </a:r>
            <a:r>
              <a:rPr lang="en-US" dirty="0" err="1" smtClean="0"/>
              <a:t>dans</a:t>
            </a:r>
            <a:r>
              <a:rPr lang="en-US" dirty="0" smtClean="0"/>
              <a:t> </a:t>
            </a:r>
            <a:r>
              <a:rPr lang="en-US" dirty="0" err="1" smtClean="0"/>
              <a:t>lequel</a:t>
            </a:r>
            <a:r>
              <a:rPr lang="en-US" dirty="0" smtClean="0"/>
              <a:t> on sera </a:t>
            </a:r>
            <a:r>
              <a:rPr lang="en-US" dirty="0" err="1" smtClean="0"/>
              <a:t>amené</a:t>
            </a:r>
            <a:r>
              <a:rPr lang="en-US" dirty="0" smtClean="0"/>
              <a:t> à </a:t>
            </a:r>
            <a:r>
              <a:rPr lang="en-US" dirty="0" err="1" smtClean="0"/>
              <a:t>résoudre</a:t>
            </a:r>
            <a:r>
              <a:rPr lang="en-US" dirty="0" smtClean="0"/>
              <a:t> les </a:t>
            </a:r>
            <a:r>
              <a:rPr lang="en-US" dirty="0" err="1" smtClean="0"/>
              <a:t>conflits</a:t>
            </a:r>
            <a:r>
              <a:rPr lang="en-US" dirty="0" smtClean="0"/>
              <a:t> </a:t>
            </a:r>
            <a:r>
              <a:rPr lang="en-US" dirty="0" err="1" smtClean="0"/>
              <a:t>d’une</a:t>
            </a:r>
            <a:r>
              <a:rPr lang="en-US" dirty="0" smtClean="0"/>
              <a:t> </a:t>
            </a:r>
            <a:r>
              <a:rPr lang="en-US" dirty="0" err="1" smtClean="0"/>
              <a:t>manière</a:t>
            </a:r>
            <a:r>
              <a:rPr lang="en-US" dirty="0" smtClean="0"/>
              <a:t> </a:t>
            </a:r>
            <a:r>
              <a:rPr lang="en-US" dirty="0" err="1" smtClean="0"/>
              <a:t>sociale</a:t>
            </a:r>
            <a:endParaRPr lang="en-US" dirty="0" smtClean="0"/>
          </a:p>
          <a:p>
            <a:pPr marL="285750" indent="-285750">
              <a:spcAft>
                <a:spcPts val="600"/>
              </a:spcAft>
              <a:buFont typeface="Arial" panose="020B0604020202020204" pitchFamily="34" charset="0"/>
              <a:buChar char="•"/>
            </a:pPr>
            <a:r>
              <a:rPr lang="en-US" dirty="0" err="1" smtClean="0"/>
              <a:t>Etablir</a:t>
            </a:r>
            <a:r>
              <a:rPr lang="en-US" dirty="0" smtClean="0"/>
              <a:t> un </a:t>
            </a:r>
            <a:r>
              <a:rPr lang="en-US" dirty="0" err="1" smtClean="0"/>
              <a:t>programme</a:t>
            </a:r>
            <a:r>
              <a:rPr lang="en-US" dirty="0" smtClean="0"/>
              <a:t> de </a:t>
            </a:r>
            <a:r>
              <a:rPr lang="en-US" dirty="0" err="1" smtClean="0"/>
              <a:t>médiation</a:t>
            </a:r>
            <a:r>
              <a:rPr lang="en-US" dirty="0" smtClean="0"/>
              <a:t> pour la </a:t>
            </a:r>
            <a:r>
              <a:rPr lang="en-US" dirty="0" err="1" smtClean="0"/>
              <a:t>résolution</a:t>
            </a:r>
            <a:r>
              <a:rPr lang="en-US" dirty="0" smtClean="0"/>
              <a:t> de </a:t>
            </a:r>
            <a:r>
              <a:rPr lang="en-US" dirty="0" err="1" smtClean="0"/>
              <a:t>conflit</a:t>
            </a:r>
            <a:r>
              <a:rPr lang="en-US" dirty="0" smtClean="0"/>
              <a:t>. </a:t>
            </a:r>
            <a:r>
              <a:rPr lang="en-US" dirty="0" err="1" smtClean="0"/>
              <a:t>Dans</a:t>
            </a:r>
            <a:r>
              <a:rPr lang="en-US" dirty="0" smtClean="0"/>
              <a:t> beaucoup de </a:t>
            </a:r>
            <a:r>
              <a:rPr lang="en-US" dirty="0" err="1" smtClean="0"/>
              <a:t>ces</a:t>
            </a:r>
            <a:r>
              <a:rPr lang="en-US" dirty="0" smtClean="0"/>
              <a:t> </a:t>
            </a:r>
            <a:r>
              <a:rPr lang="en-US" dirty="0" err="1" smtClean="0"/>
              <a:t>programmes</a:t>
            </a:r>
            <a:r>
              <a:rPr lang="en-US" dirty="0" smtClean="0"/>
              <a:t>, les </a:t>
            </a:r>
            <a:r>
              <a:rPr lang="en-US" dirty="0" err="1" smtClean="0"/>
              <a:t>élèves</a:t>
            </a:r>
            <a:r>
              <a:rPr lang="en-US" dirty="0" smtClean="0"/>
              <a:t> </a:t>
            </a:r>
            <a:r>
              <a:rPr lang="en-US" dirty="0" err="1" smtClean="0"/>
              <a:t>sont</a:t>
            </a:r>
            <a:r>
              <a:rPr lang="en-US" dirty="0" smtClean="0"/>
              <a:t> </a:t>
            </a:r>
            <a:r>
              <a:rPr lang="en-US" dirty="0" err="1" smtClean="0"/>
              <a:t>eux-mêmes</a:t>
            </a:r>
            <a:r>
              <a:rPr lang="en-US" dirty="0" smtClean="0"/>
              <a:t> des </a:t>
            </a:r>
            <a:r>
              <a:rPr lang="en-US" dirty="0" err="1" smtClean="0"/>
              <a:t>médiateurs</a:t>
            </a: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4366962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35</a:t>
            </a:fld>
            <a:endParaRPr lang="el-GR"/>
          </a:p>
        </p:txBody>
      </p:sp>
      <p:sp>
        <p:nvSpPr>
          <p:cNvPr id="2" name="Rectangle 1"/>
          <p:cNvSpPr/>
          <p:nvPr/>
        </p:nvSpPr>
        <p:spPr>
          <a:xfrm>
            <a:off x="395536" y="980728"/>
            <a:ext cx="8496944" cy="5463034"/>
          </a:xfrm>
          <a:prstGeom prst="rect">
            <a:avLst/>
          </a:prstGeom>
        </p:spPr>
        <p:txBody>
          <a:bodyPr wrap="square">
            <a:spAutoFit/>
          </a:bodyPr>
          <a:lstStyle/>
          <a:p>
            <a:pPr algn="ctr">
              <a:spcAft>
                <a:spcPts val="600"/>
              </a:spcAft>
            </a:pPr>
            <a:r>
              <a:rPr lang="fr-BE" sz="2000" b="1" dirty="0" smtClean="0"/>
              <a:t>Discipline – Indiscipline</a:t>
            </a:r>
          </a:p>
          <a:p>
            <a:pPr marL="342900" indent="-342900">
              <a:buFont typeface="Arial" panose="020B0604020202020204" pitchFamily="34" charset="0"/>
              <a:buChar char="•"/>
            </a:pPr>
            <a:r>
              <a:rPr lang="fr-BE" dirty="0" smtClean="0"/>
              <a:t>La meilleure stratégie pour prévenir l’indiscipline est basée sur l’amélioration de la discipline, à savoir développer un bon système de normes et de règles au sein de la classe</a:t>
            </a:r>
          </a:p>
          <a:p>
            <a:pPr marL="342900" indent="-342900">
              <a:buFont typeface="Arial" panose="020B0604020202020204" pitchFamily="34" charset="0"/>
              <a:buChar char="•"/>
            </a:pPr>
            <a:r>
              <a:rPr lang="fr-BE" dirty="0" smtClean="0"/>
              <a:t>Les normes </a:t>
            </a:r>
            <a:r>
              <a:rPr lang="fr-BE" dirty="0"/>
              <a:t>et </a:t>
            </a:r>
            <a:r>
              <a:rPr lang="fr-BE" dirty="0" smtClean="0"/>
              <a:t>les règles doivent être claires et sans ambiguïté</a:t>
            </a:r>
          </a:p>
          <a:p>
            <a:pPr marL="342900" indent="-342900">
              <a:buFont typeface="Arial" panose="020B0604020202020204" pitchFamily="34" charset="0"/>
              <a:buChar char="•"/>
            </a:pPr>
            <a:r>
              <a:rPr lang="fr-BE" dirty="0" smtClean="0"/>
              <a:t>Les enseignants doivent aussi les respecter</a:t>
            </a:r>
          </a:p>
          <a:p>
            <a:pPr marL="342900" indent="-342900">
              <a:buFont typeface="Arial" panose="020B0604020202020204" pitchFamily="34" charset="0"/>
              <a:buChar char="•"/>
            </a:pPr>
            <a:r>
              <a:rPr lang="fr-BE" dirty="0" smtClean="0"/>
              <a:t>Cohérence : </a:t>
            </a:r>
            <a:r>
              <a:rPr lang="fr-BE" dirty="0"/>
              <a:t>les équipes éducatives qui partagent les mêmes classes doivent essayer d’adopter les mêmes règles</a:t>
            </a:r>
          </a:p>
          <a:p>
            <a:pPr marL="342900" indent="-342900">
              <a:buFont typeface="Arial" panose="020B0604020202020204" pitchFamily="34" charset="0"/>
              <a:buChar char="•"/>
            </a:pPr>
            <a:r>
              <a:rPr lang="fr-BE" dirty="0" smtClean="0"/>
              <a:t>Les normes doivent être révisées pour s’adapter à de nouvelles circonstances</a:t>
            </a:r>
          </a:p>
          <a:p>
            <a:pPr marL="342900" indent="-342900">
              <a:buFont typeface="Arial" panose="020B0604020202020204" pitchFamily="34" charset="0"/>
              <a:buChar char="•"/>
            </a:pPr>
            <a:r>
              <a:rPr lang="fr-BE" dirty="0" smtClean="0"/>
              <a:t>Un enseignant ne doit pas imposer davantage de normes et de règles pour répondre aux problèmes d’indiscipline</a:t>
            </a:r>
          </a:p>
          <a:p>
            <a:pPr marL="342900" indent="-342900">
              <a:buFont typeface="Arial" panose="020B0604020202020204" pitchFamily="34" charset="0"/>
              <a:buChar char="•"/>
            </a:pPr>
            <a:r>
              <a:rPr lang="fr-BE" dirty="0" smtClean="0"/>
              <a:t>Autant que possible les élèves doivent participer au développement des règles et des normes. Participer ne signifie pas décider de tout. Les étudiants peuvent aussi y contribuer en les adaptant et en les négociant</a:t>
            </a:r>
          </a:p>
          <a:p>
            <a:pPr marL="342900" indent="-342900">
              <a:buFont typeface="Arial" panose="020B0604020202020204" pitchFamily="34" charset="0"/>
              <a:buChar char="•"/>
            </a:pPr>
            <a:r>
              <a:rPr lang="fr-BE" dirty="0" smtClean="0"/>
              <a:t>Il faut s’assurer que les élèves eux-mêmes sont d’accord avec les sanctions correspondant à chaque règle transgressée</a:t>
            </a:r>
          </a:p>
          <a:p>
            <a:pPr marL="342900" indent="-342900">
              <a:buFont typeface="Arial" panose="020B0604020202020204" pitchFamily="34" charset="0"/>
              <a:buChar char="•"/>
            </a:pPr>
            <a:r>
              <a:rPr lang="fr-BE" dirty="0" smtClean="0"/>
              <a:t>Les élèves sont généralement plus stricts que les enseignants</a:t>
            </a:r>
          </a:p>
          <a:p>
            <a:pPr marL="342900" indent="-342900">
              <a:buFont typeface="Arial" panose="020B0604020202020204" pitchFamily="34" charset="0"/>
              <a:buChar char="•"/>
            </a:pPr>
            <a:r>
              <a:rPr lang="fr-BE" dirty="0" smtClean="0"/>
              <a:t>Les sanctions ne doivent pas varier en fonction de l’élève : elles doivent être justifiées par le comportement indiscipliné (ou non) de l’élève</a:t>
            </a:r>
            <a:endParaRPr lang="en-US" dirty="0" smtClean="0"/>
          </a:p>
        </p:txBody>
      </p:sp>
    </p:spTree>
    <p:extLst>
      <p:ext uri="{BB962C8B-B14F-4D97-AF65-F5344CB8AC3E}">
        <p14:creationId xmlns:p14="http://schemas.microsoft.com/office/powerpoint/2010/main" val="16881841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36</a:t>
            </a:fld>
            <a:endParaRPr lang="el-GR"/>
          </a:p>
        </p:txBody>
      </p:sp>
      <p:sp>
        <p:nvSpPr>
          <p:cNvPr id="2" name="Rectangle 1"/>
          <p:cNvSpPr/>
          <p:nvPr/>
        </p:nvSpPr>
        <p:spPr>
          <a:xfrm>
            <a:off x="467544" y="917912"/>
            <a:ext cx="8496944" cy="5832366"/>
          </a:xfrm>
          <a:prstGeom prst="rect">
            <a:avLst/>
          </a:prstGeom>
        </p:spPr>
        <p:txBody>
          <a:bodyPr wrap="square">
            <a:spAutoFit/>
          </a:bodyPr>
          <a:lstStyle/>
          <a:p>
            <a:pPr algn="ctr">
              <a:spcAft>
                <a:spcPts val="600"/>
              </a:spcAft>
            </a:pPr>
            <a:r>
              <a:rPr lang="fr-BE" sz="2000" b="1" dirty="0" smtClean="0"/>
              <a:t>Perturbation</a:t>
            </a:r>
            <a:endParaRPr lang="fr-BE" sz="2000" dirty="0"/>
          </a:p>
          <a:p>
            <a:pPr algn="ctr">
              <a:spcAft>
                <a:spcPts val="600"/>
              </a:spcAft>
            </a:pPr>
            <a:r>
              <a:rPr lang="en-US" dirty="0" err="1" smtClean="0"/>
              <a:t>Ces</a:t>
            </a:r>
            <a:r>
              <a:rPr lang="en-US" dirty="0" smtClean="0"/>
              <a:t> </a:t>
            </a:r>
            <a:r>
              <a:rPr lang="en-US" dirty="0" err="1" smtClean="0"/>
              <a:t>stratégies</a:t>
            </a:r>
            <a:r>
              <a:rPr lang="en-US" dirty="0" smtClean="0"/>
              <a:t> </a:t>
            </a:r>
            <a:r>
              <a:rPr lang="en-US" dirty="0" err="1" smtClean="0"/>
              <a:t>visent</a:t>
            </a:r>
            <a:r>
              <a:rPr lang="en-US" dirty="0" smtClean="0"/>
              <a:t> à </a:t>
            </a:r>
            <a:r>
              <a:rPr lang="en-US" dirty="0" err="1" smtClean="0"/>
              <a:t>répondre</a:t>
            </a:r>
            <a:r>
              <a:rPr lang="en-US" dirty="0" smtClean="0"/>
              <a:t> au </a:t>
            </a:r>
            <a:r>
              <a:rPr lang="en-US" dirty="0" err="1" smtClean="0"/>
              <a:t>manque</a:t>
            </a:r>
            <a:r>
              <a:rPr lang="en-US" dirty="0" smtClean="0"/>
              <a:t> de motivation des </a:t>
            </a:r>
            <a:r>
              <a:rPr lang="en-US" dirty="0" err="1" smtClean="0"/>
              <a:t>élèves</a:t>
            </a:r>
            <a:r>
              <a:rPr lang="en-US" dirty="0" smtClean="0"/>
              <a:t>.</a:t>
            </a:r>
          </a:p>
          <a:p>
            <a:pPr marL="285750" indent="-285750">
              <a:spcAft>
                <a:spcPts val="600"/>
              </a:spcAft>
              <a:buFont typeface="Arial" panose="020B0604020202020204" pitchFamily="34" charset="0"/>
              <a:buChar char="•"/>
            </a:pPr>
            <a:r>
              <a:rPr lang="en-US" dirty="0" err="1" smtClean="0"/>
              <a:t>Réaliser</a:t>
            </a:r>
            <a:r>
              <a:rPr lang="en-US" dirty="0" smtClean="0"/>
              <a:t> </a:t>
            </a:r>
            <a:r>
              <a:rPr lang="en-US" dirty="0" err="1" smtClean="0"/>
              <a:t>une</a:t>
            </a:r>
            <a:r>
              <a:rPr lang="en-US" dirty="0" smtClean="0"/>
              <a:t> </a:t>
            </a:r>
            <a:r>
              <a:rPr lang="en-US" dirty="0" err="1" smtClean="0"/>
              <a:t>analyse</a:t>
            </a:r>
            <a:r>
              <a:rPr lang="en-US" dirty="0" smtClean="0"/>
              <a:t> pour </a:t>
            </a:r>
            <a:r>
              <a:rPr lang="en-US" dirty="0" err="1" smtClean="0"/>
              <a:t>déterminer</a:t>
            </a:r>
            <a:r>
              <a:rPr lang="en-US" dirty="0" smtClean="0"/>
              <a:t> qui </a:t>
            </a:r>
            <a:r>
              <a:rPr lang="en-US" dirty="0" err="1" smtClean="0"/>
              <a:t>n’est</a:t>
            </a:r>
            <a:r>
              <a:rPr lang="en-US" dirty="0" smtClean="0"/>
              <a:t> pas </a:t>
            </a:r>
            <a:r>
              <a:rPr lang="en-US" dirty="0" err="1" smtClean="0"/>
              <a:t>motivé</a:t>
            </a:r>
            <a:r>
              <a:rPr lang="en-US" dirty="0" smtClean="0"/>
              <a:t> et </a:t>
            </a:r>
            <a:r>
              <a:rPr lang="en-US" dirty="0" err="1" smtClean="0"/>
              <a:t>pourquoi</a:t>
            </a:r>
            <a:endParaRPr lang="en-US" dirty="0" smtClean="0"/>
          </a:p>
          <a:p>
            <a:pPr marL="285750" indent="-285750">
              <a:spcAft>
                <a:spcPts val="600"/>
              </a:spcAft>
              <a:buFont typeface="Arial" panose="020B0604020202020204" pitchFamily="34" charset="0"/>
              <a:buChar char="•"/>
            </a:pPr>
            <a:r>
              <a:rPr lang="en-US" dirty="0" err="1" smtClean="0"/>
              <a:t>Evaluer</a:t>
            </a:r>
            <a:r>
              <a:rPr lang="en-US" dirty="0" smtClean="0"/>
              <a:t> </a:t>
            </a:r>
            <a:r>
              <a:rPr lang="en-US" dirty="0" err="1" smtClean="0"/>
              <a:t>si</a:t>
            </a:r>
            <a:r>
              <a:rPr lang="en-US" dirty="0" smtClean="0"/>
              <a:t> le type </a:t>
            </a:r>
            <a:r>
              <a:rPr lang="en-US" dirty="0" err="1" smtClean="0"/>
              <a:t>d’enseignement</a:t>
            </a:r>
            <a:r>
              <a:rPr lang="en-US" dirty="0" smtClean="0"/>
              <a:t> </a:t>
            </a:r>
            <a:r>
              <a:rPr lang="en-US" dirty="0" err="1" smtClean="0"/>
              <a:t>est</a:t>
            </a:r>
            <a:r>
              <a:rPr lang="en-US" dirty="0" smtClean="0"/>
              <a:t> </a:t>
            </a:r>
            <a:r>
              <a:rPr lang="en-US" dirty="0" err="1" smtClean="0"/>
              <a:t>motivant</a:t>
            </a:r>
            <a:r>
              <a:rPr lang="en-US" dirty="0" smtClean="0"/>
              <a:t>, </a:t>
            </a:r>
            <a:r>
              <a:rPr lang="en-US" dirty="0" err="1" smtClean="0"/>
              <a:t>en</a:t>
            </a:r>
            <a:r>
              <a:rPr lang="en-US" dirty="0" smtClean="0"/>
              <a:t> </a:t>
            </a:r>
            <a:r>
              <a:rPr lang="en-US" dirty="0" err="1" smtClean="0"/>
              <a:t>particulier</a:t>
            </a:r>
            <a:r>
              <a:rPr lang="en-US" dirty="0" smtClean="0"/>
              <a:t> les </a:t>
            </a:r>
            <a:r>
              <a:rPr lang="en-US" dirty="0" err="1" smtClean="0"/>
              <a:t>ressources</a:t>
            </a:r>
            <a:r>
              <a:rPr lang="en-US" dirty="0" smtClean="0"/>
              <a:t> </a:t>
            </a:r>
            <a:r>
              <a:rPr lang="en-US" dirty="0" err="1" smtClean="0"/>
              <a:t>méthodologiques</a:t>
            </a:r>
            <a:r>
              <a:rPr lang="en-US" dirty="0" smtClean="0"/>
              <a:t> </a:t>
            </a:r>
            <a:r>
              <a:rPr lang="en-US" dirty="0" err="1" smtClean="0"/>
              <a:t>utilisées</a:t>
            </a:r>
            <a:r>
              <a:rPr lang="en-US" dirty="0" smtClean="0"/>
              <a:t> par les </a:t>
            </a:r>
            <a:r>
              <a:rPr lang="en-US" dirty="0" err="1" smtClean="0"/>
              <a:t>enseignants</a:t>
            </a:r>
            <a:endParaRPr lang="en-US" dirty="0" smtClean="0"/>
          </a:p>
          <a:p>
            <a:pPr marL="285750" indent="-285750">
              <a:spcAft>
                <a:spcPts val="600"/>
              </a:spcAft>
              <a:buFont typeface="Arial" panose="020B0604020202020204" pitchFamily="34" charset="0"/>
              <a:buChar char="•"/>
            </a:pPr>
            <a:r>
              <a:rPr lang="en-US" dirty="0" smtClean="0"/>
              <a:t>Savoir </a:t>
            </a:r>
            <a:r>
              <a:rPr lang="en-US" dirty="0" err="1" smtClean="0"/>
              <a:t>ce</a:t>
            </a:r>
            <a:r>
              <a:rPr lang="en-US" dirty="0" smtClean="0"/>
              <a:t> qui </a:t>
            </a:r>
            <a:r>
              <a:rPr lang="en-US" dirty="0" err="1" smtClean="0"/>
              <a:t>intéresse</a:t>
            </a:r>
            <a:r>
              <a:rPr lang="en-US" dirty="0" smtClean="0"/>
              <a:t> les </a:t>
            </a:r>
            <a:r>
              <a:rPr lang="en-US" dirty="0" err="1" smtClean="0"/>
              <a:t>élèves</a:t>
            </a:r>
            <a:r>
              <a:rPr lang="en-US" dirty="0" smtClean="0"/>
              <a:t> </a:t>
            </a:r>
            <a:r>
              <a:rPr lang="en-US" dirty="0" err="1" smtClean="0"/>
              <a:t>dans</a:t>
            </a:r>
            <a:r>
              <a:rPr lang="en-US" dirty="0" smtClean="0"/>
              <a:t> </a:t>
            </a:r>
            <a:r>
              <a:rPr lang="en-US" dirty="0" err="1" smtClean="0"/>
              <a:t>l’apprentissage</a:t>
            </a:r>
            <a:endParaRPr lang="en-US" dirty="0" smtClean="0"/>
          </a:p>
          <a:p>
            <a:pPr marL="285750" indent="-285750">
              <a:spcAft>
                <a:spcPts val="600"/>
              </a:spcAft>
              <a:buFont typeface="Arial" panose="020B0604020202020204" pitchFamily="34" charset="0"/>
              <a:buChar char="•"/>
            </a:pPr>
            <a:r>
              <a:rPr lang="en-US" dirty="0" smtClean="0"/>
              <a:t>Faire </a:t>
            </a:r>
            <a:r>
              <a:rPr lang="en-US" dirty="0" err="1" smtClean="0"/>
              <a:t>preuve</a:t>
            </a:r>
            <a:r>
              <a:rPr lang="en-US" dirty="0" smtClean="0"/>
              <a:t> de </a:t>
            </a:r>
            <a:r>
              <a:rPr lang="en-US" dirty="0" err="1" smtClean="0"/>
              <a:t>souplesse</a:t>
            </a:r>
            <a:r>
              <a:rPr lang="en-US" dirty="0" smtClean="0"/>
              <a:t> </a:t>
            </a:r>
            <a:r>
              <a:rPr lang="en-US" dirty="0" err="1" smtClean="0"/>
              <a:t>dans</a:t>
            </a:r>
            <a:r>
              <a:rPr lang="en-US" dirty="0" smtClean="0"/>
              <a:t> les </a:t>
            </a:r>
            <a:r>
              <a:rPr lang="en-US" dirty="0" err="1" smtClean="0"/>
              <a:t>programmes</a:t>
            </a:r>
            <a:r>
              <a:rPr lang="en-US" dirty="0" smtClean="0"/>
              <a:t> : </a:t>
            </a:r>
          </a:p>
          <a:p>
            <a:pPr marL="742950" lvl="1" indent="-285750">
              <a:buFont typeface="Wingdings" panose="05000000000000000000" pitchFamily="2" charset="2"/>
              <a:buChar char="Ø"/>
            </a:pPr>
            <a:r>
              <a:rPr lang="en-US" sz="1600" dirty="0" err="1" smtClean="0"/>
              <a:t>Négocier</a:t>
            </a:r>
            <a:r>
              <a:rPr lang="en-US" sz="1600" dirty="0" smtClean="0"/>
              <a:t> les </a:t>
            </a:r>
            <a:r>
              <a:rPr lang="en-US" sz="1600" dirty="0" err="1" smtClean="0"/>
              <a:t>contenus</a:t>
            </a:r>
            <a:r>
              <a:rPr lang="en-US" sz="1600" dirty="0" smtClean="0"/>
              <a:t> avec les </a:t>
            </a:r>
            <a:r>
              <a:rPr lang="en-US" sz="1600" dirty="0" err="1" smtClean="0"/>
              <a:t>élèves</a:t>
            </a:r>
            <a:r>
              <a:rPr lang="en-US" sz="1600" dirty="0" smtClean="0"/>
              <a:t> de </a:t>
            </a:r>
            <a:r>
              <a:rPr lang="en-US" sz="1600" dirty="0" err="1" smtClean="0"/>
              <a:t>telle</a:t>
            </a:r>
            <a:r>
              <a:rPr lang="en-US" sz="1600" dirty="0" smtClean="0"/>
              <a:t> </a:t>
            </a:r>
            <a:r>
              <a:rPr lang="en-US" sz="1600" dirty="0" err="1" smtClean="0"/>
              <a:t>sorte</a:t>
            </a:r>
            <a:r>
              <a:rPr lang="en-US" sz="1600" dirty="0" smtClean="0"/>
              <a:t> </a:t>
            </a:r>
            <a:r>
              <a:rPr lang="en-US" sz="1600" dirty="0" err="1" smtClean="0"/>
              <a:t>qu’ils</a:t>
            </a:r>
            <a:r>
              <a:rPr lang="en-US" sz="1600" dirty="0" smtClean="0"/>
              <a:t> se </a:t>
            </a:r>
            <a:r>
              <a:rPr lang="en-US" sz="1600" dirty="0" err="1" smtClean="0"/>
              <a:t>sentent</a:t>
            </a:r>
            <a:r>
              <a:rPr lang="en-US" sz="1600" dirty="0" smtClean="0"/>
              <a:t> </a:t>
            </a:r>
            <a:r>
              <a:rPr lang="en-US" sz="1600" dirty="0" err="1" smtClean="0"/>
              <a:t>impliqués</a:t>
            </a:r>
            <a:endParaRPr lang="en-US" sz="1600" dirty="0" smtClean="0"/>
          </a:p>
          <a:p>
            <a:pPr marL="742950" lvl="1" indent="-285750">
              <a:buFont typeface="Wingdings" panose="05000000000000000000" pitchFamily="2" charset="2"/>
              <a:buChar char="Ø"/>
            </a:pPr>
            <a:r>
              <a:rPr lang="en-US" sz="1600" dirty="0" smtClean="0"/>
              <a:t>Donner un </a:t>
            </a:r>
            <a:r>
              <a:rPr lang="en-US" sz="1600" dirty="0" err="1" smtClean="0"/>
              <a:t>sens</a:t>
            </a:r>
            <a:r>
              <a:rPr lang="en-US" sz="1600" dirty="0" smtClean="0"/>
              <a:t> à </a:t>
            </a:r>
            <a:r>
              <a:rPr lang="en-US" sz="1600" dirty="0" err="1" smtClean="0"/>
              <a:t>leur</a:t>
            </a:r>
            <a:r>
              <a:rPr lang="en-US" sz="1600" dirty="0" smtClean="0"/>
              <a:t> </a:t>
            </a:r>
            <a:r>
              <a:rPr lang="en-US" sz="1600" dirty="0" err="1" smtClean="0"/>
              <a:t>apprentissage</a:t>
            </a:r>
            <a:r>
              <a:rPr lang="en-US" sz="1600" dirty="0" smtClean="0"/>
              <a:t>, </a:t>
            </a:r>
            <a:r>
              <a:rPr lang="en-US" sz="1600" dirty="0" err="1" smtClean="0"/>
              <a:t>en</a:t>
            </a:r>
            <a:r>
              <a:rPr lang="en-US" sz="1600" dirty="0" smtClean="0"/>
              <a:t> </a:t>
            </a:r>
            <a:r>
              <a:rPr lang="en-US" sz="1600" dirty="0" err="1" smtClean="0"/>
              <a:t>faisant</a:t>
            </a:r>
            <a:r>
              <a:rPr lang="en-US" sz="1600" dirty="0" smtClean="0"/>
              <a:t> </a:t>
            </a:r>
            <a:r>
              <a:rPr lang="en-US" sz="1600" dirty="0" err="1" smtClean="0"/>
              <a:t>principalement</a:t>
            </a:r>
            <a:r>
              <a:rPr lang="en-US" sz="1600" dirty="0" smtClean="0"/>
              <a:t> le lien avec la </a:t>
            </a:r>
            <a:r>
              <a:rPr lang="en-US" sz="1600" dirty="0" err="1" smtClean="0"/>
              <a:t>réalité</a:t>
            </a:r>
            <a:r>
              <a:rPr lang="en-US" sz="1600" dirty="0" smtClean="0"/>
              <a:t> </a:t>
            </a:r>
            <a:r>
              <a:rPr lang="en-US" sz="1600" dirty="0" err="1" smtClean="0"/>
              <a:t>sociale</a:t>
            </a:r>
            <a:r>
              <a:rPr lang="en-US" sz="1600" dirty="0" smtClean="0"/>
              <a:t> </a:t>
            </a:r>
            <a:r>
              <a:rPr lang="en-US" sz="1600" dirty="0" err="1" smtClean="0"/>
              <a:t>dans</a:t>
            </a:r>
            <a:r>
              <a:rPr lang="en-US" sz="1600" dirty="0" smtClean="0"/>
              <a:t> </a:t>
            </a:r>
            <a:r>
              <a:rPr lang="en-US" sz="1600" dirty="0" err="1" smtClean="0"/>
              <a:t>laquelle</a:t>
            </a:r>
            <a:r>
              <a:rPr lang="en-US" sz="1600" dirty="0" smtClean="0"/>
              <a:t> </a:t>
            </a:r>
            <a:r>
              <a:rPr lang="en-US" sz="1600" dirty="0" err="1" smtClean="0"/>
              <a:t>ils</a:t>
            </a:r>
            <a:r>
              <a:rPr lang="en-US" sz="1600" dirty="0" smtClean="0"/>
              <a:t> </a:t>
            </a:r>
            <a:r>
              <a:rPr lang="en-US" sz="1600" dirty="0" err="1" smtClean="0"/>
              <a:t>vivent</a:t>
            </a:r>
            <a:endParaRPr lang="en-US" sz="1600" dirty="0" smtClean="0"/>
          </a:p>
          <a:p>
            <a:pPr marL="742950" lvl="1" indent="-285750">
              <a:buFont typeface="Wingdings" panose="05000000000000000000" pitchFamily="2" charset="2"/>
              <a:buChar char="Ø"/>
            </a:pPr>
            <a:r>
              <a:rPr lang="en-US" sz="1600" dirty="0" err="1" smtClean="0"/>
              <a:t>Eliminer</a:t>
            </a:r>
            <a:r>
              <a:rPr lang="en-US" sz="1600" dirty="0" smtClean="0"/>
              <a:t> la </a:t>
            </a:r>
            <a:r>
              <a:rPr lang="en-US" sz="1600" dirty="0" err="1" smtClean="0"/>
              <a:t>compétition</a:t>
            </a:r>
            <a:r>
              <a:rPr lang="en-US" sz="1600" dirty="0" smtClean="0"/>
              <a:t> </a:t>
            </a:r>
            <a:r>
              <a:rPr lang="en-US" sz="1600" dirty="0" err="1" smtClean="0"/>
              <a:t>dans</a:t>
            </a:r>
            <a:r>
              <a:rPr lang="en-US" sz="1600" dirty="0" smtClean="0"/>
              <a:t> le </a:t>
            </a:r>
            <a:r>
              <a:rPr lang="en-US" sz="1600" dirty="0" err="1" smtClean="0"/>
              <a:t>processus</a:t>
            </a:r>
            <a:r>
              <a:rPr lang="en-US" sz="1600" dirty="0" smtClean="0"/>
              <a:t> </a:t>
            </a:r>
            <a:r>
              <a:rPr lang="en-US" sz="1600" dirty="0" err="1" smtClean="0"/>
              <a:t>d’apprentissage</a:t>
            </a:r>
            <a:endParaRPr lang="en-US" sz="1600" dirty="0" smtClean="0"/>
          </a:p>
          <a:p>
            <a:pPr marL="742950" lvl="1" indent="-285750">
              <a:spcAft>
                <a:spcPts val="600"/>
              </a:spcAft>
              <a:buFont typeface="Wingdings" panose="05000000000000000000" pitchFamily="2" charset="2"/>
              <a:buChar char="Ø"/>
            </a:pPr>
            <a:r>
              <a:rPr lang="en-US" sz="1600" dirty="0" err="1" smtClean="0"/>
              <a:t>Utiliser</a:t>
            </a:r>
            <a:r>
              <a:rPr lang="en-US" sz="1600" dirty="0" smtClean="0"/>
              <a:t> de </a:t>
            </a:r>
            <a:r>
              <a:rPr lang="en-US" sz="1600" dirty="0" err="1" smtClean="0"/>
              <a:t>nombreuses</a:t>
            </a:r>
            <a:r>
              <a:rPr lang="en-US" sz="1600" dirty="0" smtClean="0"/>
              <a:t> techniques de </a:t>
            </a:r>
            <a:r>
              <a:rPr lang="en-US" sz="1600" dirty="0" err="1" smtClean="0"/>
              <a:t>renforcement</a:t>
            </a:r>
            <a:endParaRPr lang="en-US" sz="1600" dirty="0" smtClean="0"/>
          </a:p>
          <a:p>
            <a:pPr marL="285750" indent="-285750">
              <a:spcAft>
                <a:spcPts val="600"/>
              </a:spcAft>
              <a:buFont typeface="Arial" panose="020B0604020202020204" pitchFamily="34" charset="0"/>
              <a:buChar char="•"/>
            </a:pPr>
            <a:r>
              <a:rPr lang="en-US" dirty="0" smtClean="0"/>
              <a:t>Au </a:t>
            </a:r>
            <a:r>
              <a:rPr lang="en-US" dirty="0" err="1" smtClean="0"/>
              <a:t>niveau</a:t>
            </a:r>
            <a:r>
              <a:rPr lang="en-US" dirty="0" smtClean="0"/>
              <a:t> des </a:t>
            </a:r>
            <a:r>
              <a:rPr lang="en-US" dirty="0" err="1" smtClean="0"/>
              <a:t>élèves</a:t>
            </a:r>
            <a:r>
              <a:rPr lang="en-US" dirty="0" smtClean="0"/>
              <a:t>, nous </a:t>
            </a:r>
            <a:r>
              <a:rPr lang="en-US" dirty="0" err="1" smtClean="0"/>
              <a:t>devons</a:t>
            </a:r>
            <a:r>
              <a:rPr lang="en-US" dirty="0" smtClean="0"/>
              <a:t> </a:t>
            </a:r>
            <a:r>
              <a:rPr lang="en-US" dirty="0" err="1" smtClean="0"/>
              <a:t>travailler</a:t>
            </a:r>
            <a:r>
              <a:rPr lang="en-US" dirty="0" smtClean="0"/>
              <a:t> sur :</a:t>
            </a:r>
          </a:p>
          <a:p>
            <a:pPr marL="742950" lvl="1" indent="-285750">
              <a:buFont typeface="Wingdings" panose="05000000000000000000" pitchFamily="2" charset="2"/>
              <a:buChar char="Ø"/>
            </a:pPr>
            <a:r>
              <a:rPr lang="fr-BE" sz="1600" dirty="0" smtClean="0"/>
              <a:t>L’estime de soi </a:t>
            </a:r>
            <a:endParaRPr lang="fr-BE" sz="1600" dirty="0"/>
          </a:p>
          <a:p>
            <a:pPr marL="742950" lvl="1" indent="-285750">
              <a:buFont typeface="Wingdings" panose="05000000000000000000" pitchFamily="2" charset="2"/>
              <a:buChar char="Ø"/>
            </a:pPr>
            <a:r>
              <a:rPr lang="fr-BE" sz="1600" dirty="0" smtClean="0"/>
              <a:t>Leur aptitude à gérer les frustrations </a:t>
            </a:r>
            <a:endParaRPr lang="fr-BE" sz="1600" dirty="0"/>
          </a:p>
          <a:p>
            <a:pPr marL="742950" lvl="1" indent="-285750">
              <a:spcAft>
                <a:spcPts val="600"/>
              </a:spcAft>
              <a:buFont typeface="Wingdings" panose="05000000000000000000" pitchFamily="2" charset="2"/>
              <a:buChar char="Ø"/>
            </a:pPr>
            <a:r>
              <a:rPr lang="en-US" sz="1600" dirty="0" err="1" smtClean="0"/>
              <a:t>Leurs</a:t>
            </a:r>
            <a:r>
              <a:rPr lang="en-US" sz="1600" dirty="0" smtClean="0"/>
              <a:t> attributions de </a:t>
            </a:r>
            <a:r>
              <a:rPr lang="en-US" sz="1600" dirty="0" err="1" smtClean="0"/>
              <a:t>réussites</a:t>
            </a:r>
            <a:r>
              <a:rPr lang="en-US" sz="1600" dirty="0" smtClean="0"/>
              <a:t> et </a:t>
            </a:r>
            <a:r>
              <a:rPr lang="en-US" sz="1600" dirty="0" err="1" smtClean="0"/>
              <a:t>d’échecs</a:t>
            </a:r>
            <a:endParaRPr lang="en-US" sz="1600" dirty="0"/>
          </a:p>
          <a:p>
            <a:pPr marL="285750" indent="-285750">
              <a:buFont typeface="Arial" panose="020B0604020202020204" pitchFamily="34" charset="0"/>
              <a:buChar char="•"/>
            </a:pPr>
            <a:r>
              <a:rPr lang="en-US" dirty="0" err="1" smtClean="0"/>
              <a:t>Créer</a:t>
            </a:r>
            <a:r>
              <a:rPr lang="en-US" dirty="0" smtClean="0"/>
              <a:t> des </a:t>
            </a:r>
            <a:r>
              <a:rPr lang="en-US" dirty="0" err="1" smtClean="0"/>
              <a:t>espaces</a:t>
            </a:r>
            <a:r>
              <a:rPr lang="en-US" dirty="0" smtClean="0"/>
              <a:t>, des </a:t>
            </a:r>
            <a:r>
              <a:rPr lang="en-US" dirty="0" err="1" smtClean="0"/>
              <a:t>activités</a:t>
            </a:r>
            <a:r>
              <a:rPr lang="en-US" dirty="0" smtClean="0"/>
              <a:t> et des </a:t>
            </a:r>
            <a:r>
              <a:rPr lang="en-US" dirty="0" err="1" smtClean="0"/>
              <a:t>tâches</a:t>
            </a:r>
            <a:r>
              <a:rPr lang="en-US" dirty="0" smtClean="0"/>
              <a:t> qui </a:t>
            </a:r>
            <a:r>
              <a:rPr lang="en-US" dirty="0" err="1" smtClean="0"/>
              <a:t>permettent</a:t>
            </a:r>
            <a:r>
              <a:rPr lang="en-US" dirty="0" smtClean="0"/>
              <a:t> aux </a:t>
            </a:r>
            <a:r>
              <a:rPr lang="en-US" dirty="0" err="1" smtClean="0"/>
              <a:t>élèves</a:t>
            </a:r>
            <a:r>
              <a:rPr lang="en-US" dirty="0" smtClean="0"/>
              <a:t> </a:t>
            </a:r>
            <a:r>
              <a:rPr lang="en-US" dirty="0" err="1" smtClean="0"/>
              <a:t>d’exprimer</a:t>
            </a:r>
            <a:r>
              <a:rPr lang="en-US" dirty="0" smtClean="0"/>
              <a:t> </a:t>
            </a:r>
            <a:r>
              <a:rPr lang="en-US" dirty="0" err="1" smtClean="0"/>
              <a:t>leurs</a:t>
            </a:r>
            <a:r>
              <a:rPr lang="en-US" dirty="0" smtClean="0"/>
              <a:t> aptitudes et </a:t>
            </a:r>
            <a:r>
              <a:rPr lang="en-US" dirty="0" err="1" smtClean="0"/>
              <a:t>compétences</a:t>
            </a:r>
            <a:r>
              <a:rPr lang="en-US" dirty="0" smtClean="0"/>
              <a:t>  </a:t>
            </a:r>
            <a:endParaRPr lang="en-US" dirty="0"/>
          </a:p>
          <a:p>
            <a:endParaRPr lang="fr-BE" dirty="0"/>
          </a:p>
        </p:txBody>
      </p:sp>
    </p:spTree>
    <p:extLst>
      <p:ext uri="{BB962C8B-B14F-4D97-AF65-F5344CB8AC3E}">
        <p14:creationId xmlns:p14="http://schemas.microsoft.com/office/powerpoint/2010/main" val="32511605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37</a:t>
            </a:fld>
            <a:endParaRPr lang="el-GR"/>
          </a:p>
        </p:txBody>
      </p:sp>
      <p:sp>
        <p:nvSpPr>
          <p:cNvPr id="2" name="Rectangle 1"/>
          <p:cNvSpPr/>
          <p:nvPr/>
        </p:nvSpPr>
        <p:spPr>
          <a:xfrm>
            <a:off x="467544" y="917912"/>
            <a:ext cx="8496944" cy="5139869"/>
          </a:xfrm>
          <a:prstGeom prst="rect">
            <a:avLst/>
          </a:prstGeom>
        </p:spPr>
        <p:txBody>
          <a:bodyPr wrap="square">
            <a:spAutoFit/>
          </a:bodyPr>
          <a:lstStyle/>
          <a:p>
            <a:pPr algn="ctr">
              <a:spcAft>
                <a:spcPts val="600"/>
              </a:spcAft>
            </a:pPr>
            <a:r>
              <a:rPr lang="fr-BE" sz="2000" b="1" dirty="0" smtClean="0"/>
              <a:t>« </a:t>
            </a:r>
            <a:r>
              <a:rPr lang="fr-BE" sz="2000" b="1" dirty="0" err="1" smtClean="0"/>
              <a:t>Blame</a:t>
            </a:r>
            <a:r>
              <a:rPr lang="fr-BE" sz="2000" b="1" dirty="0" smtClean="0"/>
              <a:t> or no </a:t>
            </a:r>
            <a:r>
              <a:rPr lang="fr-BE" sz="2000" b="1" dirty="0" err="1" smtClean="0"/>
              <a:t>blame</a:t>
            </a:r>
            <a:r>
              <a:rPr lang="fr-BE" sz="2000" b="1" dirty="0" smtClean="0"/>
              <a:t>? »</a:t>
            </a:r>
            <a:endParaRPr lang="fr-BE" sz="2000" dirty="0"/>
          </a:p>
          <a:p>
            <a:endParaRPr lang="fr-BE" dirty="0"/>
          </a:p>
          <a:p>
            <a:pPr marL="285750" indent="-285750">
              <a:buFont typeface="Arial" panose="020B0604020202020204" pitchFamily="34" charset="0"/>
              <a:buChar char="•"/>
            </a:pPr>
            <a:r>
              <a:rPr lang="fr-BE" dirty="0" smtClean="0"/>
              <a:t>Approche « Tolérance zéro »</a:t>
            </a:r>
          </a:p>
          <a:p>
            <a:pPr>
              <a:spcAft>
                <a:spcPts val="600"/>
              </a:spcAft>
            </a:pPr>
            <a:r>
              <a:rPr lang="en-US" dirty="0" smtClean="0"/>
              <a:t>Large approbation de </a:t>
            </a:r>
            <a:r>
              <a:rPr lang="en-US" dirty="0" err="1" smtClean="0"/>
              <a:t>tous</a:t>
            </a:r>
            <a:r>
              <a:rPr lang="en-US" dirty="0" smtClean="0"/>
              <a:t> les </a:t>
            </a:r>
            <a:r>
              <a:rPr lang="en-US" dirty="0" err="1" smtClean="0"/>
              <a:t>acteurs</a:t>
            </a:r>
            <a:r>
              <a:rPr lang="en-US" dirty="0" smtClean="0"/>
              <a:t> – </a:t>
            </a:r>
            <a:r>
              <a:rPr lang="en-US" dirty="0" err="1" smtClean="0"/>
              <a:t>conséquences</a:t>
            </a:r>
            <a:r>
              <a:rPr lang="en-US" dirty="0" smtClean="0"/>
              <a:t> </a:t>
            </a:r>
            <a:r>
              <a:rPr lang="en-US" dirty="0" err="1" smtClean="0"/>
              <a:t>strictes</a:t>
            </a:r>
            <a:r>
              <a:rPr lang="en-US" dirty="0" smtClean="0"/>
              <a:t> et </a:t>
            </a:r>
            <a:r>
              <a:rPr lang="en-US" dirty="0" err="1" smtClean="0"/>
              <a:t>protocole</a:t>
            </a:r>
            <a:r>
              <a:rPr lang="en-US" dirty="0" smtClean="0"/>
              <a:t> </a:t>
            </a:r>
            <a:endParaRPr lang="en-US" dirty="0"/>
          </a:p>
          <a:p>
            <a:pPr marL="285750" indent="-285750">
              <a:buFont typeface="Arial" panose="020B0604020202020204" pitchFamily="34" charset="0"/>
              <a:buChar char="•"/>
            </a:pPr>
            <a:r>
              <a:rPr lang="fr-BE" dirty="0" smtClean="0"/>
              <a:t>Approche « No </a:t>
            </a:r>
            <a:r>
              <a:rPr lang="fr-BE" dirty="0" err="1" smtClean="0"/>
              <a:t>blame</a:t>
            </a:r>
            <a:r>
              <a:rPr lang="fr-BE" dirty="0" smtClean="0"/>
              <a:t> » </a:t>
            </a:r>
            <a:endParaRPr lang="fr-BE" dirty="0"/>
          </a:p>
          <a:p>
            <a:pPr>
              <a:spcAft>
                <a:spcPts val="600"/>
              </a:spcAft>
            </a:pPr>
            <a:r>
              <a:rPr lang="en-US" dirty="0" smtClean="0"/>
              <a:t>Pas </a:t>
            </a:r>
            <a:r>
              <a:rPr lang="en-US" dirty="0" err="1" smtClean="0"/>
              <a:t>d’intervention</a:t>
            </a:r>
            <a:r>
              <a:rPr lang="en-US" dirty="0" smtClean="0"/>
              <a:t> des </a:t>
            </a:r>
            <a:r>
              <a:rPr lang="en-US" dirty="0" err="1" smtClean="0"/>
              <a:t>adultes</a:t>
            </a:r>
            <a:r>
              <a:rPr lang="en-US" dirty="0" smtClean="0"/>
              <a:t> – les </a:t>
            </a:r>
            <a:r>
              <a:rPr lang="en-US" dirty="0" err="1" smtClean="0"/>
              <a:t>élèves</a:t>
            </a:r>
            <a:r>
              <a:rPr lang="en-US" dirty="0" smtClean="0"/>
              <a:t> </a:t>
            </a:r>
            <a:r>
              <a:rPr lang="en-US" dirty="0" err="1" smtClean="0"/>
              <a:t>doivent</a:t>
            </a:r>
            <a:r>
              <a:rPr lang="en-US" dirty="0" smtClean="0"/>
              <a:t> </a:t>
            </a:r>
            <a:r>
              <a:rPr lang="en-US" dirty="0" err="1" smtClean="0"/>
              <a:t>résoudre</a:t>
            </a:r>
            <a:r>
              <a:rPr lang="en-US" dirty="0" smtClean="0"/>
              <a:t> le </a:t>
            </a:r>
            <a:r>
              <a:rPr lang="en-US" dirty="0" err="1" smtClean="0"/>
              <a:t>problème</a:t>
            </a:r>
            <a:r>
              <a:rPr lang="en-US" dirty="0" smtClean="0"/>
              <a:t> – pas de rapport </a:t>
            </a:r>
            <a:r>
              <a:rPr lang="en-US" dirty="0" err="1" smtClean="0"/>
              <a:t>écrit</a:t>
            </a:r>
            <a:r>
              <a:rPr lang="en-US" dirty="0" smtClean="0"/>
              <a:t> – </a:t>
            </a:r>
            <a:r>
              <a:rPr lang="en-US" dirty="0" err="1" smtClean="0"/>
              <a:t>dépend</a:t>
            </a:r>
            <a:r>
              <a:rPr lang="en-US" dirty="0" smtClean="0"/>
              <a:t> de la </a:t>
            </a:r>
            <a:r>
              <a:rPr lang="en-US" dirty="0" err="1" smtClean="0"/>
              <a:t>maturité</a:t>
            </a:r>
            <a:r>
              <a:rPr lang="en-US" dirty="0" smtClean="0"/>
              <a:t> et du </a:t>
            </a:r>
            <a:r>
              <a:rPr lang="en-US" dirty="0" err="1" smtClean="0"/>
              <a:t>niveau</a:t>
            </a:r>
            <a:r>
              <a:rPr lang="en-US" dirty="0" smtClean="0"/>
              <a:t> </a:t>
            </a:r>
            <a:r>
              <a:rPr lang="en-US" dirty="0" err="1" smtClean="0"/>
              <a:t>scolaire</a:t>
            </a:r>
            <a:r>
              <a:rPr lang="en-US" dirty="0" smtClean="0"/>
              <a:t> des </a:t>
            </a:r>
            <a:r>
              <a:rPr lang="en-US" dirty="0" err="1" smtClean="0"/>
              <a:t>élèves</a:t>
            </a:r>
            <a:r>
              <a:rPr lang="en-US" dirty="0" smtClean="0"/>
              <a:t> </a:t>
            </a:r>
          </a:p>
          <a:p>
            <a:pPr marL="285750" indent="-285750">
              <a:buFont typeface="Arial" panose="020B0604020202020204" pitchFamily="34" charset="0"/>
              <a:buChar char="•"/>
            </a:pPr>
            <a:r>
              <a:rPr lang="fr-BE" dirty="0" smtClean="0"/>
              <a:t>Mentorat par les pairs </a:t>
            </a:r>
            <a:endParaRPr lang="fr-BE" dirty="0"/>
          </a:p>
          <a:p>
            <a:pPr>
              <a:spcAft>
                <a:spcPts val="600"/>
              </a:spcAft>
            </a:pPr>
            <a:r>
              <a:rPr lang="en-US" dirty="0" err="1" smtClean="0"/>
              <a:t>Elèves</a:t>
            </a:r>
            <a:r>
              <a:rPr lang="en-US" dirty="0" smtClean="0"/>
              <a:t> </a:t>
            </a:r>
            <a:r>
              <a:rPr lang="en-US" dirty="0" err="1" smtClean="0"/>
              <a:t>médiateurs</a:t>
            </a:r>
            <a:r>
              <a:rPr lang="en-US" dirty="0" smtClean="0"/>
              <a:t>, à la </a:t>
            </a:r>
            <a:r>
              <a:rPr lang="en-US" dirty="0" err="1" smtClean="0"/>
              <a:t>fois</a:t>
            </a:r>
            <a:r>
              <a:rPr lang="en-US" dirty="0" smtClean="0"/>
              <a:t> pour les </a:t>
            </a:r>
            <a:r>
              <a:rPr lang="en-US" dirty="0" err="1" smtClean="0"/>
              <a:t>victimes</a:t>
            </a:r>
            <a:r>
              <a:rPr lang="en-US" dirty="0" smtClean="0"/>
              <a:t> et les </a:t>
            </a:r>
            <a:r>
              <a:rPr lang="en-US" dirty="0" err="1" smtClean="0"/>
              <a:t>harceleurs</a:t>
            </a:r>
            <a:r>
              <a:rPr lang="en-US" dirty="0" smtClean="0"/>
              <a:t> – </a:t>
            </a:r>
            <a:r>
              <a:rPr lang="en-US" dirty="0" err="1" smtClean="0"/>
              <a:t>ou</a:t>
            </a:r>
            <a:r>
              <a:rPr lang="en-US" dirty="0" smtClean="0"/>
              <a:t> </a:t>
            </a:r>
            <a:r>
              <a:rPr lang="en-US" dirty="0"/>
              <a:t>mentors </a:t>
            </a:r>
            <a:r>
              <a:rPr lang="en-US" dirty="0" smtClean="0"/>
              <a:t>pour les </a:t>
            </a:r>
            <a:r>
              <a:rPr lang="en-US" dirty="0" err="1" smtClean="0"/>
              <a:t>victimes</a:t>
            </a:r>
            <a:r>
              <a:rPr lang="en-US" dirty="0" smtClean="0"/>
              <a:t> – </a:t>
            </a:r>
            <a:r>
              <a:rPr lang="en-US" dirty="0" err="1" smtClean="0"/>
              <a:t>empathie</a:t>
            </a:r>
            <a:r>
              <a:rPr lang="en-US" dirty="0" smtClean="0"/>
              <a:t> – formation et supervision </a:t>
            </a:r>
            <a:endParaRPr lang="en-US" dirty="0"/>
          </a:p>
          <a:p>
            <a:pPr marL="285750" indent="-285750">
              <a:buFont typeface="Arial" panose="020B0604020202020204" pitchFamily="34" charset="0"/>
              <a:buChar char="•"/>
            </a:pPr>
            <a:r>
              <a:rPr lang="fr-BE" dirty="0" smtClean="0"/>
              <a:t>Récompenses et conséquences </a:t>
            </a:r>
            <a:endParaRPr lang="fr-BE" dirty="0"/>
          </a:p>
          <a:p>
            <a:r>
              <a:rPr lang="fr-BE" dirty="0" smtClean="0"/>
              <a:t>En fonction du comportement et non en fonction de l’élève</a:t>
            </a:r>
          </a:p>
          <a:p>
            <a:r>
              <a:rPr lang="fr-BE" dirty="0" smtClean="0"/>
              <a:t> </a:t>
            </a:r>
            <a:endParaRPr lang="fr-BE" dirty="0"/>
          </a:p>
          <a:p>
            <a:pPr marL="285750" indent="-285750">
              <a:buFont typeface="Wingdings" panose="05000000000000000000" pitchFamily="2" charset="2"/>
              <a:buChar char="Ø"/>
            </a:pPr>
            <a:r>
              <a:rPr lang="en-US" dirty="0" err="1" smtClean="0"/>
              <a:t>Garder</a:t>
            </a:r>
            <a:r>
              <a:rPr lang="en-US" dirty="0" smtClean="0"/>
              <a:t> à </a:t>
            </a:r>
            <a:r>
              <a:rPr lang="en-US" dirty="0" err="1" smtClean="0"/>
              <a:t>l’esprit</a:t>
            </a:r>
            <a:r>
              <a:rPr lang="en-US" dirty="0" smtClean="0"/>
              <a:t> </a:t>
            </a:r>
            <a:r>
              <a:rPr lang="en-US" dirty="0" err="1" smtClean="0"/>
              <a:t>qu’un</a:t>
            </a:r>
            <a:r>
              <a:rPr lang="en-US" dirty="0" smtClean="0"/>
              <a:t> </a:t>
            </a:r>
            <a:r>
              <a:rPr lang="en-US" dirty="0" err="1" smtClean="0"/>
              <a:t>conflit</a:t>
            </a:r>
            <a:r>
              <a:rPr lang="en-US" dirty="0" smtClean="0"/>
              <a:t> </a:t>
            </a:r>
            <a:r>
              <a:rPr lang="en-US" dirty="0" err="1" smtClean="0"/>
              <a:t>peut</a:t>
            </a:r>
            <a:r>
              <a:rPr lang="en-US" dirty="0" smtClean="0"/>
              <a:t> </a:t>
            </a:r>
            <a:r>
              <a:rPr lang="en-US" dirty="0" err="1" smtClean="0"/>
              <a:t>toujours</a:t>
            </a:r>
            <a:r>
              <a:rPr lang="en-US" dirty="0" smtClean="0"/>
              <a:t> </a:t>
            </a:r>
            <a:r>
              <a:rPr lang="en-US" dirty="0" err="1" smtClean="0"/>
              <a:t>être</a:t>
            </a:r>
            <a:r>
              <a:rPr lang="en-US" dirty="0" smtClean="0"/>
              <a:t> </a:t>
            </a:r>
            <a:r>
              <a:rPr lang="en-US" dirty="0" err="1" smtClean="0"/>
              <a:t>une</a:t>
            </a:r>
            <a:r>
              <a:rPr lang="en-US" dirty="0" smtClean="0"/>
              <a:t> </a:t>
            </a:r>
            <a:r>
              <a:rPr lang="en-US" dirty="0" err="1" smtClean="0"/>
              <a:t>opportunité</a:t>
            </a:r>
            <a:r>
              <a:rPr lang="en-US" dirty="0" smtClean="0"/>
              <a:t> de </a:t>
            </a:r>
            <a:r>
              <a:rPr lang="en-US" dirty="0" err="1" smtClean="0"/>
              <a:t>changement</a:t>
            </a:r>
            <a:r>
              <a:rPr lang="en-US" dirty="0" smtClean="0"/>
              <a:t> et </a:t>
            </a:r>
            <a:r>
              <a:rPr lang="en-US" dirty="0" err="1" smtClean="0"/>
              <a:t>d’amélioration</a:t>
            </a:r>
            <a:r>
              <a:rPr lang="en-US" dirty="0" smtClean="0"/>
              <a:t>  </a:t>
            </a:r>
          </a:p>
          <a:p>
            <a:pPr marL="285750" indent="-285750">
              <a:buFont typeface="Wingdings" panose="05000000000000000000" pitchFamily="2" charset="2"/>
              <a:buChar char="Ø"/>
            </a:pPr>
            <a:r>
              <a:rPr lang="en-US" dirty="0" smtClean="0"/>
              <a:t>Les </a:t>
            </a:r>
            <a:r>
              <a:rPr lang="en-US" dirty="0" err="1" smtClean="0"/>
              <a:t>limites</a:t>
            </a:r>
            <a:r>
              <a:rPr lang="en-US" dirty="0" smtClean="0"/>
              <a:t> </a:t>
            </a:r>
            <a:r>
              <a:rPr lang="en-US" dirty="0" err="1" smtClean="0"/>
              <a:t>doivent</a:t>
            </a:r>
            <a:r>
              <a:rPr lang="en-US" dirty="0" smtClean="0"/>
              <a:t> </a:t>
            </a:r>
            <a:r>
              <a:rPr lang="en-US" dirty="0" err="1" smtClean="0"/>
              <a:t>être</a:t>
            </a:r>
            <a:r>
              <a:rPr lang="en-US" dirty="0" smtClean="0"/>
              <a:t> </a:t>
            </a:r>
            <a:r>
              <a:rPr lang="en-US" dirty="0" err="1" smtClean="0"/>
              <a:t>souples</a:t>
            </a:r>
            <a:r>
              <a:rPr lang="en-US" dirty="0" smtClean="0"/>
              <a:t> </a:t>
            </a:r>
            <a:r>
              <a:rPr lang="en-US" dirty="0" err="1" smtClean="0"/>
              <a:t>mais</a:t>
            </a:r>
            <a:r>
              <a:rPr lang="en-US" dirty="0" smtClean="0"/>
              <a:t> </a:t>
            </a:r>
            <a:r>
              <a:rPr lang="en-US" dirty="0" err="1" smtClean="0"/>
              <a:t>explicites</a:t>
            </a:r>
            <a:r>
              <a:rPr lang="en-US" dirty="0" smtClean="0"/>
              <a:t>  </a:t>
            </a:r>
            <a:endParaRPr lang="en-US" dirty="0"/>
          </a:p>
          <a:p>
            <a:endParaRPr lang="fr-BE" dirty="0"/>
          </a:p>
        </p:txBody>
      </p:sp>
    </p:spTree>
    <p:extLst>
      <p:ext uri="{BB962C8B-B14F-4D97-AF65-F5344CB8AC3E}">
        <p14:creationId xmlns:p14="http://schemas.microsoft.com/office/powerpoint/2010/main" val="35585428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38</a:t>
            </a:fld>
            <a:endParaRPr lang="el-GR"/>
          </a:p>
        </p:txBody>
      </p:sp>
      <p:sp>
        <p:nvSpPr>
          <p:cNvPr id="2" name="Rectangle 1"/>
          <p:cNvSpPr/>
          <p:nvPr/>
        </p:nvSpPr>
        <p:spPr>
          <a:xfrm>
            <a:off x="395536" y="1844824"/>
            <a:ext cx="8471916" cy="4154984"/>
          </a:xfrm>
          <a:prstGeom prst="rect">
            <a:avLst/>
          </a:prstGeom>
        </p:spPr>
        <p:txBody>
          <a:bodyPr wrap="square">
            <a:spAutoFit/>
          </a:bodyPr>
          <a:lstStyle/>
          <a:p>
            <a:r>
              <a:rPr lang="en-US" dirty="0" err="1"/>
              <a:t>Ortega,R</a:t>
            </a:r>
            <a:r>
              <a:rPr lang="en-US" dirty="0"/>
              <a:t>., del </a:t>
            </a:r>
            <a:r>
              <a:rPr lang="en-US" dirty="0" err="1"/>
              <a:t>Rey,R</a:t>
            </a:r>
            <a:r>
              <a:rPr lang="en-US" dirty="0"/>
              <a:t>., Ortega-</a:t>
            </a:r>
            <a:r>
              <a:rPr lang="en-US" dirty="0" err="1"/>
              <a:t>Rivera,J</a:t>
            </a:r>
            <a:r>
              <a:rPr lang="en-US" dirty="0"/>
              <a:t>. and </a:t>
            </a:r>
            <a:r>
              <a:rPr lang="en-US" dirty="0" err="1"/>
              <a:t>Monks,C</a:t>
            </a:r>
            <a:r>
              <a:rPr lang="en-US" dirty="0"/>
              <a:t>. (2006) Dealing With Indiscipline and Disruption. In VISTA: A Whole School Approach (WSA</a:t>
            </a:r>
            <a:r>
              <a:rPr lang="en-US" dirty="0" smtClean="0"/>
              <a:t>)</a:t>
            </a:r>
          </a:p>
          <a:p>
            <a:pPr>
              <a:spcAft>
                <a:spcPts val="600"/>
              </a:spcAft>
            </a:pPr>
            <a:r>
              <a:rPr lang="en-US" dirty="0" smtClean="0">
                <a:hlinkClick r:id="rId3"/>
              </a:rPr>
              <a:t>http</a:t>
            </a:r>
            <a:r>
              <a:rPr lang="en-US" dirty="0">
                <a:hlinkClick r:id="rId3"/>
              </a:rPr>
              <a:t>://</a:t>
            </a:r>
            <a:r>
              <a:rPr lang="en-US" dirty="0" smtClean="0">
                <a:hlinkClick r:id="rId3"/>
              </a:rPr>
              <a:t>www.vista-europe.org/downloads/English/B6f.pdf</a:t>
            </a:r>
            <a:endParaRPr lang="en-US" dirty="0" smtClean="0"/>
          </a:p>
          <a:p>
            <a:pPr>
              <a:spcAft>
                <a:spcPts val="600"/>
              </a:spcAft>
            </a:pPr>
            <a:r>
              <a:rPr lang="en-US" dirty="0" smtClean="0"/>
              <a:t>Oswald</a:t>
            </a:r>
            <a:r>
              <a:rPr lang="en-US" dirty="0"/>
              <a:t>, K., </a:t>
            </a:r>
            <a:r>
              <a:rPr lang="en-US" dirty="0" err="1"/>
              <a:t>Safran</a:t>
            </a:r>
            <a:r>
              <a:rPr lang="en-US" dirty="0"/>
              <a:t>, S., &amp; </a:t>
            </a:r>
            <a:r>
              <a:rPr lang="en-US" dirty="0" err="1"/>
              <a:t>Johanson</a:t>
            </a:r>
            <a:r>
              <a:rPr lang="en-US" dirty="0"/>
              <a:t>, G. (2005). Preventing trouble: Making schools safer places using positive </a:t>
            </a:r>
            <a:r>
              <a:rPr lang="en-US" dirty="0" err="1"/>
              <a:t>behaviorsupports</a:t>
            </a:r>
            <a:r>
              <a:rPr lang="en-US" dirty="0"/>
              <a:t>. Education &amp; Treatment of Children, 28, 265-279. </a:t>
            </a:r>
          </a:p>
          <a:p>
            <a:pPr>
              <a:spcAft>
                <a:spcPts val="600"/>
              </a:spcAft>
            </a:pPr>
            <a:r>
              <a:rPr lang="fr-BE" dirty="0" err="1"/>
              <a:t>Luiselli</a:t>
            </a:r>
            <a:r>
              <a:rPr lang="fr-BE" dirty="0"/>
              <a:t>, J. K., Putnam, R. F., Handler, M. W., &amp; </a:t>
            </a:r>
            <a:r>
              <a:rPr lang="fr-BE" dirty="0" err="1"/>
              <a:t>Feinberg</a:t>
            </a:r>
            <a:r>
              <a:rPr lang="fr-BE" dirty="0"/>
              <a:t>, A. B. (2005). </a:t>
            </a:r>
            <a:r>
              <a:rPr lang="fr-BE" dirty="0" err="1"/>
              <a:t>Whole-school</a:t>
            </a:r>
            <a:r>
              <a:rPr lang="fr-BE" dirty="0"/>
              <a:t> positive </a:t>
            </a:r>
            <a:r>
              <a:rPr lang="fr-BE" dirty="0" err="1"/>
              <a:t>behaviour</a:t>
            </a:r>
            <a:r>
              <a:rPr lang="fr-BE" dirty="0"/>
              <a:t> support: </a:t>
            </a:r>
            <a:r>
              <a:rPr lang="fr-BE" dirty="0" err="1"/>
              <a:t>Effects</a:t>
            </a:r>
            <a:r>
              <a:rPr lang="fr-BE" dirty="0"/>
              <a:t> on </a:t>
            </a:r>
            <a:r>
              <a:rPr lang="fr-BE" dirty="0" err="1"/>
              <a:t>student</a:t>
            </a:r>
            <a:r>
              <a:rPr lang="fr-BE" dirty="0"/>
              <a:t> discipline </a:t>
            </a:r>
            <a:r>
              <a:rPr lang="fr-BE" dirty="0" err="1"/>
              <a:t>problems</a:t>
            </a:r>
            <a:r>
              <a:rPr lang="fr-BE" dirty="0"/>
              <a:t> and </a:t>
            </a:r>
            <a:r>
              <a:rPr lang="fr-BE" dirty="0" err="1"/>
              <a:t>academic</a:t>
            </a:r>
            <a:r>
              <a:rPr lang="fr-BE" dirty="0"/>
              <a:t> performance. </a:t>
            </a:r>
            <a:r>
              <a:rPr lang="fr-BE" dirty="0" err="1"/>
              <a:t>Educational</a:t>
            </a:r>
            <a:r>
              <a:rPr lang="fr-BE" dirty="0"/>
              <a:t> Psychology, 25(2–3), 183–198.</a:t>
            </a:r>
          </a:p>
          <a:p>
            <a:pPr>
              <a:spcAft>
                <a:spcPts val="600"/>
              </a:spcAft>
            </a:pPr>
            <a:r>
              <a:rPr lang="en-US" dirty="0"/>
              <a:t>Smith, P. K. (2002). Violence in schools: The response in Europe. London: </a:t>
            </a:r>
            <a:r>
              <a:rPr lang="en-US" dirty="0" err="1"/>
              <a:t>RoutledgeFalmer</a:t>
            </a:r>
            <a:r>
              <a:rPr lang="en-US" dirty="0"/>
              <a:t>. </a:t>
            </a:r>
          </a:p>
          <a:p>
            <a:pPr>
              <a:spcAft>
                <a:spcPts val="600"/>
              </a:spcAft>
            </a:pPr>
            <a:r>
              <a:rPr lang="en-US" dirty="0"/>
              <a:t>Smith, P. K., Rigby, K., &amp; </a:t>
            </a:r>
            <a:r>
              <a:rPr lang="en-US" dirty="0" err="1"/>
              <a:t>Pepler</a:t>
            </a:r>
            <a:r>
              <a:rPr lang="en-US" dirty="0"/>
              <a:t>, D. (Eds.). (2004). Bullying in schools: How effective can interventions be? Cambridge: Cambridge University Press. </a:t>
            </a:r>
          </a:p>
          <a:p>
            <a:pPr>
              <a:spcAft>
                <a:spcPts val="600"/>
              </a:spcAft>
            </a:pPr>
            <a:r>
              <a:rPr lang="fr-BE" dirty="0" err="1"/>
              <a:t>Tattum</a:t>
            </a:r>
            <a:r>
              <a:rPr lang="fr-BE" dirty="0"/>
              <a:t>, D. P. (1989). Disruptive </a:t>
            </a:r>
            <a:r>
              <a:rPr lang="fr-BE" dirty="0" err="1"/>
              <a:t>pupil</a:t>
            </a:r>
            <a:r>
              <a:rPr lang="fr-BE" dirty="0"/>
              <a:t> management. London: David Fulton </a:t>
            </a:r>
            <a:r>
              <a:rPr lang="fr-BE" dirty="0" err="1"/>
              <a:t>Publishers</a:t>
            </a:r>
            <a:r>
              <a:rPr lang="fr-BE" dirty="0"/>
              <a:t>. </a:t>
            </a:r>
            <a:endParaRPr lang="fr-BE" dirty="0" smtClean="0"/>
          </a:p>
        </p:txBody>
      </p:sp>
      <p:sp>
        <p:nvSpPr>
          <p:cNvPr id="3" name="ZoneTexte 2"/>
          <p:cNvSpPr txBox="1"/>
          <p:nvPr/>
        </p:nvSpPr>
        <p:spPr>
          <a:xfrm>
            <a:off x="1895190" y="953867"/>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2722054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39</a:t>
            </a:fld>
            <a:endParaRPr lang="el-GR"/>
          </a:p>
        </p:txBody>
      </p:sp>
      <p:sp>
        <p:nvSpPr>
          <p:cNvPr id="2" name="Rectangle 1"/>
          <p:cNvSpPr/>
          <p:nvPr/>
        </p:nvSpPr>
        <p:spPr>
          <a:xfrm>
            <a:off x="1355304" y="2132856"/>
            <a:ext cx="6264696" cy="1200329"/>
          </a:xfrm>
          <a:prstGeom prst="rect">
            <a:avLst/>
          </a:prstGeom>
        </p:spPr>
        <p:txBody>
          <a:bodyPr wrap="square">
            <a:spAutoFit/>
          </a:bodyPr>
          <a:lstStyle/>
          <a:p>
            <a:pPr algn="ctr"/>
            <a:r>
              <a:rPr lang="fr-BE" sz="3600" b="1" dirty="0" smtClean="0">
                <a:solidFill>
                  <a:schemeClr val="tx2"/>
                </a:solidFill>
                <a:latin typeface="Calibri" panose="020F0502020204030204" pitchFamily="34" charset="0"/>
              </a:rPr>
              <a:t>Stratégies de prévention et d’intervention</a:t>
            </a:r>
            <a:endParaRPr lang="fr-BE" sz="36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357275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a:t>
            </a:fld>
            <a:endParaRPr lang="el-GR"/>
          </a:p>
        </p:txBody>
      </p:sp>
      <p:sp>
        <p:nvSpPr>
          <p:cNvPr id="2" name="Rectangle 1"/>
          <p:cNvSpPr/>
          <p:nvPr/>
        </p:nvSpPr>
        <p:spPr>
          <a:xfrm>
            <a:off x="539552" y="1196752"/>
            <a:ext cx="8147248" cy="5078313"/>
          </a:xfrm>
          <a:prstGeom prst="rect">
            <a:avLst/>
          </a:prstGeom>
        </p:spPr>
        <p:txBody>
          <a:bodyPr wrap="square">
            <a:spAutoFit/>
          </a:bodyPr>
          <a:lstStyle/>
          <a:p>
            <a:r>
              <a:rPr lang="fr-BE" dirty="0" smtClean="0">
                <a:solidFill>
                  <a:srgbClr val="000000"/>
                </a:solidFill>
                <a:latin typeface="Calibri" panose="020F0502020204030204" pitchFamily="34" charset="0"/>
              </a:rPr>
              <a:t>La recherche internationale indique que la façon la plus efficace pour les écoles de prévenir et contrer les comportements de harcèlement est de mettre en place une </a:t>
            </a:r>
            <a:r>
              <a:rPr lang="fr-BE" i="1" dirty="0" smtClean="0">
                <a:solidFill>
                  <a:srgbClr val="000000"/>
                </a:solidFill>
                <a:latin typeface="Calibri" panose="020F0502020204030204" pitchFamily="34" charset="0"/>
              </a:rPr>
              <a:t>approche scolaire globale. </a:t>
            </a:r>
            <a:r>
              <a:rPr lang="fr-BE" dirty="0" smtClean="0">
                <a:solidFill>
                  <a:srgbClr val="000000"/>
                </a:solidFill>
                <a:latin typeface="Calibri" panose="020F0502020204030204" pitchFamily="34" charset="0"/>
              </a:rPr>
              <a:t>(</a:t>
            </a:r>
            <a:r>
              <a:rPr lang="fr-BE" dirty="0" err="1" smtClean="0">
                <a:solidFill>
                  <a:srgbClr val="000000"/>
                </a:solidFill>
                <a:latin typeface="Calibri" panose="020F0502020204030204" pitchFamily="34" charset="0"/>
              </a:rPr>
              <a:t>Farrington</a:t>
            </a:r>
            <a:r>
              <a:rPr lang="fr-BE" dirty="0" smtClean="0">
                <a:solidFill>
                  <a:srgbClr val="000000"/>
                </a:solidFill>
                <a:latin typeface="Calibri" panose="020F0502020204030204" pitchFamily="34" charset="0"/>
              </a:rPr>
              <a:t> et </a:t>
            </a:r>
            <a:r>
              <a:rPr lang="fr-BE" dirty="0" err="1" smtClean="0">
                <a:solidFill>
                  <a:srgbClr val="000000"/>
                </a:solidFill>
                <a:latin typeface="Calibri" panose="020F0502020204030204" pitchFamily="34" charset="0"/>
              </a:rPr>
              <a:t>Ttofi</a:t>
            </a:r>
            <a:r>
              <a:rPr lang="fr-BE" dirty="0" smtClean="0">
                <a:solidFill>
                  <a:srgbClr val="000000"/>
                </a:solidFill>
                <a:latin typeface="Calibri" panose="020F0502020204030204" pitchFamily="34" charset="0"/>
              </a:rPr>
              <a:t>, 2009). Cette approche étend les stratégies de prévention et d’intervention à l’ensemble de la communauté scolaire et lui accorde un rôle primordial. Cette approche est soutenue par le Plan d’action sur le harcèlement du Département de l’Éducation et des Compétences (DES 2013).</a:t>
            </a:r>
          </a:p>
          <a:p>
            <a:endParaRPr lang="fr-BE" dirty="0" smtClean="0">
              <a:solidFill>
                <a:srgbClr val="000000"/>
              </a:solidFill>
              <a:latin typeface="Calibri" panose="020F0502020204030204" pitchFamily="34" charset="0"/>
            </a:endParaRPr>
          </a:p>
          <a:p>
            <a:r>
              <a:rPr lang="fr-BE" dirty="0" smtClean="0">
                <a:solidFill>
                  <a:srgbClr val="000000"/>
                </a:solidFill>
              </a:rPr>
              <a:t>Par essence, l’approche fait appel à tous les membres de la communauté scolaire :</a:t>
            </a:r>
          </a:p>
          <a:p>
            <a:endParaRPr lang="fr-BE" dirty="0" smtClean="0">
              <a:solidFill>
                <a:srgbClr val="000000"/>
              </a:solidFill>
            </a:endParaRPr>
          </a:p>
          <a:p>
            <a:r>
              <a:rPr lang="en-GB" dirty="0" smtClean="0">
                <a:solidFill>
                  <a:srgbClr val="000000"/>
                </a:solidFill>
              </a:rPr>
              <a:t>•</a:t>
            </a:r>
            <a:r>
              <a:rPr lang="fr-BE" dirty="0" smtClean="0">
                <a:solidFill>
                  <a:srgbClr val="000000"/>
                </a:solidFill>
              </a:rPr>
              <a:t> Direction</a:t>
            </a:r>
          </a:p>
          <a:p>
            <a:r>
              <a:rPr lang="fr-BE" dirty="0" smtClean="0">
                <a:solidFill>
                  <a:srgbClr val="000000"/>
                </a:solidFill>
              </a:rPr>
              <a:t>• Personnel</a:t>
            </a:r>
          </a:p>
          <a:p>
            <a:r>
              <a:rPr lang="fr-BE" dirty="0" smtClean="0">
                <a:solidFill>
                  <a:srgbClr val="000000"/>
                </a:solidFill>
              </a:rPr>
              <a:t>• Élèves</a:t>
            </a:r>
          </a:p>
          <a:p>
            <a:r>
              <a:rPr lang="fr-BE" dirty="0" smtClean="0">
                <a:solidFill>
                  <a:srgbClr val="000000"/>
                </a:solidFill>
              </a:rPr>
              <a:t>• familles</a:t>
            </a:r>
          </a:p>
          <a:p>
            <a:r>
              <a:rPr lang="fr-BE" dirty="0" smtClean="0">
                <a:solidFill>
                  <a:srgbClr val="000000"/>
                </a:solidFill>
              </a:rPr>
              <a:t>• Communauté étendue </a:t>
            </a:r>
            <a:r>
              <a:rPr lang="fr-BE" i="1" dirty="0" smtClean="0">
                <a:solidFill>
                  <a:srgbClr val="000000"/>
                </a:solidFill>
              </a:rPr>
              <a:t>(chauffeurs de bus, agents de circulation, commerçants                         </a:t>
            </a:r>
            <a:r>
              <a:rPr lang="fr-BE" dirty="0">
                <a:solidFill>
                  <a:srgbClr val="000000"/>
                </a:solidFill>
              </a:rPr>
              <a:t>                                   </a:t>
            </a:r>
            <a:r>
              <a:rPr lang="fr-BE" i="1" dirty="0" smtClean="0">
                <a:solidFill>
                  <a:srgbClr val="000000"/>
                </a:solidFill>
              </a:rPr>
              <a:t>locaux)</a:t>
            </a:r>
            <a:endParaRPr lang="fr-BE" dirty="0" smtClean="0">
              <a:solidFill>
                <a:srgbClr val="000000"/>
              </a:solidFill>
            </a:endParaRPr>
          </a:p>
          <a:p>
            <a:endParaRPr lang="en-GB" dirty="0">
              <a:solidFill>
                <a:srgbClr val="000000"/>
              </a:solidFill>
              <a:latin typeface="Calibri" panose="020F0502020204030204" pitchFamily="34" charset="0"/>
            </a:endParaRPr>
          </a:p>
          <a:p>
            <a:r>
              <a:rPr lang="fr-BE" dirty="0" smtClean="0">
                <a:solidFill>
                  <a:srgbClr val="000000"/>
                </a:solidFill>
                <a:latin typeface="Calibri" panose="020F0502020204030204" pitchFamily="34" charset="0"/>
              </a:rPr>
              <a:t>Cette approche est aussi recommandée dans les récentes Directives européennes pour affronter le cyber-harcèlement en contexte scolaire (</a:t>
            </a:r>
            <a:r>
              <a:rPr lang="fr-BE" dirty="0" err="1" smtClean="0">
                <a:solidFill>
                  <a:srgbClr val="000000"/>
                </a:solidFill>
                <a:latin typeface="Calibri" panose="020F0502020204030204" pitchFamily="34" charset="0"/>
              </a:rPr>
              <a:t>Välimäkiet</a:t>
            </a:r>
            <a:r>
              <a:rPr lang="fr-BE" dirty="0" smtClean="0">
                <a:solidFill>
                  <a:srgbClr val="000000"/>
                </a:solidFill>
                <a:latin typeface="Calibri" panose="020F0502020204030204" pitchFamily="34" charset="0"/>
              </a:rPr>
              <a:t> al. 2012). </a:t>
            </a:r>
            <a:endParaRPr lang="fr-BE" dirty="0">
              <a:solidFill>
                <a:srgbClr val="00000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40</a:t>
            </a:fld>
            <a:endParaRPr lang="el-GR"/>
          </a:p>
        </p:txBody>
      </p:sp>
      <p:sp>
        <p:nvSpPr>
          <p:cNvPr id="2" name="Rectangle 1"/>
          <p:cNvSpPr/>
          <p:nvPr/>
        </p:nvSpPr>
        <p:spPr>
          <a:xfrm>
            <a:off x="467544" y="917912"/>
            <a:ext cx="8496944" cy="5940088"/>
          </a:xfrm>
          <a:prstGeom prst="rect">
            <a:avLst/>
          </a:prstGeom>
        </p:spPr>
        <p:txBody>
          <a:bodyPr wrap="square">
            <a:spAutoFit/>
          </a:bodyPr>
          <a:lstStyle/>
          <a:p>
            <a:pPr algn="ctr">
              <a:spcAft>
                <a:spcPts val="600"/>
              </a:spcAft>
            </a:pPr>
            <a:r>
              <a:rPr lang="en-US" dirty="0" smtClean="0"/>
              <a:t> </a:t>
            </a:r>
            <a:endParaRPr lang="en-US" dirty="0"/>
          </a:p>
          <a:p>
            <a:r>
              <a:rPr lang="en-US" dirty="0" err="1" smtClean="0"/>
              <a:t>Une</a:t>
            </a:r>
            <a:r>
              <a:rPr lang="en-US" dirty="0" smtClean="0"/>
              <a:t> </a:t>
            </a:r>
            <a:r>
              <a:rPr lang="en-US" dirty="0" err="1" smtClean="0"/>
              <a:t>politique</a:t>
            </a:r>
            <a:r>
              <a:rPr lang="en-US" dirty="0" smtClean="0"/>
              <a:t> </a:t>
            </a:r>
            <a:r>
              <a:rPr lang="en-US" dirty="0" err="1" smtClean="0"/>
              <a:t>globale</a:t>
            </a:r>
            <a:r>
              <a:rPr lang="en-US" dirty="0" smtClean="0"/>
              <a:t> </a:t>
            </a:r>
            <a:r>
              <a:rPr lang="en-US" dirty="0" err="1" smtClean="0"/>
              <a:t>contre</a:t>
            </a:r>
            <a:r>
              <a:rPr lang="en-US" dirty="0" smtClean="0"/>
              <a:t> le </a:t>
            </a:r>
            <a:r>
              <a:rPr lang="en-US" dirty="0" err="1" smtClean="0"/>
              <a:t>harcèlement</a:t>
            </a:r>
            <a:r>
              <a:rPr lang="en-US" dirty="0" smtClean="0"/>
              <a:t> </a:t>
            </a:r>
            <a:r>
              <a:rPr lang="en-US" dirty="0" err="1" smtClean="0"/>
              <a:t>doit</a:t>
            </a:r>
            <a:r>
              <a:rPr lang="en-US" dirty="0" smtClean="0"/>
              <a:t> </a:t>
            </a:r>
            <a:r>
              <a:rPr lang="en-US" dirty="0" err="1" smtClean="0"/>
              <a:t>définir</a:t>
            </a:r>
            <a:r>
              <a:rPr lang="en-US" dirty="0" smtClean="0"/>
              <a:t> les </a:t>
            </a:r>
            <a:r>
              <a:rPr lang="en-US" dirty="0" err="1" smtClean="0"/>
              <a:t>différentes</a:t>
            </a:r>
            <a:r>
              <a:rPr lang="en-US" dirty="0" smtClean="0"/>
              <a:t> </a:t>
            </a:r>
            <a:r>
              <a:rPr lang="en-US" dirty="0" err="1" smtClean="0"/>
              <a:t>stratégies</a:t>
            </a:r>
            <a:r>
              <a:rPr lang="en-US" dirty="0" smtClean="0"/>
              <a:t> </a:t>
            </a:r>
            <a:r>
              <a:rPr lang="en-US" dirty="0" err="1" smtClean="0"/>
              <a:t>mises</a:t>
            </a:r>
            <a:r>
              <a:rPr lang="en-US" dirty="0" smtClean="0"/>
              <a:t> </a:t>
            </a:r>
            <a:r>
              <a:rPr lang="en-US" dirty="0" err="1" smtClean="0"/>
              <a:t>en</a:t>
            </a:r>
            <a:r>
              <a:rPr lang="en-US" dirty="0" smtClean="0"/>
              <a:t> place pour faire face au </a:t>
            </a:r>
            <a:r>
              <a:rPr lang="en-US" dirty="0" err="1" smtClean="0"/>
              <a:t>harcèlement</a:t>
            </a:r>
            <a:r>
              <a:rPr lang="en-US" dirty="0" smtClean="0"/>
              <a:t> :</a:t>
            </a:r>
          </a:p>
          <a:p>
            <a:pPr marL="285750" indent="-285750">
              <a:buFont typeface="Arial" panose="020B0604020202020204" pitchFamily="34" charset="0"/>
              <a:buChar char="•"/>
            </a:pPr>
            <a:r>
              <a:rPr lang="fr-BE" dirty="0" smtClean="0"/>
              <a:t>Les </a:t>
            </a:r>
            <a:r>
              <a:rPr lang="en-US" dirty="0" err="1"/>
              <a:t>stratégies</a:t>
            </a:r>
            <a:r>
              <a:rPr lang="en-US" dirty="0"/>
              <a:t> </a:t>
            </a:r>
            <a:r>
              <a:rPr lang="en-US" dirty="0" err="1" smtClean="0"/>
              <a:t>d’i</a:t>
            </a:r>
            <a:r>
              <a:rPr lang="fr-BE" dirty="0" err="1" smtClean="0"/>
              <a:t>ntervention</a:t>
            </a:r>
            <a:r>
              <a:rPr lang="fr-BE" dirty="0" smtClean="0"/>
              <a:t> </a:t>
            </a:r>
            <a:endParaRPr lang="fr-BE" dirty="0"/>
          </a:p>
          <a:p>
            <a:pPr marL="285750" indent="-285750">
              <a:buFont typeface="Arial" panose="020B0604020202020204" pitchFamily="34" charset="0"/>
              <a:buChar char="•"/>
            </a:pPr>
            <a:r>
              <a:rPr lang="fr-BE" dirty="0"/>
              <a:t>Les </a:t>
            </a:r>
            <a:r>
              <a:rPr lang="en-US" dirty="0" err="1"/>
              <a:t>stratégies</a:t>
            </a:r>
            <a:r>
              <a:rPr lang="en-US" dirty="0"/>
              <a:t> </a:t>
            </a:r>
            <a:r>
              <a:rPr lang="en-US" dirty="0" smtClean="0"/>
              <a:t>de </a:t>
            </a:r>
            <a:r>
              <a:rPr lang="en-US" dirty="0" err="1" smtClean="0"/>
              <a:t>prévention</a:t>
            </a:r>
            <a:r>
              <a:rPr lang="en-US" dirty="0" smtClean="0"/>
              <a:t> </a:t>
            </a:r>
            <a:r>
              <a:rPr lang="fr-BE" dirty="0" smtClean="0"/>
              <a:t> </a:t>
            </a:r>
            <a:endParaRPr lang="fr-BE" dirty="0"/>
          </a:p>
          <a:p>
            <a:endParaRPr lang="fr-BE" dirty="0"/>
          </a:p>
          <a:p>
            <a:pPr>
              <a:spcAft>
                <a:spcPts val="600"/>
              </a:spcAft>
            </a:pPr>
            <a:r>
              <a:rPr lang="en-US" b="1" dirty="0" err="1" smtClean="0"/>
              <a:t>Stratégies</a:t>
            </a:r>
            <a:r>
              <a:rPr lang="en-US" b="1" dirty="0" smtClean="0"/>
              <a:t> </a:t>
            </a:r>
            <a:r>
              <a:rPr lang="en-US" b="1" dirty="0" err="1" smtClean="0"/>
              <a:t>d’Intervention</a:t>
            </a:r>
            <a:r>
              <a:rPr lang="en-US" b="1" dirty="0" smtClean="0"/>
              <a:t> (</a:t>
            </a:r>
            <a:r>
              <a:rPr lang="en-US" b="1" dirty="0" err="1" smtClean="0"/>
              <a:t>liste</a:t>
            </a:r>
            <a:r>
              <a:rPr lang="en-US" b="1" dirty="0" smtClean="0"/>
              <a:t> non exhaustive)</a:t>
            </a:r>
          </a:p>
          <a:p>
            <a:pPr marL="285750" indent="-285750">
              <a:spcAft>
                <a:spcPts val="600"/>
              </a:spcAft>
              <a:buFont typeface="Arial" panose="020B0604020202020204" pitchFamily="34" charset="0"/>
              <a:buChar char="•"/>
            </a:pPr>
            <a:r>
              <a:rPr lang="en-US" dirty="0" err="1" smtClean="0"/>
              <a:t>Expliquer</a:t>
            </a:r>
            <a:r>
              <a:rPr lang="en-US" dirty="0" smtClean="0"/>
              <a:t> comment les </a:t>
            </a:r>
            <a:r>
              <a:rPr lang="en-US" dirty="0" err="1" smtClean="0"/>
              <a:t>comportements</a:t>
            </a:r>
            <a:r>
              <a:rPr lang="en-US" dirty="0" smtClean="0"/>
              <a:t> de </a:t>
            </a:r>
            <a:r>
              <a:rPr lang="en-US" dirty="0" err="1" smtClean="0"/>
              <a:t>harcèlement</a:t>
            </a:r>
            <a:r>
              <a:rPr lang="en-US" dirty="0" smtClean="0"/>
              <a:t> </a:t>
            </a:r>
            <a:r>
              <a:rPr lang="en-US" dirty="0" err="1" smtClean="0"/>
              <a:t>présumés</a:t>
            </a:r>
            <a:r>
              <a:rPr lang="en-US" dirty="0" smtClean="0"/>
              <a:t> </a:t>
            </a:r>
            <a:r>
              <a:rPr lang="en-US" dirty="0" err="1" smtClean="0"/>
              <a:t>doivent</a:t>
            </a:r>
            <a:r>
              <a:rPr lang="en-US" dirty="0" smtClean="0"/>
              <a:t> </a:t>
            </a:r>
            <a:r>
              <a:rPr lang="en-US" dirty="0" err="1" smtClean="0"/>
              <a:t>être</a:t>
            </a:r>
            <a:r>
              <a:rPr lang="en-US" dirty="0" smtClean="0"/>
              <a:t> </a:t>
            </a:r>
            <a:r>
              <a:rPr lang="en-US" dirty="0" err="1" smtClean="0"/>
              <a:t>rapportés</a:t>
            </a:r>
            <a:r>
              <a:rPr lang="en-US" dirty="0" smtClean="0"/>
              <a:t>, </a:t>
            </a:r>
            <a:r>
              <a:rPr lang="en-US" dirty="0" err="1" smtClean="0"/>
              <a:t>analysés</a:t>
            </a:r>
            <a:r>
              <a:rPr lang="en-US" dirty="0" smtClean="0"/>
              <a:t> et </a:t>
            </a:r>
            <a:r>
              <a:rPr lang="en-US" dirty="0" err="1" smtClean="0"/>
              <a:t>enregistrés</a:t>
            </a:r>
            <a:r>
              <a:rPr lang="en-US" dirty="0" smtClean="0"/>
              <a:t> </a:t>
            </a:r>
            <a:r>
              <a:rPr lang="en-US" i="1" dirty="0" smtClean="0"/>
              <a:t>– </a:t>
            </a:r>
            <a:r>
              <a:rPr lang="en-US" i="1" dirty="0" err="1" smtClean="0"/>
              <a:t>En</a:t>
            </a:r>
            <a:r>
              <a:rPr lang="en-US" i="1" dirty="0" smtClean="0"/>
              <a:t> </a:t>
            </a:r>
            <a:r>
              <a:rPr lang="en-US" i="1" dirty="0" err="1" smtClean="0"/>
              <a:t>mettant</a:t>
            </a:r>
            <a:r>
              <a:rPr lang="en-US" i="1" dirty="0" smtClean="0"/>
              <a:t> </a:t>
            </a:r>
            <a:r>
              <a:rPr lang="en-US" i="1" dirty="0" err="1" smtClean="0"/>
              <a:t>en</a:t>
            </a:r>
            <a:r>
              <a:rPr lang="en-US" i="1" dirty="0" smtClean="0"/>
              <a:t> place un ensemble de </a:t>
            </a:r>
            <a:r>
              <a:rPr lang="en-US" i="1" dirty="0" err="1" smtClean="0"/>
              <a:t>moyens</a:t>
            </a:r>
            <a:r>
              <a:rPr lang="en-US" i="1" dirty="0" smtClean="0"/>
              <a:t> </a:t>
            </a:r>
            <a:r>
              <a:rPr lang="en-US" i="1" dirty="0" err="1" smtClean="0"/>
              <a:t>efficaces</a:t>
            </a:r>
            <a:r>
              <a:rPr lang="en-US" i="1" dirty="0" smtClean="0"/>
              <a:t> pour </a:t>
            </a:r>
            <a:r>
              <a:rPr lang="en-US" i="1" dirty="0" err="1" smtClean="0"/>
              <a:t>gérer</a:t>
            </a:r>
            <a:r>
              <a:rPr lang="en-US" i="1" dirty="0" smtClean="0"/>
              <a:t> le </a:t>
            </a:r>
            <a:r>
              <a:rPr lang="en-US" i="1" dirty="0" err="1" smtClean="0"/>
              <a:t>harcèlement</a:t>
            </a:r>
            <a:r>
              <a:rPr lang="en-US" i="1" dirty="0" smtClean="0"/>
              <a:t>, on </a:t>
            </a:r>
            <a:r>
              <a:rPr lang="en-US" i="1" dirty="0" err="1" smtClean="0"/>
              <a:t>rendra</a:t>
            </a:r>
            <a:r>
              <a:rPr lang="en-US" i="1" dirty="0" smtClean="0"/>
              <a:t> </a:t>
            </a:r>
            <a:r>
              <a:rPr lang="en-US" i="1" dirty="0" err="1" smtClean="0"/>
              <a:t>confiance</a:t>
            </a:r>
            <a:r>
              <a:rPr lang="en-US" i="1" dirty="0" smtClean="0"/>
              <a:t> aux </a:t>
            </a:r>
            <a:r>
              <a:rPr lang="en-US" i="1" dirty="0" err="1" smtClean="0"/>
              <a:t>élèves</a:t>
            </a:r>
            <a:r>
              <a:rPr lang="en-US" i="1" dirty="0" smtClean="0"/>
              <a:t> </a:t>
            </a:r>
            <a:r>
              <a:rPr lang="en-US" i="1" dirty="0" err="1" smtClean="0"/>
              <a:t>dans</a:t>
            </a:r>
            <a:r>
              <a:rPr lang="en-US" i="1" dirty="0" smtClean="0"/>
              <a:t> le fait que le </a:t>
            </a:r>
            <a:r>
              <a:rPr lang="en-US" i="1" dirty="0" err="1" smtClean="0"/>
              <a:t>problème</a:t>
            </a:r>
            <a:r>
              <a:rPr lang="en-US" i="1" dirty="0" smtClean="0"/>
              <a:t> sera </a:t>
            </a:r>
            <a:r>
              <a:rPr lang="en-US" i="1" dirty="0" err="1" smtClean="0"/>
              <a:t>traité</a:t>
            </a:r>
            <a:r>
              <a:rPr lang="en-US" i="1" dirty="0" smtClean="0"/>
              <a:t> avec </a:t>
            </a:r>
            <a:r>
              <a:rPr lang="en-US" i="1" dirty="0" err="1" smtClean="0"/>
              <a:t>sérieux</a:t>
            </a:r>
            <a:r>
              <a:rPr lang="en-US" i="1" dirty="0" smtClean="0"/>
              <a:t> </a:t>
            </a:r>
            <a:endParaRPr lang="en-US" i="1" dirty="0"/>
          </a:p>
          <a:p>
            <a:pPr marL="285750" indent="-285750">
              <a:spcAft>
                <a:spcPts val="600"/>
              </a:spcAft>
              <a:buFont typeface="Arial" panose="020B0604020202020204" pitchFamily="34" charset="0"/>
              <a:buChar char="•"/>
            </a:pPr>
            <a:r>
              <a:rPr lang="en-US" dirty="0" err="1" smtClean="0"/>
              <a:t>Coordonner</a:t>
            </a:r>
            <a:r>
              <a:rPr lang="en-US" dirty="0" smtClean="0"/>
              <a:t> les </a:t>
            </a:r>
            <a:r>
              <a:rPr lang="en-US" dirty="0" err="1" smtClean="0"/>
              <a:t>stratégies</a:t>
            </a:r>
            <a:r>
              <a:rPr lang="en-US" dirty="0" smtClean="0"/>
              <a:t> de </a:t>
            </a:r>
            <a:r>
              <a:rPr lang="en-US" dirty="0" err="1" smtClean="0"/>
              <a:t>lutte</a:t>
            </a:r>
            <a:r>
              <a:rPr lang="en-US" dirty="0" smtClean="0"/>
              <a:t> </a:t>
            </a:r>
            <a:r>
              <a:rPr lang="en-US" dirty="0" err="1" smtClean="0"/>
              <a:t>contre</a:t>
            </a:r>
            <a:r>
              <a:rPr lang="en-US" dirty="0" smtClean="0"/>
              <a:t> le </a:t>
            </a:r>
            <a:r>
              <a:rPr lang="en-US" dirty="0" err="1" smtClean="0"/>
              <a:t>harcèlement</a:t>
            </a:r>
            <a:r>
              <a:rPr lang="en-US" i="1" dirty="0" smtClean="0"/>
              <a:t> </a:t>
            </a:r>
            <a:r>
              <a:rPr lang="en-US" dirty="0" smtClean="0"/>
              <a:t>– </a:t>
            </a:r>
            <a:r>
              <a:rPr lang="en-US" i="1" dirty="0" smtClean="0"/>
              <a:t>La </a:t>
            </a:r>
            <a:r>
              <a:rPr lang="en-US" i="1" dirty="0" err="1" smtClean="0"/>
              <a:t>mise</a:t>
            </a:r>
            <a:r>
              <a:rPr lang="en-US" i="1" dirty="0" smtClean="0"/>
              <a:t> </a:t>
            </a:r>
            <a:r>
              <a:rPr lang="en-US" i="1" dirty="0" err="1" smtClean="0"/>
              <a:t>en</a:t>
            </a:r>
            <a:r>
              <a:rPr lang="en-US" i="1" dirty="0" smtClean="0"/>
              <a:t> place </a:t>
            </a:r>
            <a:r>
              <a:rPr lang="en-US" i="1" dirty="0" err="1" smtClean="0"/>
              <a:t>officielle</a:t>
            </a:r>
            <a:r>
              <a:rPr lang="en-US" i="1" dirty="0" smtClean="0"/>
              <a:t> d’un </a:t>
            </a:r>
            <a:r>
              <a:rPr lang="en-US" i="1" dirty="0" err="1" smtClean="0"/>
              <a:t>coordinateur</a:t>
            </a:r>
            <a:r>
              <a:rPr lang="en-US" i="1" dirty="0" smtClean="0"/>
              <a:t> </a:t>
            </a:r>
            <a:r>
              <a:rPr lang="en-US" i="1" dirty="0" err="1"/>
              <a:t>ou</a:t>
            </a:r>
            <a:r>
              <a:rPr lang="en-US" i="1" dirty="0"/>
              <a:t> d’un </a:t>
            </a:r>
            <a:r>
              <a:rPr lang="en-US" i="1" dirty="0" err="1"/>
              <a:t>comité</a:t>
            </a:r>
            <a:r>
              <a:rPr lang="en-US" i="1" dirty="0"/>
              <a:t> </a:t>
            </a:r>
            <a:r>
              <a:rPr lang="en-US" i="1" dirty="0" smtClean="0"/>
              <a:t>anti-</a:t>
            </a:r>
            <a:r>
              <a:rPr lang="en-US" i="1" dirty="0" err="1" smtClean="0"/>
              <a:t>harcèlement</a:t>
            </a:r>
            <a:r>
              <a:rPr lang="en-US" i="1" dirty="0" smtClean="0"/>
              <a:t> </a:t>
            </a:r>
            <a:r>
              <a:rPr lang="en-US" i="1" dirty="0" err="1" smtClean="0"/>
              <a:t>contribuera</a:t>
            </a:r>
            <a:r>
              <a:rPr lang="en-US" i="1" dirty="0" smtClean="0"/>
              <a:t> à </a:t>
            </a:r>
            <a:r>
              <a:rPr lang="en-US" i="1" dirty="0" err="1" smtClean="0"/>
              <a:t>garantir</a:t>
            </a:r>
            <a:r>
              <a:rPr lang="en-US" i="1" dirty="0" smtClean="0"/>
              <a:t> que les </a:t>
            </a:r>
            <a:r>
              <a:rPr lang="en-US" i="1" dirty="0" err="1" smtClean="0"/>
              <a:t>stratégies</a:t>
            </a:r>
            <a:r>
              <a:rPr lang="en-US" i="1" dirty="0" smtClean="0"/>
              <a:t> </a:t>
            </a:r>
            <a:r>
              <a:rPr lang="en-US" i="1" dirty="0" err="1" smtClean="0"/>
              <a:t>seront</a:t>
            </a:r>
            <a:r>
              <a:rPr lang="en-US" i="1" dirty="0" smtClean="0"/>
              <a:t> </a:t>
            </a:r>
            <a:r>
              <a:rPr lang="en-US" i="1" dirty="0" err="1" smtClean="0"/>
              <a:t>correctement</a:t>
            </a:r>
            <a:r>
              <a:rPr lang="en-US" i="1" dirty="0" smtClean="0"/>
              <a:t> </a:t>
            </a:r>
            <a:r>
              <a:rPr lang="en-US" i="1" dirty="0" err="1" smtClean="0"/>
              <a:t>mises</a:t>
            </a:r>
            <a:r>
              <a:rPr lang="en-US" i="1" dirty="0" smtClean="0"/>
              <a:t> </a:t>
            </a:r>
            <a:r>
              <a:rPr lang="en-US" i="1" dirty="0" err="1" smtClean="0"/>
              <a:t>en</a:t>
            </a:r>
            <a:r>
              <a:rPr lang="en-US" i="1" dirty="0" smtClean="0"/>
              <a:t> oeuvre et </a:t>
            </a:r>
            <a:r>
              <a:rPr lang="en-US" i="1" dirty="0" err="1" smtClean="0"/>
              <a:t>renforcera</a:t>
            </a:r>
            <a:r>
              <a:rPr lang="en-US" i="1" dirty="0" smtClean="0"/>
              <a:t> la </a:t>
            </a:r>
            <a:r>
              <a:rPr lang="en-US" i="1" dirty="0" err="1" smtClean="0"/>
              <a:t>confiance</a:t>
            </a:r>
            <a:r>
              <a:rPr lang="en-US" i="1" dirty="0" smtClean="0"/>
              <a:t> </a:t>
            </a:r>
            <a:r>
              <a:rPr lang="en-US" i="1" dirty="0" err="1" smtClean="0"/>
              <a:t>dans</a:t>
            </a:r>
            <a:r>
              <a:rPr lang="en-US" i="1" dirty="0" smtClean="0"/>
              <a:t> le </a:t>
            </a:r>
            <a:r>
              <a:rPr lang="en-US" i="1" dirty="0" err="1" smtClean="0"/>
              <a:t>processus</a:t>
            </a:r>
            <a:endParaRPr lang="en-US" i="1" dirty="0" smtClean="0"/>
          </a:p>
          <a:p>
            <a:pPr marL="285750" indent="-285750">
              <a:buFont typeface="Arial" panose="020B0604020202020204" pitchFamily="34" charset="0"/>
              <a:buChar char="•"/>
            </a:pPr>
            <a:r>
              <a:rPr lang="en-US" dirty="0" smtClean="0"/>
              <a:t>Discussions avec les classes </a:t>
            </a:r>
            <a:r>
              <a:rPr lang="en-US" dirty="0" err="1" smtClean="0"/>
              <a:t>ou</a:t>
            </a:r>
            <a:r>
              <a:rPr lang="en-US" dirty="0" smtClean="0"/>
              <a:t> le corps </a:t>
            </a:r>
            <a:r>
              <a:rPr lang="en-US" dirty="0" err="1" smtClean="0"/>
              <a:t>étudiant</a:t>
            </a:r>
            <a:r>
              <a:rPr lang="en-US" dirty="0" smtClean="0"/>
              <a:t> </a:t>
            </a:r>
            <a:r>
              <a:rPr lang="en-US" dirty="0" err="1" smtClean="0"/>
              <a:t>dans</a:t>
            </a:r>
            <a:r>
              <a:rPr lang="en-US" dirty="0" smtClean="0"/>
              <a:t> son ensemble – </a:t>
            </a:r>
            <a:r>
              <a:rPr lang="en-US" i="1" dirty="0" smtClean="0"/>
              <a:t>Les </a:t>
            </a:r>
            <a:r>
              <a:rPr lang="en-US" i="1" dirty="0" err="1" smtClean="0"/>
              <a:t>enseignants</a:t>
            </a:r>
            <a:r>
              <a:rPr lang="en-US" i="1" dirty="0" smtClean="0"/>
              <a:t> </a:t>
            </a:r>
            <a:r>
              <a:rPr lang="en-US" i="1" dirty="0" err="1" smtClean="0"/>
              <a:t>ou</a:t>
            </a:r>
            <a:r>
              <a:rPr lang="en-US" i="1" dirty="0" smtClean="0"/>
              <a:t> les </a:t>
            </a:r>
            <a:r>
              <a:rPr lang="en-US" i="1" dirty="0" err="1" smtClean="0"/>
              <a:t>écoles</a:t>
            </a:r>
            <a:r>
              <a:rPr lang="en-US" i="1" dirty="0" smtClean="0"/>
              <a:t> </a:t>
            </a:r>
            <a:r>
              <a:rPr lang="en-US" i="1" dirty="0" err="1" smtClean="0"/>
              <a:t>peuvent</a:t>
            </a:r>
            <a:r>
              <a:rPr lang="en-US" i="1" dirty="0" smtClean="0"/>
              <a:t> </a:t>
            </a:r>
            <a:r>
              <a:rPr lang="en-US" i="1" dirty="0" err="1" smtClean="0"/>
              <a:t>parfois</a:t>
            </a:r>
            <a:r>
              <a:rPr lang="en-US" i="1" dirty="0" smtClean="0"/>
              <a:t> inviter des </a:t>
            </a:r>
            <a:r>
              <a:rPr lang="en-US" i="1" dirty="0" err="1" smtClean="0"/>
              <a:t>conférenciers</a:t>
            </a:r>
            <a:r>
              <a:rPr lang="en-US" i="1" dirty="0" smtClean="0"/>
              <a:t> pour </a:t>
            </a:r>
            <a:r>
              <a:rPr lang="en-US" i="1" dirty="0" err="1" smtClean="0"/>
              <a:t>évoquer</a:t>
            </a:r>
            <a:r>
              <a:rPr lang="en-US" i="1" dirty="0" smtClean="0"/>
              <a:t> la </a:t>
            </a:r>
            <a:r>
              <a:rPr lang="en-US" i="1" dirty="0" err="1" smtClean="0"/>
              <a:t>problématique</a:t>
            </a:r>
            <a:r>
              <a:rPr lang="en-US" i="1" dirty="0" smtClean="0"/>
              <a:t> </a:t>
            </a:r>
            <a:r>
              <a:rPr lang="en-US" i="1" dirty="0" err="1" smtClean="0"/>
              <a:t>lorsque</a:t>
            </a:r>
            <a:r>
              <a:rPr lang="en-US" i="1" dirty="0" smtClean="0"/>
              <a:t> des </a:t>
            </a:r>
            <a:r>
              <a:rPr lang="en-US" i="1" dirty="0" err="1" smtClean="0"/>
              <a:t>faits</a:t>
            </a:r>
            <a:r>
              <a:rPr lang="en-US" i="1" dirty="0" smtClean="0"/>
              <a:t> de </a:t>
            </a:r>
            <a:r>
              <a:rPr lang="en-US" i="1" dirty="0" err="1" smtClean="0"/>
              <a:t>harcèlement</a:t>
            </a:r>
            <a:r>
              <a:rPr lang="en-US" i="1" dirty="0" smtClean="0"/>
              <a:t> </a:t>
            </a:r>
            <a:r>
              <a:rPr lang="en-US" i="1" dirty="0" err="1" smtClean="0"/>
              <a:t>ont</a:t>
            </a:r>
            <a:r>
              <a:rPr lang="en-US" i="1" dirty="0" smtClean="0"/>
              <a:t> </a:t>
            </a:r>
            <a:r>
              <a:rPr lang="en-US" i="1" dirty="0" err="1" smtClean="0"/>
              <a:t>été</a:t>
            </a:r>
            <a:r>
              <a:rPr lang="en-US" i="1" dirty="0" smtClean="0"/>
              <a:t> </a:t>
            </a:r>
            <a:r>
              <a:rPr lang="en-US" i="1" dirty="0" err="1" smtClean="0"/>
              <a:t>découverts</a:t>
            </a:r>
            <a:r>
              <a:rPr lang="en-US" i="1" dirty="0" smtClean="0"/>
              <a:t>. </a:t>
            </a:r>
            <a:r>
              <a:rPr lang="en-US" i="1" dirty="0" err="1" smtClean="0"/>
              <a:t>Cette</a:t>
            </a:r>
            <a:r>
              <a:rPr lang="en-US" i="1" dirty="0" smtClean="0"/>
              <a:t> </a:t>
            </a:r>
            <a:r>
              <a:rPr lang="en-US" i="1" dirty="0" err="1" smtClean="0"/>
              <a:t>approche</a:t>
            </a:r>
            <a:r>
              <a:rPr lang="en-US" i="1" dirty="0" smtClean="0"/>
              <a:t> </a:t>
            </a:r>
            <a:r>
              <a:rPr lang="en-US" i="1" dirty="0" err="1" smtClean="0"/>
              <a:t>est</a:t>
            </a:r>
            <a:r>
              <a:rPr lang="en-US" i="1" dirty="0" smtClean="0"/>
              <a:t> utile car le fait que les </a:t>
            </a:r>
            <a:r>
              <a:rPr lang="en-US" i="1" dirty="0" err="1" smtClean="0"/>
              <a:t>personnes</a:t>
            </a:r>
            <a:r>
              <a:rPr lang="en-US" i="1" dirty="0" smtClean="0"/>
              <a:t> </a:t>
            </a:r>
            <a:r>
              <a:rPr lang="en-US" i="1" dirty="0" err="1" smtClean="0"/>
              <a:t>impliquées</a:t>
            </a:r>
            <a:r>
              <a:rPr lang="en-US" i="1" dirty="0" smtClean="0"/>
              <a:t> </a:t>
            </a:r>
            <a:r>
              <a:rPr lang="en-US" i="1" dirty="0" err="1" smtClean="0"/>
              <a:t>puissent</a:t>
            </a:r>
            <a:r>
              <a:rPr lang="en-US" i="1" dirty="0" smtClean="0"/>
              <a:t> </a:t>
            </a:r>
            <a:r>
              <a:rPr lang="en-US" i="1" dirty="0" err="1" smtClean="0"/>
              <a:t>être</a:t>
            </a:r>
            <a:r>
              <a:rPr lang="en-US" i="1" dirty="0" smtClean="0"/>
              <a:t> </a:t>
            </a:r>
            <a:r>
              <a:rPr lang="en-US" i="1" dirty="0" err="1" smtClean="0"/>
              <a:t>identifiées</a:t>
            </a:r>
            <a:r>
              <a:rPr lang="en-US" i="1" dirty="0" smtClean="0"/>
              <a:t> </a:t>
            </a:r>
            <a:r>
              <a:rPr lang="en-US" i="1" dirty="0" err="1" smtClean="0"/>
              <a:t>peut</a:t>
            </a:r>
            <a:r>
              <a:rPr lang="en-US" i="1" dirty="0" smtClean="0"/>
              <a:t> </a:t>
            </a:r>
            <a:r>
              <a:rPr lang="en-US" i="1" dirty="0" err="1" smtClean="0"/>
              <a:t>s’avérer</a:t>
            </a:r>
            <a:r>
              <a:rPr lang="en-US" i="1" dirty="0" smtClean="0"/>
              <a:t> </a:t>
            </a:r>
            <a:r>
              <a:rPr lang="en-US" i="1" dirty="0" err="1" smtClean="0"/>
              <a:t>contre-productif</a:t>
            </a:r>
            <a:r>
              <a:rPr lang="en-US" i="1" dirty="0" smtClean="0"/>
              <a:t>. </a:t>
            </a:r>
            <a:endParaRPr lang="en-US" dirty="0"/>
          </a:p>
          <a:p>
            <a:endParaRPr lang="fr-BE" dirty="0"/>
          </a:p>
        </p:txBody>
      </p:sp>
    </p:spTree>
    <p:extLst>
      <p:ext uri="{BB962C8B-B14F-4D97-AF65-F5344CB8AC3E}">
        <p14:creationId xmlns:p14="http://schemas.microsoft.com/office/powerpoint/2010/main" val="35546699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41</a:t>
            </a:fld>
            <a:endParaRPr lang="el-GR"/>
          </a:p>
        </p:txBody>
      </p:sp>
      <p:sp>
        <p:nvSpPr>
          <p:cNvPr id="2" name="Rectangle 1"/>
          <p:cNvSpPr/>
          <p:nvPr/>
        </p:nvSpPr>
        <p:spPr>
          <a:xfrm>
            <a:off x="467544" y="917912"/>
            <a:ext cx="8496944" cy="4939814"/>
          </a:xfrm>
          <a:prstGeom prst="rect">
            <a:avLst/>
          </a:prstGeom>
        </p:spPr>
        <p:txBody>
          <a:bodyPr wrap="square">
            <a:spAutoFit/>
          </a:bodyPr>
          <a:lstStyle/>
          <a:p>
            <a:pPr algn="ctr">
              <a:spcAft>
                <a:spcPts val="600"/>
              </a:spcAft>
            </a:pPr>
            <a:r>
              <a:rPr lang="en-US" dirty="0" smtClean="0"/>
              <a:t> </a:t>
            </a:r>
            <a:endParaRPr lang="en-US" dirty="0"/>
          </a:p>
          <a:p>
            <a:pPr marL="285750" indent="-285750">
              <a:spcAft>
                <a:spcPts val="1200"/>
              </a:spcAft>
              <a:buFont typeface="Arial" panose="020B0604020202020204" pitchFamily="34" charset="0"/>
              <a:buChar char="•"/>
            </a:pPr>
            <a:r>
              <a:rPr lang="en-US" dirty="0" smtClean="0"/>
              <a:t>Intervention </a:t>
            </a:r>
            <a:r>
              <a:rPr lang="en-US" dirty="0" err="1" smtClean="0"/>
              <a:t>directe</a:t>
            </a:r>
            <a:r>
              <a:rPr lang="en-US" dirty="0" smtClean="0"/>
              <a:t> de </a:t>
            </a:r>
            <a:r>
              <a:rPr lang="en-US" dirty="0" err="1" smtClean="0"/>
              <a:t>l’enseignant</a:t>
            </a:r>
            <a:r>
              <a:rPr lang="en-US" dirty="0" smtClean="0"/>
              <a:t>/</a:t>
            </a:r>
            <a:r>
              <a:rPr lang="en-US" dirty="0" err="1" smtClean="0"/>
              <a:t>Parler</a:t>
            </a:r>
            <a:r>
              <a:rPr lang="en-US" dirty="0" smtClean="0"/>
              <a:t> avec les </a:t>
            </a:r>
            <a:r>
              <a:rPr lang="en-US" dirty="0" err="1" smtClean="0"/>
              <a:t>élèves</a:t>
            </a:r>
            <a:r>
              <a:rPr lang="en-US" dirty="0" smtClean="0"/>
              <a:t> – </a:t>
            </a:r>
            <a:r>
              <a:rPr lang="en-US" i="1" dirty="0" smtClean="0"/>
              <a:t>La </a:t>
            </a:r>
            <a:r>
              <a:rPr lang="en-US" i="1" dirty="0" err="1" smtClean="0"/>
              <a:t>méthode</a:t>
            </a:r>
            <a:r>
              <a:rPr lang="en-US" i="1" dirty="0" smtClean="0"/>
              <a:t> la plus </a:t>
            </a:r>
            <a:r>
              <a:rPr lang="en-US" i="1" dirty="0" err="1" smtClean="0"/>
              <a:t>évidente</a:t>
            </a:r>
            <a:r>
              <a:rPr lang="en-US" i="1" dirty="0" smtClean="0"/>
              <a:t> et </a:t>
            </a:r>
            <a:r>
              <a:rPr lang="en-US" i="1" dirty="0" err="1" smtClean="0"/>
              <a:t>directe</a:t>
            </a:r>
            <a:r>
              <a:rPr lang="en-US" i="1" dirty="0" smtClean="0"/>
              <a:t> pour </a:t>
            </a:r>
            <a:r>
              <a:rPr lang="en-US" i="1" dirty="0" err="1" smtClean="0"/>
              <a:t>traiter</a:t>
            </a:r>
            <a:r>
              <a:rPr lang="en-US" i="1" dirty="0" smtClean="0"/>
              <a:t> le </a:t>
            </a:r>
            <a:r>
              <a:rPr lang="en-US" i="1" dirty="0" err="1" smtClean="0"/>
              <a:t>harcèlement</a:t>
            </a:r>
            <a:r>
              <a:rPr lang="en-US" i="1" dirty="0" smtClean="0"/>
              <a:t>, </a:t>
            </a:r>
            <a:r>
              <a:rPr lang="en-US" i="1" dirty="0" err="1" smtClean="0"/>
              <a:t>c’est</a:t>
            </a:r>
            <a:r>
              <a:rPr lang="en-US" i="1" dirty="0" smtClean="0"/>
              <a:t> </a:t>
            </a:r>
            <a:r>
              <a:rPr lang="en-US" i="1" dirty="0" err="1" smtClean="0"/>
              <a:t>qu’un</a:t>
            </a:r>
            <a:r>
              <a:rPr lang="en-US" i="1" dirty="0" smtClean="0"/>
              <a:t> </a:t>
            </a:r>
            <a:r>
              <a:rPr lang="en-US" i="1" dirty="0" err="1" smtClean="0"/>
              <a:t>enseignant</a:t>
            </a:r>
            <a:r>
              <a:rPr lang="en-US" i="1" dirty="0" smtClean="0"/>
              <a:t> </a:t>
            </a:r>
            <a:r>
              <a:rPr lang="en-US" i="1" dirty="0" err="1" smtClean="0"/>
              <a:t>agisse</a:t>
            </a:r>
            <a:r>
              <a:rPr lang="en-US" i="1" dirty="0" smtClean="0"/>
              <a:t> sur la base d’un incident de </a:t>
            </a:r>
            <a:r>
              <a:rPr lang="en-US" i="1" dirty="0" err="1" smtClean="0"/>
              <a:t>harcèlement</a:t>
            </a:r>
            <a:r>
              <a:rPr lang="en-US" i="1" dirty="0" smtClean="0"/>
              <a:t> </a:t>
            </a:r>
            <a:r>
              <a:rPr lang="en-US" i="1" dirty="0" err="1" smtClean="0"/>
              <a:t>dont</a:t>
            </a:r>
            <a:r>
              <a:rPr lang="en-US" i="1" dirty="0" smtClean="0"/>
              <a:t> </a:t>
            </a:r>
            <a:r>
              <a:rPr lang="en-US" i="1" dirty="0" err="1" smtClean="0"/>
              <a:t>il</a:t>
            </a:r>
            <a:r>
              <a:rPr lang="en-US" i="1" dirty="0" smtClean="0"/>
              <a:t> a </a:t>
            </a:r>
            <a:r>
              <a:rPr lang="en-US" i="1" dirty="0" err="1" smtClean="0"/>
              <a:t>été</a:t>
            </a:r>
            <a:r>
              <a:rPr lang="en-US" i="1" dirty="0" smtClean="0"/>
              <a:t> </a:t>
            </a:r>
            <a:r>
              <a:rPr lang="en-US" i="1" dirty="0" err="1" smtClean="0"/>
              <a:t>témoin</a:t>
            </a:r>
            <a:r>
              <a:rPr lang="en-US" i="1" dirty="0" smtClean="0"/>
              <a:t> </a:t>
            </a:r>
            <a:r>
              <a:rPr lang="en-US" i="1" dirty="0" err="1" smtClean="0"/>
              <a:t>ou</a:t>
            </a:r>
            <a:r>
              <a:rPr lang="en-US" i="1" dirty="0" smtClean="0"/>
              <a:t> sur </a:t>
            </a:r>
            <a:r>
              <a:rPr lang="en-US" i="1" dirty="0" err="1" smtClean="0"/>
              <a:t>lequel</a:t>
            </a:r>
            <a:r>
              <a:rPr lang="en-US" i="1" dirty="0" smtClean="0"/>
              <a:t> on a </a:t>
            </a:r>
            <a:r>
              <a:rPr lang="en-US" i="1" dirty="0" err="1" smtClean="0"/>
              <a:t>attiré</a:t>
            </a:r>
            <a:r>
              <a:rPr lang="en-US" i="1" dirty="0" smtClean="0"/>
              <a:t> son attention.</a:t>
            </a:r>
          </a:p>
          <a:p>
            <a:pPr marL="285750" indent="-285750">
              <a:spcAft>
                <a:spcPts val="1200"/>
              </a:spcAft>
              <a:buFont typeface="Arial" panose="020B0604020202020204" pitchFamily="34" charset="0"/>
              <a:buChar char="•"/>
            </a:pPr>
            <a:r>
              <a:rPr lang="en-US" i="1" dirty="0" smtClean="0"/>
              <a:t> </a:t>
            </a:r>
            <a:r>
              <a:rPr lang="en-US" dirty="0" smtClean="0"/>
              <a:t>Implication des parents – </a:t>
            </a:r>
            <a:r>
              <a:rPr lang="en-US" i="1" dirty="0" smtClean="0"/>
              <a:t>Les parents des </a:t>
            </a:r>
            <a:r>
              <a:rPr lang="en-US" i="1" dirty="0" err="1" smtClean="0"/>
              <a:t>victimes</a:t>
            </a:r>
            <a:r>
              <a:rPr lang="en-US" i="1" dirty="0" smtClean="0"/>
              <a:t> et des </a:t>
            </a:r>
            <a:r>
              <a:rPr lang="en-US" i="1" dirty="0" err="1" smtClean="0"/>
              <a:t>harceleurs</a:t>
            </a:r>
            <a:r>
              <a:rPr lang="en-US" i="1" dirty="0" smtClean="0"/>
              <a:t> </a:t>
            </a:r>
            <a:r>
              <a:rPr lang="en-US" i="1" dirty="0" err="1" smtClean="0"/>
              <a:t>peuvent</a:t>
            </a:r>
            <a:r>
              <a:rPr lang="en-US" i="1" dirty="0" smtClean="0"/>
              <a:t> </a:t>
            </a:r>
            <a:r>
              <a:rPr lang="en-US" i="1" dirty="0" err="1" smtClean="0"/>
              <a:t>être</a:t>
            </a:r>
            <a:r>
              <a:rPr lang="en-US" i="1" dirty="0" smtClean="0"/>
              <a:t> </a:t>
            </a:r>
            <a:r>
              <a:rPr lang="en-US" i="1" dirty="0" err="1" smtClean="0"/>
              <a:t>une</a:t>
            </a:r>
            <a:r>
              <a:rPr lang="en-US" i="1" dirty="0" smtClean="0"/>
              <a:t> des </a:t>
            </a:r>
            <a:r>
              <a:rPr lang="en-US" i="1" dirty="0" err="1" smtClean="0"/>
              <a:t>ressources</a:t>
            </a:r>
            <a:r>
              <a:rPr lang="en-US" i="1" dirty="0" smtClean="0"/>
              <a:t>/</a:t>
            </a:r>
            <a:r>
              <a:rPr lang="en-US" i="1" dirty="0" err="1" smtClean="0"/>
              <a:t>stratégies</a:t>
            </a:r>
            <a:r>
              <a:rPr lang="en-US" i="1" dirty="0" smtClean="0"/>
              <a:t> les plus </a:t>
            </a:r>
            <a:r>
              <a:rPr lang="en-US" i="1" dirty="0" err="1" smtClean="0"/>
              <a:t>efficaces</a:t>
            </a:r>
            <a:r>
              <a:rPr lang="en-US" i="1" dirty="0" smtClean="0"/>
              <a:t> pour </a:t>
            </a:r>
            <a:r>
              <a:rPr lang="en-US" i="1" dirty="0" err="1" smtClean="0"/>
              <a:t>lutter</a:t>
            </a:r>
            <a:r>
              <a:rPr lang="en-US" i="1" dirty="0" smtClean="0"/>
              <a:t> </a:t>
            </a:r>
            <a:r>
              <a:rPr lang="en-US" i="1" dirty="0" err="1" smtClean="0"/>
              <a:t>contre</a:t>
            </a:r>
            <a:r>
              <a:rPr lang="en-US" i="1" dirty="0" smtClean="0"/>
              <a:t> le </a:t>
            </a:r>
            <a:r>
              <a:rPr lang="en-US" i="1" dirty="0" err="1" smtClean="0"/>
              <a:t>harcèlement</a:t>
            </a:r>
            <a:r>
              <a:rPr lang="en-US" i="1" dirty="0" smtClean="0"/>
              <a:t>. </a:t>
            </a:r>
          </a:p>
          <a:p>
            <a:pPr marL="285750" indent="-285750">
              <a:spcAft>
                <a:spcPts val="1200"/>
              </a:spcAft>
              <a:buFont typeface="Arial" panose="020B0604020202020204" pitchFamily="34" charset="0"/>
              <a:buChar char="•"/>
            </a:pPr>
            <a:r>
              <a:rPr lang="en-US" dirty="0" err="1" smtClean="0"/>
              <a:t>L’Approche</a:t>
            </a:r>
            <a:r>
              <a:rPr lang="en-US" dirty="0" smtClean="0"/>
              <a:t> “No Blame” – </a:t>
            </a:r>
            <a:r>
              <a:rPr lang="en-US" i="1" dirty="0" err="1" smtClean="0"/>
              <a:t>Une</a:t>
            </a:r>
            <a:r>
              <a:rPr lang="en-US" i="1" dirty="0" smtClean="0"/>
              <a:t> </a:t>
            </a:r>
            <a:r>
              <a:rPr lang="en-US" i="1" dirty="0" err="1" smtClean="0"/>
              <a:t>approche</a:t>
            </a:r>
            <a:r>
              <a:rPr lang="en-US" i="1" dirty="0" smtClean="0"/>
              <a:t> non punitive pour </a:t>
            </a:r>
            <a:r>
              <a:rPr lang="en-US" i="1" dirty="0" err="1" smtClean="0"/>
              <a:t>combattre</a:t>
            </a:r>
            <a:r>
              <a:rPr lang="en-US" i="1" dirty="0" smtClean="0"/>
              <a:t> le </a:t>
            </a:r>
            <a:r>
              <a:rPr lang="en-US" i="1" dirty="0" err="1" smtClean="0"/>
              <a:t>harcèlement</a:t>
            </a:r>
            <a:r>
              <a:rPr lang="en-US" i="1" dirty="0" smtClean="0"/>
              <a:t> </a:t>
            </a:r>
            <a:r>
              <a:rPr lang="en-US" i="1" dirty="0" err="1" smtClean="0"/>
              <a:t>où</a:t>
            </a:r>
            <a:r>
              <a:rPr lang="en-US" i="1" dirty="0" smtClean="0"/>
              <a:t> les </a:t>
            </a:r>
            <a:r>
              <a:rPr lang="en-US" i="1" dirty="0" err="1" smtClean="0"/>
              <a:t>harceleurs</a:t>
            </a:r>
            <a:r>
              <a:rPr lang="en-US" i="1" dirty="0" smtClean="0"/>
              <a:t> et les </a:t>
            </a:r>
            <a:r>
              <a:rPr lang="en-US" i="1" dirty="0" err="1" smtClean="0"/>
              <a:t>témoins</a:t>
            </a:r>
            <a:r>
              <a:rPr lang="en-US" i="1" dirty="0" smtClean="0"/>
              <a:t> </a:t>
            </a:r>
            <a:r>
              <a:rPr lang="en-US" i="1" dirty="0" err="1" smtClean="0"/>
              <a:t>sont</a:t>
            </a:r>
            <a:r>
              <a:rPr lang="en-US" i="1" dirty="0" smtClean="0"/>
              <a:t> </a:t>
            </a:r>
            <a:r>
              <a:rPr lang="en-US" i="1" dirty="0" err="1" smtClean="0"/>
              <a:t>amenés</a:t>
            </a:r>
            <a:r>
              <a:rPr lang="en-US" i="1" dirty="0" smtClean="0"/>
              <a:t> à </a:t>
            </a:r>
            <a:r>
              <a:rPr lang="en-US" i="1" dirty="0" err="1" smtClean="0"/>
              <a:t>ressentir</a:t>
            </a:r>
            <a:r>
              <a:rPr lang="en-US" i="1" dirty="0" smtClean="0"/>
              <a:t> </a:t>
            </a:r>
            <a:r>
              <a:rPr lang="en-US" i="1" dirty="0" err="1" smtClean="0"/>
              <a:t>ce</a:t>
            </a:r>
            <a:r>
              <a:rPr lang="en-US" i="1" dirty="0" smtClean="0"/>
              <a:t> </a:t>
            </a:r>
            <a:r>
              <a:rPr lang="en-US" i="1" dirty="0" err="1" smtClean="0"/>
              <a:t>qu’un</a:t>
            </a:r>
            <a:r>
              <a:rPr lang="en-US" i="1" dirty="0" smtClean="0"/>
              <a:t> enfant </a:t>
            </a:r>
            <a:r>
              <a:rPr lang="en-US" i="1" dirty="0" err="1" smtClean="0"/>
              <a:t>harcelé</a:t>
            </a:r>
            <a:r>
              <a:rPr lang="en-US" i="1" dirty="0" smtClean="0"/>
              <a:t> </a:t>
            </a:r>
            <a:r>
              <a:rPr lang="en-US" i="1" dirty="0" err="1" smtClean="0"/>
              <a:t>peut</a:t>
            </a:r>
            <a:r>
              <a:rPr lang="en-US" i="1" dirty="0" smtClean="0"/>
              <a:t> </a:t>
            </a:r>
            <a:r>
              <a:rPr lang="en-US" i="1" dirty="0" err="1" smtClean="0"/>
              <a:t>éprouver</a:t>
            </a:r>
            <a:r>
              <a:rPr lang="en-US" i="1" dirty="0" smtClean="0"/>
              <a:t>.</a:t>
            </a:r>
          </a:p>
          <a:p>
            <a:pPr marL="285750" indent="-285750">
              <a:spcAft>
                <a:spcPts val="1200"/>
              </a:spcAft>
              <a:buFont typeface="Arial" panose="020B0604020202020204" pitchFamily="34" charset="0"/>
              <a:buChar char="•"/>
            </a:pPr>
            <a:r>
              <a:rPr lang="en-US" dirty="0" err="1" smtClean="0"/>
              <a:t>Spécifier</a:t>
            </a:r>
            <a:r>
              <a:rPr lang="en-US" dirty="0" smtClean="0"/>
              <a:t> les sanctions </a:t>
            </a:r>
            <a:r>
              <a:rPr lang="en-US" dirty="0" err="1" smtClean="0"/>
              <a:t>encourues</a:t>
            </a:r>
            <a:r>
              <a:rPr lang="en-US" dirty="0" smtClean="0"/>
              <a:t> pour des </a:t>
            </a:r>
            <a:r>
              <a:rPr lang="en-US" dirty="0" err="1" smtClean="0"/>
              <a:t>comportements</a:t>
            </a:r>
            <a:r>
              <a:rPr lang="en-US" dirty="0" smtClean="0"/>
              <a:t> de </a:t>
            </a:r>
            <a:r>
              <a:rPr lang="en-US" dirty="0" err="1" smtClean="0"/>
              <a:t>harcèlement</a:t>
            </a:r>
            <a:r>
              <a:rPr lang="en-US" dirty="0" smtClean="0"/>
              <a:t> – </a:t>
            </a:r>
            <a:r>
              <a:rPr lang="en-US" i="1" dirty="0" smtClean="0"/>
              <a:t>On </a:t>
            </a:r>
            <a:r>
              <a:rPr lang="en-US" i="1" dirty="0" err="1" smtClean="0"/>
              <a:t>peut</a:t>
            </a:r>
            <a:r>
              <a:rPr lang="en-US" i="1" dirty="0" smtClean="0"/>
              <a:t> </a:t>
            </a:r>
            <a:r>
              <a:rPr lang="en-US" i="1" dirty="0" err="1" smtClean="0"/>
              <a:t>lister</a:t>
            </a:r>
            <a:r>
              <a:rPr lang="en-US" i="1" dirty="0" smtClean="0"/>
              <a:t> les actions les plus </a:t>
            </a:r>
            <a:r>
              <a:rPr lang="en-US" i="1" dirty="0" err="1" smtClean="0"/>
              <a:t>punitives</a:t>
            </a:r>
            <a:r>
              <a:rPr lang="en-US" i="1" dirty="0" smtClean="0"/>
              <a:t> </a:t>
            </a:r>
            <a:r>
              <a:rPr lang="en-US" i="1" dirty="0" err="1" smtClean="0"/>
              <a:t>envers</a:t>
            </a:r>
            <a:r>
              <a:rPr lang="en-US" i="1" dirty="0" smtClean="0"/>
              <a:t> le </a:t>
            </a:r>
            <a:r>
              <a:rPr lang="en-US" i="1" dirty="0" err="1" smtClean="0"/>
              <a:t>harcèlement</a:t>
            </a:r>
            <a:r>
              <a:rPr lang="en-US" i="1" dirty="0" smtClean="0"/>
              <a:t>, </a:t>
            </a:r>
            <a:r>
              <a:rPr lang="en-US" i="1" dirty="0" err="1" smtClean="0"/>
              <a:t>en</a:t>
            </a:r>
            <a:r>
              <a:rPr lang="en-US" i="1" dirty="0" smtClean="0"/>
              <a:t> </a:t>
            </a:r>
            <a:r>
              <a:rPr lang="en-US" i="1" dirty="0" err="1" smtClean="0"/>
              <a:t>montrant</a:t>
            </a:r>
            <a:r>
              <a:rPr lang="en-US" i="1" dirty="0" smtClean="0"/>
              <a:t> </a:t>
            </a:r>
            <a:r>
              <a:rPr lang="en-US" i="1" dirty="0" err="1" smtClean="0"/>
              <a:t>clairement</a:t>
            </a:r>
            <a:r>
              <a:rPr lang="en-US" i="1" dirty="0" smtClean="0"/>
              <a:t> </a:t>
            </a:r>
            <a:r>
              <a:rPr lang="en-US" i="1" dirty="0" err="1" smtClean="0"/>
              <a:t>qu’elles</a:t>
            </a:r>
            <a:r>
              <a:rPr lang="en-US" i="1" dirty="0" smtClean="0"/>
              <a:t> </a:t>
            </a:r>
            <a:r>
              <a:rPr lang="en-US" i="1" dirty="0" err="1" smtClean="0"/>
              <a:t>seront</a:t>
            </a:r>
            <a:r>
              <a:rPr lang="en-US" i="1" dirty="0" smtClean="0"/>
              <a:t> </a:t>
            </a:r>
            <a:r>
              <a:rPr lang="en-US" i="1" dirty="0" err="1" smtClean="0"/>
              <a:t>mises</a:t>
            </a:r>
            <a:r>
              <a:rPr lang="en-US" i="1" dirty="0" smtClean="0"/>
              <a:t> </a:t>
            </a:r>
            <a:r>
              <a:rPr lang="en-US" i="1" dirty="0" err="1" smtClean="0"/>
              <a:t>en</a:t>
            </a:r>
            <a:r>
              <a:rPr lang="en-US" i="1" dirty="0" smtClean="0"/>
              <a:t> application </a:t>
            </a:r>
            <a:r>
              <a:rPr lang="en-US" i="1" dirty="0" err="1" smtClean="0"/>
              <a:t>si</a:t>
            </a:r>
            <a:r>
              <a:rPr lang="en-US" i="1" dirty="0" smtClean="0"/>
              <a:t> le </a:t>
            </a:r>
            <a:r>
              <a:rPr lang="en-US" i="1" dirty="0" err="1" smtClean="0"/>
              <a:t>harcèlement</a:t>
            </a:r>
            <a:r>
              <a:rPr lang="en-US" i="1" dirty="0" smtClean="0"/>
              <a:t> ne </a:t>
            </a:r>
            <a:r>
              <a:rPr lang="en-US" i="1" dirty="0" err="1" smtClean="0"/>
              <a:t>s’arrête</a:t>
            </a:r>
            <a:r>
              <a:rPr lang="en-US" i="1" dirty="0" smtClean="0"/>
              <a:t> pas et </a:t>
            </a:r>
            <a:r>
              <a:rPr lang="en-US" i="1" dirty="0" err="1" smtClean="0"/>
              <a:t>annoncées</a:t>
            </a:r>
            <a:r>
              <a:rPr lang="en-US" i="1" dirty="0" smtClean="0"/>
              <a:t> </a:t>
            </a:r>
            <a:r>
              <a:rPr lang="en-US" i="1" dirty="0" err="1" smtClean="0"/>
              <a:t>ouvertement</a:t>
            </a:r>
            <a:r>
              <a:rPr lang="en-US" i="1" dirty="0" smtClean="0"/>
              <a:t> </a:t>
            </a:r>
            <a:r>
              <a:rPr lang="en-US" i="1" dirty="0" err="1" smtClean="0"/>
              <a:t>afin</a:t>
            </a:r>
            <a:r>
              <a:rPr lang="en-US" i="1" dirty="0" smtClean="0"/>
              <a:t> de </a:t>
            </a:r>
            <a:r>
              <a:rPr lang="en-US" i="1" dirty="0" err="1" smtClean="0"/>
              <a:t>rendre</a:t>
            </a:r>
            <a:r>
              <a:rPr lang="en-US" i="1" dirty="0" smtClean="0"/>
              <a:t> </a:t>
            </a:r>
            <a:r>
              <a:rPr lang="en-US" i="1" dirty="0" err="1" smtClean="0"/>
              <a:t>confiance</a:t>
            </a:r>
            <a:r>
              <a:rPr lang="en-US" i="1" dirty="0" smtClean="0"/>
              <a:t> aux </a:t>
            </a:r>
            <a:r>
              <a:rPr lang="en-US" i="1" dirty="0" err="1" smtClean="0"/>
              <a:t>victimes</a:t>
            </a:r>
            <a:r>
              <a:rPr lang="en-US" i="1" dirty="0" smtClean="0"/>
              <a:t> et dissuader les </a:t>
            </a:r>
            <a:r>
              <a:rPr lang="en-US" i="1" dirty="0" err="1" smtClean="0"/>
              <a:t>harceleurs</a:t>
            </a:r>
            <a:r>
              <a:rPr lang="en-US" i="1" dirty="0" smtClean="0"/>
              <a:t>.</a:t>
            </a:r>
          </a:p>
          <a:p>
            <a:pPr>
              <a:spcAft>
                <a:spcPts val="1200"/>
              </a:spcAft>
            </a:pPr>
            <a:endParaRPr lang="fr-BE" dirty="0"/>
          </a:p>
        </p:txBody>
      </p:sp>
    </p:spTree>
    <p:extLst>
      <p:ext uri="{BB962C8B-B14F-4D97-AF65-F5344CB8AC3E}">
        <p14:creationId xmlns:p14="http://schemas.microsoft.com/office/powerpoint/2010/main" val="35767797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42</a:t>
            </a:fld>
            <a:endParaRPr lang="el-GR"/>
          </a:p>
        </p:txBody>
      </p:sp>
      <p:sp>
        <p:nvSpPr>
          <p:cNvPr id="2" name="Rectangle 1"/>
          <p:cNvSpPr/>
          <p:nvPr/>
        </p:nvSpPr>
        <p:spPr>
          <a:xfrm>
            <a:off x="467544" y="917912"/>
            <a:ext cx="8496944" cy="5847755"/>
          </a:xfrm>
          <a:prstGeom prst="rect">
            <a:avLst/>
          </a:prstGeom>
        </p:spPr>
        <p:txBody>
          <a:bodyPr wrap="square">
            <a:spAutoFit/>
          </a:bodyPr>
          <a:lstStyle/>
          <a:p>
            <a:pPr algn="ctr">
              <a:spcAft>
                <a:spcPts val="600"/>
              </a:spcAft>
            </a:pPr>
            <a:r>
              <a:rPr lang="en-US" dirty="0" smtClean="0"/>
              <a:t> </a:t>
            </a:r>
            <a:endParaRPr lang="en-US" dirty="0"/>
          </a:p>
          <a:p>
            <a:pPr>
              <a:spcAft>
                <a:spcPts val="600"/>
              </a:spcAft>
            </a:pPr>
            <a:r>
              <a:rPr lang="en-US" b="1" dirty="0" err="1" smtClean="0"/>
              <a:t>Stratégies</a:t>
            </a:r>
            <a:r>
              <a:rPr lang="en-US" b="1" dirty="0" smtClean="0"/>
              <a:t> de </a:t>
            </a:r>
            <a:r>
              <a:rPr lang="en-US" b="1" dirty="0" err="1" smtClean="0"/>
              <a:t>Prévention</a:t>
            </a:r>
            <a:r>
              <a:rPr lang="en-US" b="1" dirty="0" smtClean="0"/>
              <a:t> (</a:t>
            </a:r>
            <a:r>
              <a:rPr lang="en-US" b="1" dirty="0" err="1" smtClean="0"/>
              <a:t>liste</a:t>
            </a:r>
            <a:r>
              <a:rPr lang="en-US" b="1" dirty="0" smtClean="0"/>
              <a:t> non exhaustive)</a:t>
            </a:r>
          </a:p>
          <a:p>
            <a:pPr marL="285750" indent="-285750">
              <a:spcAft>
                <a:spcPts val="600"/>
              </a:spcAft>
              <a:buFont typeface="Arial" panose="020B0604020202020204" pitchFamily="34" charset="0"/>
              <a:buChar char="•"/>
            </a:pPr>
            <a:r>
              <a:rPr lang="fr-BE" dirty="0" smtClean="0"/>
              <a:t>Activités scolaires – </a:t>
            </a:r>
            <a:r>
              <a:rPr lang="fr-BE" i="1" dirty="0" smtClean="0"/>
              <a:t>Les activités en classe peuvent être utilisées pour aborder les questions liées au harcèlement, d’une manière progressive et adaptée à l’âge, au genre et à la culture des élèves.</a:t>
            </a:r>
            <a:endParaRPr lang="fr-BE" i="1" dirty="0"/>
          </a:p>
          <a:p>
            <a:pPr marL="285750" indent="-285750">
              <a:spcAft>
                <a:spcPts val="600"/>
              </a:spcAft>
              <a:buFont typeface="Arial" panose="020B0604020202020204" pitchFamily="34" charset="0"/>
              <a:buChar char="•"/>
            </a:pPr>
            <a:r>
              <a:rPr lang="en-US" dirty="0" err="1" smtClean="0"/>
              <a:t>Retrait</a:t>
            </a:r>
            <a:r>
              <a:rPr lang="en-US" dirty="0" smtClean="0"/>
              <a:t>/Restriction des </a:t>
            </a:r>
            <a:r>
              <a:rPr lang="en-US" dirty="0" err="1" smtClean="0"/>
              <a:t>téléphones</a:t>
            </a:r>
            <a:r>
              <a:rPr lang="en-US" dirty="0" smtClean="0"/>
              <a:t>/</a:t>
            </a:r>
            <a:r>
              <a:rPr lang="en-US" dirty="0" err="1" smtClean="0"/>
              <a:t>outils</a:t>
            </a:r>
            <a:r>
              <a:rPr lang="en-US" dirty="0" smtClean="0"/>
              <a:t> </a:t>
            </a:r>
            <a:r>
              <a:rPr lang="en-US" dirty="0" err="1" smtClean="0"/>
              <a:t>technologiques</a:t>
            </a:r>
            <a:r>
              <a:rPr lang="en-US" dirty="0" smtClean="0"/>
              <a:t> – </a:t>
            </a:r>
            <a:r>
              <a:rPr lang="en-US" i="1" dirty="0" err="1" smtClean="0"/>
              <a:t>Principalement</a:t>
            </a:r>
            <a:r>
              <a:rPr lang="en-US" i="1" dirty="0" smtClean="0"/>
              <a:t> pour </a:t>
            </a:r>
            <a:r>
              <a:rPr lang="en-US" i="1" dirty="0" err="1" smtClean="0"/>
              <a:t>réduire</a:t>
            </a:r>
            <a:r>
              <a:rPr lang="en-US" i="1" dirty="0" smtClean="0"/>
              <a:t> le cyber-</a:t>
            </a:r>
            <a:r>
              <a:rPr lang="en-US" i="1" dirty="0" err="1" smtClean="0"/>
              <a:t>harcèlement</a:t>
            </a:r>
            <a:r>
              <a:rPr lang="en-US" i="1" dirty="0" smtClean="0"/>
              <a:t> au sein de la </a:t>
            </a:r>
            <a:r>
              <a:rPr lang="en-US" i="1" dirty="0" err="1" smtClean="0"/>
              <a:t>classe</a:t>
            </a:r>
            <a:r>
              <a:rPr lang="en-US" i="1" dirty="0" smtClean="0"/>
              <a:t>.</a:t>
            </a:r>
          </a:p>
          <a:p>
            <a:pPr marL="285750" indent="-285750">
              <a:spcAft>
                <a:spcPts val="600"/>
              </a:spcAft>
              <a:buFont typeface="Arial" panose="020B0604020202020204" pitchFamily="34" charset="0"/>
              <a:buChar char="•"/>
            </a:pPr>
            <a:r>
              <a:rPr lang="en-US" dirty="0" err="1" smtClean="0"/>
              <a:t>Affichage</a:t>
            </a:r>
            <a:r>
              <a:rPr lang="en-US" dirty="0" smtClean="0"/>
              <a:t> de </a:t>
            </a:r>
            <a:r>
              <a:rPr lang="en-US" dirty="0" err="1" smtClean="0"/>
              <a:t>matériels</a:t>
            </a:r>
            <a:r>
              <a:rPr lang="en-US" dirty="0" smtClean="0"/>
              <a:t> de </a:t>
            </a:r>
            <a:r>
              <a:rPr lang="en-US" dirty="0" err="1" smtClean="0"/>
              <a:t>sensibilisation</a:t>
            </a:r>
            <a:r>
              <a:rPr lang="en-US" dirty="0" smtClean="0"/>
              <a:t>/</a:t>
            </a:r>
            <a:r>
              <a:rPr lang="en-US" dirty="0" err="1" smtClean="0"/>
              <a:t>Charte</a:t>
            </a:r>
            <a:r>
              <a:rPr lang="en-US" dirty="0" smtClean="0"/>
              <a:t> des </a:t>
            </a:r>
            <a:r>
              <a:rPr lang="en-US" dirty="0" err="1" smtClean="0"/>
              <a:t>étudiants</a:t>
            </a:r>
            <a:r>
              <a:rPr lang="en-US" dirty="0" smtClean="0"/>
              <a:t> – </a:t>
            </a:r>
            <a:r>
              <a:rPr lang="en-US" i="1" dirty="0" err="1" smtClean="0"/>
              <a:t>conçus</a:t>
            </a:r>
            <a:r>
              <a:rPr lang="en-US" i="1" dirty="0" smtClean="0"/>
              <a:t> et </a:t>
            </a:r>
            <a:r>
              <a:rPr lang="en-US" i="1" dirty="0" err="1" smtClean="0"/>
              <a:t>créés</a:t>
            </a:r>
            <a:r>
              <a:rPr lang="en-US" i="1" dirty="0" smtClean="0"/>
              <a:t> par les </a:t>
            </a:r>
            <a:r>
              <a:rPr lang="en-US" i="1" dirty="0" err="1" smtClean="0"/>
              <a:t>étudiants</a:t>
            </a:r>
            <a:r>
              <a:rPr lang="en-US" i="1" dirty="0" smtClean="0"/>
              <a:t> </a:t>
            </a:r>
            <a:r>
              <a:rPr lang="en-US" i="1" dirty="0" err="1" smtClean="0"/>
              <a:t>eux-mêmes</a:t>
            </a:r>
            <a:r>
              <a:rPr lang="en-US" i="1" dirty="0" smtClean="0"/>
              <a:t> et qui </a:t>
            </a:r>
            <a:r>
              <a:rPr lang="en-US" i="1" dirty="0" err="1" smtClean="0"/>
              <a:t>peuvent</a:t>
            </a:r>
            <a:r>
              <a:rPr lang="en-US" i="1" dirty="0" smtClean="0"/>
              <a:t> </a:t>
            </a:r>
            <a:r>
              <a:rPr lang="en-US" i="1" dirty="0" err="1" smtClean="0"/>
              <a:t>être</a:t>
            </a:r>
            <a:r>
              <a:rPr lang="en-US" i="1" dirty="0" smtClean="0"/>
              <a:t> </a:t>
            </a:r>
            <a:r>
              <a:rPr lang="en-US" i="1" dirty="0" err="1" smtClean="0"/>
              <a:t>placés</a:t>
            </a:r>
            <a:r>
              <a:rPr lang="en-US" i="1" dirty="0" smtClean="0"/>
              <a:t> </a:t>
            </a:r>
            <a:r>
              <a:rPr lang="en-US" i="1" dirty="0" err="1" smtClean="0"/>
              <a:t>dans</a:t>
            </a:r>
            <a:r>
              <a:rPr lang="en-US" i="1" dirty="0" smtClean="0"/>
              <a:t> divers </a:t>
            </a:r>
            <a:r>
              <a:rPr lang="en-US" i="1" dirty="0" err="1" smtClean="0"/>
              <a:t>lieux</a:t>
            </a:r>
            <a:r>
              <a:rPr lang="en-US" i="1" dirty="0" smtClean="0"/>
              <a:t> de </a:t>
            </a:r>
            <a:r>
              <a:rPr lang="en-US" i="1" dirty="0" err="1" smtClean="0"/>
              <a:t>l’école</a:t>
            </a:r>
            <a:r>
              <a:rPr lang="en-US" i="1" dirty="0" smtClean="0"/>
              <a:t>.</a:t>
            </a:r>
            <a:endParaRPr lang="en-US" i="1" dirty="0"/>
          </a:p>
          <a:p>
            <a:pPr marL="285750" indent="-285750">
              <a:spcAft>
                <a:spcPts val="600"/>
              </a:spcAft>
              <a:buFont typeface="Arial" panose="020B0604020202020204" pitchFamily="34" charset="0"/>
              <a:buChar char="•"/>
            </a:pPr>
            <a:r>
              <a:rPr lang="en-US" dirty="0" smtClean="0"/>
              <a:t>Le Temps du </a:t>
            </a:r>
            <a:r>
              <a:rPr lang="en-US" dirty="0" err="1" smtClean="0"/>
              <a:t>Cercle</a:t>
            </a:r>
            <a:r>
              <a:rPr lang="en-US" dirty="0" smtClean="0"/>
              <a:t>/Evaluation </a:t>
            </a:r>
            <a:r>
              <a:rPr lang="en-US" dirty="0" err="1" smtClean="0"/>
              <a:t>sociométrique</a:t>
            </a:r>
            <a:r>
              <a:rPr lang="en-US" dirty="0" smtClean="0"/>
              <a:t> – </a:t>
            </a:r>
            <a:r>
              <a:rPr lang="en-US" i="1" dirty="0" err="1" smtClean="0"/>
              <a:t>Une</a:t>
            </a:r>
            <a:r>
              <a:rPr lang="en-US" i="1" dirty="0" smtClean="0"/>
              <a:t> </a:t>
            </a:r>
            <a:r>
              <a:rPr lang="en-US" i="1" dirty="0" err="1" smtClean="0"/>
              <a:t>stratégie</a:t>
            </a:r>
            <a:r>
              <a:rPr lang="en-US" i="1" dirty="0" smtClean="0"/>
              <a:t> </a:t>
            </a:r>
            <a:r>
              <a:rPr lang="en-US" i="1" dirty="0" err="1" smtClean="0"/>
              <a:t>restaurative</a:t>
            </a:r>
            <a:r>
              <a:rPr lang="en-US" i="1" dirty="0" smtClean="0"/>
              <a:t> </a:t>
            </a:r>
            <a:r>
              <a:rPr lang="en-US" i="1" dirty="0" err="1" smtClean="0"/>
              <a:t>très</a:t>
            </a:r>
            <a:r>
              <a:rPr lang="en-US" i="1" dirty="0" smtClean="0"/>
              <a:t> </a:t>
            </a:r>
            <a:r>
              <a:rPr lang="en-US" i="1" dirty="0" err="1" smtClean="0"/>
              <a:t>populaire</a:t>
            </a:r>
            <a:r>
              <a:rPr lang="en-US" i="1" dirty="0" smtClean="0"/>
              <a:t> et utile pour </a:t>
            </a:r>
            <a:r>
              <a:rPr lang="en-US" i="1" dirty="0" err="1" smtClean="0"/>
              <a:t>discuter</a:t>
            </a:r>
            <a:r>
              <a:rPr lang="en-US" i="1" dirty="0" smtClean="0"/>
              <a:t> des questions de </a:t>
            </a:r>
            <a:r>
              <a:rPr lang="en-US" i="1" dirty="0" err="1" smtClean="0"/>
              <a:t>harcèlement</a:t>
            </a:r>
            <a:r>
              <a:rPr lang="en-US" i="1" dirty="0" smtClean="0"/>
              <a:t> </a:t>
            </a:r>
            <a:r>
              <a:rPr lang="en-US" i="1" dirty="0" err="1" smtClean="0"/>
              <a:t>dans</a:t>
            </a:r>
            <a:r>
              <a:rPr lang="en-US" i="1" dirty="0" smtClean="0"/>
              <a:t> </a:t>
            </a:r>
            <a:r>
              <a:rPr lang="en-US" i="1" dirty="0" err="1" smtClean="0"/>
              <a:t>une</a:t>
            </a:r>
            <a:r>
              <a:rPr lang="en-US" i="1" dirty="0" smtClean="0"/>
              <a:t> configuration de </a:t>
            </a:r>
            <a:r>
              <a:rPr lang="en-US" i="1" dirty="0" err="1" smtClean="0"/>
              <a:t>groupe</a:t>
            </a:r>
            <a:r>
              <a:rPr lang="en-US" i="1" dirty="0" smtClean="0"/>
              <a:t>.</a:t>
            </a:r>
          </a:p>
          <a:p>
            <a:pPr marL="285750" indent="-285750">
              <a:spcAft>
                <a:spcPts val="600"/>
              </a:spcAft>
              <a:buFont typeface="Arial" panose="020B0604020202020204" pitchFamily="34" charset="0"/>
              <a:buChar char="•"/>
            </a:pPr>
            <a:r>
              <a:rPr lang="en-US" dirty="0" err="1" smtClean="0"/>
              <a:t>Politique</a:t>
            </a:r>
            <a:r>
              <a:rPr lang="en-US" dirty="0" smtClean="0"/>
              <a:t> de la </a:t>
            </a:r>
            <a:r>
              <a:rPr lang="en-US" dirty="0" err="1" smtClean="0"/>
              <a:t>cour</a:t>
            </a:r>
            <a:r>
              <a:rPr lang="en-US" dirty="0" smtClean="0"/>
              <a:t> de </a:t>
            </a:r>
            <a:r>
              <a:rPr lang="en-US" dirty="0" err="1" smtClean="0"/>
              <a:t>récréation</a:t>
            </a:r>
            <a:r>
              <a:rPr lang="en-US" dirty="0" smtClean="0"/>
              <a:t> – </a:t>
            </a:r>
            <a:r>
              <a:rPr lang="en-US" i="1" dirty="0" err="1" smtClean="0"/>
              <a:t>Cela</a:t>
            </a:r>
            <a:r>
              <a:rPr lang="en-US" i="1" dirty="0" smtClean="0"/>
              <a:t> </a:t>
            </a:r>
            <a:r>
              <a:rPr lang="en-US" i="1" dirty="0" err="1" smtClean="0"/>
              <a:t>implique</a:t>
            </a:r>
            <a:r>
              <a:rPr lang="en-US" i="1" dirty="0" smtClean="0"/>
              <a:t> </a:t>
            </a:r>
            <a:r>
              <a:rPr lang="en-US" i="1" dirty="0" err="1" smtClean="0"/>
              <a:t>une</a:t>
            </a:r>
            <a:r>
              <a:rPr lang="en-US" i="1" dirty="0" smtClean="0"/>
              <a:t> </a:t>
            </a:r>
            <a:r>
              <a:rPr lang="en-US" i="1" dirty="0" err="1" smtClean="0"/>
              <a:t>stratégie</a:t>
            </a:r>
            <a:r>
              <a:rPr lang="en-US" i="1" dirty="0" smtClean="0"/>
              <a:t> pour </a:t>
            </a:r>
            <a:r>
              <a:rPr lang="en-US" i="1" dirty="0" err="1" smtClean="0"/>
              <a:t>développer</a:t>
            </a:r>
            <a:r>
              <a:rPr lang="en-US" i="1" dirty="0" smtClean="0"/>
              <a:t> un </a:t>
            </a:r>
            <a:r>
              <a:rPr lang="en-US" i="1" dirty="0" err="1" smtClean="0"/>
              <a:t>comportement</a:t>
            </a:r>
            <a:r>
              <a:rPr lang="en-US" i="1" dirty="0" smtClean="0"/>
              <a:t> </a:t>
            </a:r>
            <a:r>
              <a:rPr lang="en-US" i="1" dirty="0" err="1" smtClean="0"/>
              <a:t>approprié</a:t>
            </a:r>
            <a:r>
              <a:rPr lang="en-US" i="1" dirty="0" smtClean="0"/>
              <a:t> pendant les pauses et les </a:t>
            </a:r>
            <a:r>
              <a:rPr lang="en-US" i="1" dirty="0" err="1" smtClean="0"/>
              <a:t>récréations</a:t>
            </a:r>
            <a:r>
              <a:rPr lang="en-US" i="1" dirty="0" smtClean="0"/>
              <a:t>.</a:t>
            </a:r>
          </a:p>
          <a:p>
            <a:pPr marL="285750" indent="-285750">
              <a:spcAft>
                <a:spcPts val="600"/>
              </a:spcAft>
              <a:buFont typeface="Arial" panose="020B0604020202020204" pitchFamily="34" charset="0"/>
              <a:buChar char="•"/>
            </a:pPr>
            <a:r>
              <a:rPr lang="en-US" dirty="0" smtClean="0"/>
              <a:t>Supervision par les </a:t>
            </a:r>
            <a:r>
              <a:rPr lang="en-US" dirty="0" err="1" smtClean="0"/>
              <a:t>membres</a:t>
            </a:r>
            <a:r>
              <a:rPr lang="en-US" dirty="0" smtClean="0"/>
              <a:t> du personnel </a:t>
            </a:r>
            <a:r>
              <a:rPr lang="en-US" dirty="0" err="1" smtClean="0"/>
              <a:t>scolaire</a:t>
            </a:r>
            <a:r>
              <a:rPr lang="en-US" dirty="0" smtClean="0"/>
              <a:t>.</a:t>
            </a:r>
          </a:p>
          <a:p>
            <a:pPr marL="285750" indent="-285750">
              <a:spcAft>
                <a:spcPts val="600"/>
              </a:spcAft>
              <a:buFont typeface="Arial" panose="020B0604020202020204" pitchFamily="34" charset="0"/>
              <a:buChar char="•"/>
            </a:pPr>
            <a:r>
              <a:rPr lang="en-US" dirty="0" smtClean="0"/>
              <a:t>Parents/</a:t>
            </a:r>
            <a:r>
              <a:rPr lang="en-US" dirty="0" err="1"/>
              <a:t>B</a:t>
            </a:r>
            <a:r>
              <a:rPr lang="en-US" dirty="0" err="1" smtClean="0"/>
              <a:t>énévoles</a:t>
            </a:r>
            <a:r>
              <a:rPr lang="en-US" dirty="0" smtClean="0"/>
              <a:t> </a:t>
            </a:r>
            <a:r>
              <a:rPr lang="en-US" dirty="0" err="1" smtClean="0"/>
              <a:t>agissant</a:t>
            </a:r>
            <a:r>
              <a:rPr lang="en-US" dirty="0" smtClean="0"/>
              <a:t> </a:t>
            </a:r>
            <a:r>
              <a:rPr lang="en-US" dirty="0" err="1" smtClean="0"/>
              <a:t>comme</a:t>
            </a:r>
            <a:r>
              <a:rPr lang="en-US" dirty="0" smtClean="0"/>
              <a:t> </a:t>
            </a:r>
            <a:r>
              <a:rPr lang="en-US" dirty="0" err="1" smtClean="0"/>
              <a:t>moniteurs</a:t>
            </a:r>
            <a:r>
              <a:rPr lang="en-US" dirty="0" smtClean="0"/>
              <a:t>.</a:t>
            </a:r>
          </a:p>
          <a:p>
            <a:pPr marL="285750" indent="-285750">
              <a:spcAft>
                <a:spcPts val="600"/>
              </a:spcAft>
              <a:buFont typeface="Arial" panose="020B0604020202020204" pitchFamily="34" charset="0"/>
              <a:buChar char="•"/>
            </a:pPr>
            <a:r>
              <a:rPr lang="en-US" dirty="0" smtClean="0"/>
              <a:t>Restructuration de la </a:t>
            </a:r>
            <a:r>
              <a:rPr lang="en-US" dirty="0" err="1"/>
              <a:t>cour</a:t>
            </a:r>
            <a:r>
              <a:rPr lang="en-US" dirty="0"/>
              <a:t> de </a:t>
            </a:r>
            <a:r>
              <a:rPr lang="en-US" dirty="0" err="1" smtClean="0"/>
              <a:t>récréation</a:t>
            </a:r>
            <a:r>
              <a:rPr lang="en-US" dirty="0" smtClean="0"/>
              <a:t>.</a:t>
            </a:r>
          </a:p>
          <a:p>
            <a:endParaRPr lang="fr-BE" dirty="0"/>
          </a:p>
        </p:txBody>
      </p:sp>
    </p:spTree>
    <p:extLst>
      <p:ext uri="{BB962C8B-B14F-4D97-AF65-F5344CB8AC3E}">
        <p14:creationId xmlns:p14="http://schemas.microsoft.com/office/powerpoint/2010/main" val="8325811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43</a:t>
            </a:fld>
            <a:endParaRPr lang="el-GR"/>
          </a:p>
        </p:txBody>
      </p:sp>
      <p:sp>
        <p:nvSpPr>
          <p:cNvPr id="2" name="Rectangle 1"/>
          <p:cNvSpPr/>
          <p:nvPr/>
        </p:nvSpPr>
        <p:spPr>
          <a:xfrm>
            <a:off x="467544" y="917912"/>
            <a:ext cx="8496944" cy="5416868"/>
          </a:xfrm>
          <a:prstGeom prst="rect">
            <a:avLst/>
          </a:prstGeom>
        </p:spPr>
        <p:txBody>
          <a:bodyPr wrap="square">
            <a:spAutoFit/>
          </a:bodyPr>
          <a:lstStyle/>
          <a:p>
            <a:pPr algn="ctr">
              <a:spcAft>
                <a:spcPts val="600"/>
              </a:spcAft>
            </a:pPr>
            <a:r>
              <a:rPr lang="en-US" dirty="0" smtClean="0"/>
              <a:t> </a:t>
            </a:r>
            <a:endParaRPr lang="en-US" dirty="0"/>
          </a:p>
          <a:p>
            <a:endParaRPr lang="fr-BE" dirty="0"/>
          </a:p>
          <a:p>
            <a:pPr marL="285750" indent="-285750">
              <a:spcAft>
                <a:spcPts val="600"/>
              </a:spcAft>
              <a:buFont typeface="Arial" panose="020B0604020202020204" pitchFamily="34" charset="0"/>
              <a:buChar char="•"/>
            </a:pPr>
            <a:r>
              <a:rPr lang="en-US" dirty="0" err="1" smtClean="0"/>
              <a:t>Médiation</a:t>
            </a:r>
            <a:r>
              <a:rPr lang="en-US" dirty="0" smtClean="0"/>
              <a:t> par les Pairs – </a:t>
            </a:r>
            <a:r>
              <a:rPr lang="en-US" i="1" dirty="0" smtClean="0"/>
              <a:t>Des </a:t>
            </a:r>
            <a:r>
              <a:rPr lang="en-US" i="1" dirty="0" err="1" smtClean="0"/>
              <a:t>élèves</a:t>
            </a:r>
            <a:r>
              <a:rPr lang="en-US" i="1" dirty="0" smtClean="0"/>
              <a:t> </a:t>
            </a:r>
            <a:r>
              <a:rPr lang="en-US" i="1" dirty="0" err="1" smtClean="0"/>
              <a:t>médiateurs</a:t>
            </a:r>
            <a:r>
              <a:rPr lang="en-US" i="1" dirty="0" smtClean="0"/>
              <a:t> </a:t>
            </a:r>
            <a:r>
              <a:rPr lang="en-US" i="1" dirty="0" err="1" smtClean="0"/>
              <a:t>pleinement</a:t>
            </a:r>
            <a:r>
              <a:rPr lang="en-US" i="1" dirty="0" smtClean="0"/>
              <a:t> </a:t>
            </a:r>
            <a:r>
              <a:rPr lang="en-US" i="1" dirty="0" err="1" smtClean="0"/>
              <a:t>formés</a:t>
            </a:r>
            <a:r>
              <a:rPr lang="en-US" i="1" dirty="0" smtClean="0"/>
              <a:t> </a:t>
            </a:r>
            <a:r>
              <a:rPr lang="en-US" i="1" dirty="0" err="1" smtClean="0"/>
              <a:t>peuvent</a:t>
            </a:r>
            <a:r>
              <a:rPr lang="en-US" i="1" dirty="0" smtClean="0"/>
              <a:t> </a:t>
            </a:r>
            <a:r>
              <a:rPr lang="en-US" i="1" dirty="0" err="1" smtClean="0"/>
              <a:t>être</a:t>
            </a:r>
            <a:r>
              <a:rPr lang="en-US" i="1" dirty="0" smtClean="0"/>
              <a:t> </a:t>
            </a:r>
            <a:r>
              <a:rPr lang="en-US" i="1" dirty="0" err="1" smtClean="0"/>
              <a:t>déployés</a:t>
            </a:r>
            <a:r>
              <a:rPr lang="en-US" i="1" dirty="0" smtClean="0"/>
              <a:t> au sein de </a:t>
            </a:r>
            <a:r>
              <a:rPr lang="en-US" i="1" dirty="0" err="1" smtClean="0"/>
              <a:t>l’école</a:t>
            </a:r>
            <a:r>
              <a:rPr lang="en-US" i="1" dirty="0" smtClean="0"/>
              <a:t> et faire </a:t>
            </a:r>
            <a:r>
              <a:rPr lang="en-US" i="1" dirty="0" err="1" smtClean="0"/>
              <a:t>partie</a:t>
            </a:r>
            <a:r>
              <a:rPr lang="en-US" i="1" dirty="0" smtClean="0"/>
              <a:t> du tableau de service des </a:t>
            </a:r>
            <a:r>
              <a:rPr lang="en-US" i="1" dirty="0" err="1" smtClean="0"/>
              <a:t>médiateurs</a:t>
            </a:r>
            <a:r>
              <a:rPr lang="en-US" i="1" dirty="0" smtClean="0"/>
              <a:t>.</a:t>
            </a:r>
            <a:endParaRPr lang="en-US" i="1" dirty="0"/>
          </a:p>
          <a:p>
            <a:pPr marL="285750" indent="-285750">
              <a:spcAft>
                <a:spcPts val="600"/>
              </a:spcAft>
              <a:buFont typeface="Arial" panose="020B0604020202020204" pitchFamily="34" charset="0"/>
              <a:buChar char="•"/>
            </a:pPr>
            <a:r>
              <a:rPr lang="en-US" dirty="0" err="1" smtClean="0"/>
              <a:t>Compagnonnage</a:t>
            </a:r>
            <a:r>
              <a:rPr lang="en-US" dirty="0" smtClean="0"/>
              <a:t>/</a:t>
            </a:r>
            <a:r>
              <a:rPr lang="en-US" dirty="0" err="1" smtClean="0"/>
              <a:t>Mentorat</a:t>
            </a:r>
            <a:r>
              <a:rPr lang="en-US" dirty="0" smtClean="0"/>
              <a:t> par les Pairs – </a:t>
            </a:r>
            <a:r>
              <a:rPr lang="en-US" i="1" dirty="0" smtClean="0"/>
              <a:t>Des </a:t>
            </a:r>
            <a:r>
              <a:rPr lang="en-US" i="1" dirty="0" err="1" smtClean="0"/>
              <a:t>élèves</a:t>
            </a:r>
            <a:r>
              <a:rPr lang="en-US" i="1" dirty="0" smtClean="0"/>
              <a:t> </a:t>
            </a:r>
            <a:r>
              <a:rPr lang="en-US" i="1" dirty="0" err="1" smtClean="0"/>
              <a:t>compagnons</a:t>
            </a:r>
            <a:r>
              <a:rPr lang="en-US" i="1" dirty="0" smtClean="0"/>
              <a:t> et mentors </a:t>
            </a:r>
            <a:r>
              <a:rPr lang="en-US" i="1" dirty="0" err="1" smtClean="0"/>
              <a:t>peuvent</a:t>
            </a:r>
            <a:r>
              <a:rPr lang="en-US" i="1" dirty="0" smtClean="0"/>
              <a:t> </a:t>
            </a:r>
            <a:r>
              <a:rPr lang="en-US" i="1" dirty="0" err="1" smtClean="0"/>
              <a:t>aussi</a:t>
            </a:r>
            <a:r>
              <a:rPr lang="en-US" i="1" dirty="0" smtClean="0"/>
              <a:t> </a:t>
            </a:r>
            <a:r>
              <a:rPr lang="en-US" i="1" dirty="0" err="1"/>
              <a:t>être</a:t>
            </a:r>
            <a:r>
              <a:rPr lang="en-US" i="1" dirty="0"/>
              <a:t> </a:t>
            </a:r>
            <a:r>
              <a:rPr lang="en-US" i="1" dirty="0" err="1"/>
              <a:t>déployés</a:t>
            </a:r>
            <a:r>
              <a:rPr lang="en-US" i="1" dirty="0"/>
              <a:t> </a:t>
            </a:r>
            <a:r>
              <a:rPr lang="en-US" i="1" dirty="0" err="1" smtClean="0"/>
              <a:t>dans</a:t>
            </a:r>
            <a:r>
              <a:rPr lang="en-US" i="1" dirty="0" smtClean="0"/>
              <a:t> </a:t>
            </a:r>
            <a:r>
              <a:rPr lang="en-US" i="1" dirty="0" err="1" smtClean="0"/>
              <a:t>l’école</a:t>
            </a:r>
            <a:r>
              <a:rPr lang="en-US" i="1" dirty="0" smtClean="0"/>
              <a:t> pour </a:t>
            </a:r>
            <a:r>
              <a:rPr lang="en-US" i="1" dirty="0" err="1" smtClean="0"/>
              <a:t>être</a:t>
            </a:r>
            <a:r>
              <a:rPr lang="en-US" i="1" dirty="0" smtClean="0"/>
              <a:t> </a:t>
            </a:r>
            <a:r>
              <a:rPr lang="en-US" i="1" dirty="0" err="1" smtClean="0"/>
              <a:t>disponibles</a:t>
            </a:r>
            <a:r>
              <a:rPr lang="en-US" i="1" dirty="0" smtClean="0"/>
              <a:t> et </a:t>
            </a:r>
            <a:r>
              <a:rPr lang="en-US" i="1" dirty="0" err="1" smtClean="0"/>
              <a:t>apporter</a:t>
            </a:r>
            <a:r>
              <a:rPr lang="en-US" i="1" dirty="0" smtClean="0"/>
              <a:t> un soutien aux </a:t>
            </a:r>
            <a:r>
              <a:rPr lang="en-US" i="1" dirty="0" err="1" smtClean="0"/>
              <a:t>autres</a:t>
            </a:r>
            <a:r>
              <a:rPr lang="en-US" i="1" dirty="0" smtClean="0"/>
              <a:t> </a:t>
            </a:r>
            <a:r>
              <a:rPr lang="en-US" i="1" dirty="0" err="1" smtClean="0"/>
              <a:t>élèves</a:t>
            </a:r>
            <a:r>
              <a:rPr lang="en-US" i="1" dirty="0" smtClean="0"/>
              <a:t>. </a:t>
            </a:r>
          </a:p>
          <a:p>
            <a:pPr marL="285750" indent="-285750">
              <a:spcAft>
                <a:spcPts val="600"/>
              </a:spcAft>
              <a:buFont typeface="Arial" panose="020B0604020202020204" pitchFamily="34" charset="0"/>
              <a:buChar char="•"/>
            </a:pPr>
            <a:r>
              <a:rPr lang="en-US" dirty="0" smtClean="0"/>
              <a:t>Cyber-</a:t>
            </a:r>
            <a:r>
              <a:rPr lang="en-US" dirty="0" err="1" smtClean="0"/>
              <a:t>mentorat</a:t>
            </a:r>
            <a:r>
              <a:rPr lang="en-US" dirty="0" smtClean="0"/>
              <a:t>.</a:t>
            </a:r>
          </a:p>
          <a:p>
            <a:pPr marL="285750" indent="-285750">
              <a:spcAft>
                <a:spcPts val="600"/>
              </a:spcAft>
              <a:buFont typeface="Arial" panose="020B0604020202020204" pitchFamily="34" charset="0"/>
              <a:buChar char="•"/>
            </a:pPr>
            <a:r>
              <a:rPr lang="en-US" dirty="0" smtClean="0"/>
              <a:t>Interventions des </a:t>
            </a:r>
            <a:r>
              <a:rPr lang="en-US" dirty="0" err="1" smtClean="0"/>
              <a:t>témoins</a:t>
            </a:r>
            <a:r>
              <a:rPr lang="en-US" dirty="0" smtClean="0"/>
              <a:t> - </a:t>
            </a:r>
            <a:r>
              <a:rPr lang="en-US" i="1" dirty="0" smtClean="0"/>
              <a:t>Des </a:t>
            </a:r>
            <a:r>
              <a:rPr lang="en-US" i="1" dirty="0" err="1"/>
              <a:t>programmes</a:t>
            </a:r>
            <a:r>
              <a:rPr lang="en-US" i="1" dirty="0"/>
              <a:t> </a:t>
            </a:r>
            <a:r>
              <a:rPr lang="en-US" i="1" dirty="0" err="1" smtClean="0"/>
              <a:t>destinés</a:t>
            </a:r>
            <a:r>
              <a:rPr lang="en-US" i="1" dirty="0" smtClean="0"/>
              <a:t> aux </a:t>
            </a:r>
            <a:r>
              <a:rPr lang="en-US" i="1" dirty="0" err="1" smtClean="0"/>
              <a:t>témoins</a:t>
            </a:r>
            <a:r>
              <a:rPr lang="en-US" i="1" dirty="0" smtClean="0"/>
              <a:t> </a:t>
            </a:r>
            <a:r>
              <a:rPr lang="en-US" i="1" dirty="0" err="1" smtClean="0"/>
              <a:t>forment</a:t>
            </a:r>
            <a:r>
              <a:rPr lang="en-US" i="1" dirty="0" smtClean="0"/>
              <a:t> les adolescents à adopter </a:t>
            </a:r>
            <a:r>
              <a:rPr lang="en-US" i="1" dirty="0" err="1" smtClean="0"/>
              <a:t>une</a:t>
            </a:r>
            <a:r>
              <a:rPr lang="en-US" i="1" dirty="0" smtClean="0"/>
              <a:t> attitude </a:t>
            </a:r>
            <a:r>
              <a:rPr lang="en-US" i="1" dirty="0" err="1" smtClean="0"/>
              <a:t>préventive</a:t>
            </a:r>
            <a:r>
              <a:rPr lang="en-US" i="1" dirty="0" smtClean="0"/>
              <a:t> face au </a:t>
            </a:r>
            <a:r>
              <a:rPr lang="en-US" i="1" dirty="0" err="1" smtClean="0"/>
              <a:t>harcèlement</a:t>
            </a:r>
            <a:r>
              <a:rPr lang="en-US" i="1" dirty="0"/>
              <a:t>.</a:t>
            </a:r>
            <a:r>
              <a:rPr lang="en-US" i="1" dirty="0" smtClean="0"/>
              <a:t> </a:t>
            </a:r>
          </a:p>
          <a:p>
            <a:pPr marL="285750" indent="-285750">
              <a:spcAft>
                <a:spcPts val="600"/>
              </a:spcAft>
              <a:buFont typeface="Arial" panose="020B0604020202020204" pitchFamily="34" charset="0"/>
              <a:buChar char="•"/>
            </a:pPr>
            <a:r>
              <a:rPr lang="en-US" dirty="0" err="1" smtClean="0"/>
              <a:t>Boîtes</a:t>
            </a:r>
            <a:r>
              <a:rPr lang="en-US" dirty="0" smtClean="0"/>
              <a:t> de </a:t>
            </a:r>
            <a:r>
              <a:rPr lang="en-US" dirty="0" err="1" smtClean="0"/>
              <a:t>signalement</a:t>
            </a:r>
            <a:r>
              <a:rPr lang="en-US" dirty="0" smtClean="0"/>
              <a:t> </a:t>
            </a:r>
            <a:r>
              <a:rPr lang="en-US" dirty="0" err="1" smtClean="0"/>
              <a:t>anonymes</a:t>
            </a:r>
            <a:r>
              <a:rPr lang="en-US" dirty="0" smtClean="0"/>
              <a:t> – </a:t>
            </a:r>
            <a:r>
              <a:rPr lang="en-US" i="1" dirty="0" err="1" smtClean="0"/>
              <a:t>Certaines</a:t>
            </a:r>
            <a:r>
              <a:rPr lang="en-US" i="1" dirty="0" smtClean="0"/>
              <a:t> </a:t>
            </a:r>
            <a:r>
              <a:rPr lang="en-US" i="1" dirty="0" err="1" smtClean="0"/>
              <a:t>écoles</a:t>
            </a:r>
            <a:r>
              <a:rPr lang="en-US" i="1" dirty="0" smtClean="0"/>
              <a:t> </a:t>
            </a:r>
            <a:r>
              <a:rPr lang="en-US" i="1" dirty="0" err="1" smtClean="0"/>
              <a:t>placent</a:t>
            </a:r>
            <a:r>
              <a:rPr lang="en-US" i="1" dirty="0" smtClean="0"/>
              <a:t> des </a:t>
            </a:r>
            <a:r>
              <a:rPr lang="en-US" i="1" dirty="0" err="1" smtClean="0"/>
              <a:t>boîtes</a:t>
            </a:r>
            <a:r>
              <a:rPr lang="en-US" i="1" dirty="0" smtClean="0"/>
              <a:t> </a:t>
            </a:r>
            <a:r>
              <a:rPr lang="en-US" i="1" dirty="0" err="1" smtClean="0"/>
              <a:t>dans</a:t>
            </a:r>
            <a:r>
              <a:rPr lang="en-US" i="1" dirty="0" smtClean="0"/>
              <a:t> les couloirs pour que les </a:t>
            </a:r>
            <a:r>
              <a:rPr lang="en-US" i="1" dirty="0" err="1" smtClean="0"/>
              <a:t>élèves</a:t>
            </a:r>
            <a:r>
              <a:rPr lang="en-US" i="1" dirty="0" smtClean="0"/>
              <a:t> </a:t>
            </a:r>
            <a:r>
              <a:rPr lang="en-US" i="1" dirty="0" err="1" smtClean="0"/>
              <a:t>puissent</a:t>
            </a:r>
            <a:r>
              <a:rPr lang="en-US" i="1" dirty="0" smtClean="0"/>
              <a:t> signaler les incidents de (cyber-)</a:t>
            </a:r>
            <a:r>
              <a:rPr lang="en-US" i="1" dirty="0" err="1" smtClean="0"/>
              <a:t>harcèlement</a:t>
            </a:r>
            <a:r>
              <a:rPr lang="en-US" i="1" dirty="0" smtClean="0"/>
              <a:t> </a:t>
            </a:r>
            <a:r>
              <a:rPr lang="en-US" i="1" dirty="0" err="1" smtClean="0"/>
              <a:t>dont</a:t>
            </a:r>
            <a:r>
              <a:rPr lang="en-US" i="1" dirty="0" smtClean="0"/>
              <a:t> </a:t>
            </a:r>
            <a:r>
              <a:rPr lang="en-US" i="1" dirty="0" err="1" smtClean="0"/>
              <a:t>ils</a:t>
            </a:r>
            <a:r>
              <a:rPr lang="en-US" i="1" dirty="0" smtClean="0"/>
              <a:t> </a:t>
            </a:r>
            <a:r>
              <a:rPr lang="en-US" i="1" dirty="0" err="1" smtClean="0"/>
              <a:t>sont</a:t>
            </a:r>
            <a:r>
              <a:rPr lang="en-US" i="1" dirty="0" smtClean="0"/>
              <a:t> </a:t>
            </a:r>
            <a:r>
              <a:rPr lang="en-US" i="1" dirty="0" err="1" smtClean="0"/>
              <a:t>eux-mêmes</a:t>
            </a:r>
            <a:r>
              <a:rPr lang="en-US" i="1" dirty="0" smtClean="0"/>
              <a:t> </a:t>
            </a:r>
            <a:r>
              <a:rPr lang="en-US" i="1" dirty="0" err="1" smtClean="0"/>
              <a:t>victimes</a:t>
            </a:r>
            <a:r>
              <a:rPr lang="en-US" i="1" dirty="0" smtClean="0"/>
              <a:t> </a:t>
            </a:r>
            <a:r>
              <a:rPr lang="en-US" i="1" dirty="0" err="1" smtClean="0"/>
              <a:t>ou</a:t>
            </a:r>
            <a:r>
              <a:rPr lang="en-US" i="1" dirty="0" smtClean="0"/>
              <a:t> qui </a:t>
            </a:r>
            <a:r>
              <a:rPr lang="en-US" i="1" dirty="0" err="1" smtClean="0"/>
              <a:t>touchent</a:t>
            </a:r>
            <a:r>
              <a:rPr lang="en-US" i="1" dirty="0" smtClean="0"/>
              <a:t> </a:t>
            </a:r>
            <a:r>
              <a:rPr lang="en-US" i="1" dirty="0" err="1" smtClean="0"/>
              <a:t>d’autres</a:t>
            </a:r>
            <a:r>
              <a:rPr lang="en-US" i="1" dirty="0" smtClean="0"/>
              <a:t> </a:t>
            </a:r>
            <a:r>
              <a:rPr lang="en-US" i="1" dirty="0" err="1" smtClean="0"/>
              <a:t>élèves</a:t>
            </a:r>
            <a:r>
              <a:rPr lang="en-US" i="1" dirty="0" smtClean="0"/>
              <a:t>.</a:t>
            </a:r>
          </a:p>
          <a:p>
            <a:pPr marL="285750" indent="-285750">
              <a:spcAft>
                <a:spcPts val="600"/>
              </a:spcAft>
              <a:buFont typeface="Arial" panose="020B0604020202020204" pitchFamily="34" charset="0"/>
              <a:buChar char="•"/>
            </a:pPr>
            <a:r>
              <a:rPr lang="en-US" dirty="0" err="1" smtClean="0"/>
              <a:t>Surveillants</a:t>
            </a:r>
            <a:r>
              <a:rPr lang="en-US" dirty="0" smtClean="0"/>
              <a:t>/</a:t>
            </a:r>
            <a:r>
              <a:rPr lang="en-US" dirty="0" err="1" smtClean="0"/>
              <a:t>Préfets</a:t>
            </a:r>
            <a:r>
              <a:rPr lang="en-US" dirty="0" smtClean="0"/>
              <a:t>.</a:t>
            </a:r>
          </a:p>
          <a:p>
            <a:pPr marL="285750" indent="-285750">
              <a:spcAft>
                <a:spcPts val="600"/>
              </a:spcAft>
              <a:buFont typeface="Arial" panose="020B0604020202020204" pitchFamily="34" charset="0"/>
              <a:buChar char="•"/>
            </a:pPr>
            <a:r>
              <a:rPr lang="fr-BE" dirty="0" smtClean="0"/>
              <a:t>Caméras de surveillance.</a:t>
            </a:r>
            <a:endParaRPr lang="fr-BE" dirty="0"/>
          </a:p>
          <a:p>
            <a:endParaRPr lang="fr-BE" dirty="0"/>
          </a:p>
          <a:p>
            <a:r>
              <a:rPr lang="fr-BE" dirty="0" smtClean="0"/>
              <a:t> </a:t>
            </a:r>
            <a:endParaRPr lang="fr-BE" dirty="0"/>
          </a:p>
        </p:txBody>
      </p:sp>
    </p:spTree>
    <p:extLst>
      <p:ext uri="{BB962C8B-B14F-4D97-AF65-F5344CB8AC3E}">
        <p14:creationId xmlns:p14="http://schemas.microsoft.com/office/powerpoint/2010/main" val="35869767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44</a:t>
            </a:fld>
            <a:endParaRPr lang="el-GR"/>
          </a:p>
        </p:txBody>
      </p:sp>
      <p:sp>
        <p:nvSpPr>
          <p:cNvPr id="2" name="Rectangle 1"/>
          <p:cNvSpPr/>
          <p:nvPr/>
        </p:nvSpPr>
        <p:spPr>
          <a:xfrm>
            <a:off x="395536" y="1459468"/>
            <a:ext cx="8471916" cy="369332"/>
          </a:xfrm>
          <a:prstGeom prst="rect">
            <a:avLst/>
          </a:prstGeom>
        </p:spPr>
        <p:txBody>
          <a:bodyPr wrap="square">
            <a:spAutoFit/>
          </a:bodyPr>
          <a:lstStyle/>
          <a:p>
            <a:endParaRPr lang="en-US" dirty="0">
              <a:solidFill>
                <a:srgbClr val="000000"/>
              </a:solidFill>
              <a:latin typeface="Calibri" panose="020F0502020204030204" pitchFamily="34" charset="0"/>
            </a:endParaRPr>
          </a:p>
        </p:txBody>
      </p:sp>
      <p:sp>
        <p:nvSpPr>
          <p:cNvPr id="3" name="ZoneTexte 2"/>
          <p:cNvSpPr txBox="1"/>
          <p:nvPr/>
        </p:nvSpPr>
        <p:spPr>
          <a:xfrm>
            <a:off x="1810668" y="404664"/>
            <a:ext cx="5472608" cy="1431161"/>
          </a:xfrm>
          <a:prstGeom prst="rect">
            <a:avLst/>
          </a:prstGeom>
          <a:noFill/>
        </p:spPr>
        <p:txBody>
          <a:bodyPr wrap="square" rtlCol="0">
            <a:spAutoFit/>
          </a:bodyPr>
          <a:lstStyle/>
          <a:p>
            <a:pPr algn="ctr">
              <a:spcAft>
                <a:spcPts val="600"/>
              </a:spcAft>
            </a:pPr>
            <a:r>
              <a:rPr lang="en-US" b="1" dirty="0" err="1"/>
              <a:t>Stratégies</a:t>
            </a:r>
            <a:r>
              <a:rPr lang="en-US" b="1" dirty="0"/>
              <a:t> </a:t>
            </a:r>
            <a:r>
              <a:rPr lang="en-US" b="1" dirty="0" err="1"/>
              <a:t>spécifiques</a:t>
            </a:r>
            <a:r>
              <a:rPr lang="en-US" b="1" dirty="0"/>
              <a:t> aux </a:t>
            </a:r>
            <a:r>
              <a:rPr lang="en-US" b="1" dirty="0" err="1"/>
              <a:t>différents</a:t>
            </a:r>
            <a:r>
              <a:rPr lang="en-US" b="1" dirty="0"/>
              <a:t> </a:t>
            </a:r>
            <a:r>
              <a:rPr lang="en-US" b="1" dirty="0" err="1"/>
              <a:t>lieux</a:t>
            </a:r>
            <a:endParaRPr lang="en-US" b="1" dirty="0"/>
          </a:p>
          <a:p>
            <a:pPr>
              <a:spcAft>
                <a:spcPts val="600"/>
              </a:spcAft>
            </a:pPr>
            <a:r>
              <a:rPr lang="en-US" sz="1600" dirty="0" err="1"/>
              <a:t>Parmi</a:t>
            </a:r>
            <a:r>
              <a:rPr lang="en-US" sz="1600" dirty="0"/>
              <a:t> </a:t>
            </a:r>
            <a:r>
              <a:rPr lang="en-US" sz="1600" dirty="0" err="1"/>
              <a:t>ces</a:t>
            </a:r>
            <a:r>
              <a:rPr lang="en-US" sz="1600" dirty="0"/>
              <a:t> </a:t>
            </a:r>
            <a:r>
              <a:rPr lang="en-US" sz="1600" dirty="0" err="1"/>
              <a:t>stratégies</a:t>
            </a:r>
            <a:r>
              <a:rPr lang="en-US" sz="1600" dirty="0"/>
              <a:t> de </a:t>
            </a:r>
            <a:r>
              <a:rPr lang="en-US" sz="1600" dirty="0" err="1"/>
              <a:t>prévention</a:t>
            </a:r>
            <a:r>
              <a:rPr lang="en-US" sz="1600" dirty="0"/>
              <a:t> et </a:t>
            </a:r>
            <a:r>
              <a:rPr lang="en-US" sz="1600" dirty="0" err="1"/>
              <a:t>d’intervention</a:t>
            </a:r>
            <a:r>
              <a:rPr lang="en-US" sz="1600" dirty="0"/>
              <a:t>, </a:t>
            </a:r>
            <a:r>
              <a:rPr lang="en-US" sz="1600" dirty="0" err="1"/>
              <a:t>certaines</a:t>
            </a:r>
            <a:r>
              <a:rPr lang="en-US" sz="1600" dirty="0"/>
              <a:t> </a:t>
            </a:r>
            <a:r>
              <a:rPr lang="en-US" sz="1600" dirty="0" err="1"/>
              <a:t>peuvent</a:t>
            </a:r>
            <a:r>
              <a:rPr lang="en-US" sz="1600" dirty="0"/>
              <a:t> </a:t>
            </a:r>
            <a:r>
              <a:rPr lang="en-US" sz="1600" dirty="0" err="1"/>
              <a:t>être</a:t>
            </a:r>
            <a:r>
              <a:rPr lang="en-US" sz="1600" dirty="0"/>
              <a:t> </a:t>
            </a:r>
            <a:r>
              <a:rPr lang="en-US" sz="1600" dirty="0" err="1"/>
              <a:t>appliquées</a:t>
            </a:r>
            <a:r>
              <a:rPr lang="en-US" sz="1600" dirty="0"/>
              <a:t> </a:t>
            </a:r>
            <a:r>
              <a:rPr lang="en-US" sz="1600" dirty="0" err="1"/>
              <a:t>largement</a:t>
            </a:r>
            <a:r>
              <a:rPr lang="en-US" sz="1600" dirty="0"/>
              <a:t> </a:t>
            </a:r>
            <a:r>
              <a:rPr lang="en-US" sz="1600" dirty="0" err="1"/>
              <a:t>tandis</a:t>
            </a:r>
            <a:r>
              <a:rPr lang="en-US" sz="1600" dirty="0"/>
              <a:t> que </a:t>
            </a:r>
            <a:r>
              <a:rPr lang="en-US" sz="1600" dirty="0" err="1"/>
              <a:t>d’autres</a:t>
            </a:r>
            <a:r>
              <a:rPr lang="en-US" sz="1600" dirty="0"/>
              <a:t> </a:t>
            </a:r>
            <a:r>
              <a:rPr lang="en-US" sz="1600" dirty="0" err="1"/>
              <a:t>sont</a:t>
            </a:r>
            <a:r>
              <a:rPr lang="en-US" sz="1600" dirty="0"/>
              <a:t> plus </a:t>
            </a:r>
            <a:r>
              <a:rPr lang="en-US" sz="1600" dirty="0" err="1"/>
              <a:t>adaptées</a:t>
            </a:r>
            <a:r>
              <a:rPr lang="en-US" sz="1600" dirty="0"/>
              <a:t> à </a:t>
            </a:r>
            <a:r>
              <a:rPr lang="en-US" sz="1600" dirty="0" err="1"/>
              <a:t>certains</a:t>
            </a:r>
            <a:r>
              <a:rPr lang="en-US" sz="1600" dirty="0"/>
              <a:t> </a:t>
            </a:r>
            <a:r>
              <a:rPr lang="en-US" sz="1600" dirty="0" err="1"/>
              <a:t>lieux</a:t>
            </a:r>
            <a:r>
              <a:rPr lang="en-US" sz="1600" dirty="0"/>
              <a:t> de </a:t>
            </a:r>
            <a:r>
              <a:rPr lang="en-US" sz="1600" dirty="0" err="1"/>
              <a:t>l’école</a:t>
            </a:r>
            <a:r>
              <a:rPr lang="en-US" sz="1600" dirty="0"/>
              <a:t> </a:t>
            </a:r>
            <a:r>
              <a:rPr lang="en-US" sz="1600" dirty="0" err="1"/>
              <a:t>où</a:t>
            </a:r>
            <a:r>
              <a:rPr lang="en-US" sz="1600" dirty="0"/>
              <a:t> le </a:t>
            </a:r>
            <a:r>
              <a:rPr lang="en-US" sz="1600" dirty="0" err="1"/>
              <a:t>harcèlement</a:t>
            </a:r>
            <a:r>
              <a:rPr lang="en-US" sz="1600" dirty="0"/>
              <a:t> se </a:t>
            </a:r>
            <a:r>
              <a:rPr lang="en-US" sz="1600" dirty="0" err="1"/>
              <a:t>produit</a:t>
            </a:r>
            <a:r>
              <a:rPr lang="en-US" sz="1600" dirty="0"/>
              <a:t>. </a:t>
            </a:r>
            <a:r>
              <a:rPr lang="en-US" sz="1600" dirty="0" err="1"/>
              <a:t>En</a:t>
            </a:r>
            <a:r>
              <a:rPr lang="en-US" sz="1600" dirty="0"/>
              <a:t> </a:t>
            </a:r>
            <a:r>
              <a:rPr lang="en-US" sz="1600" dirty="0" err="1"/>
              <a:t>voici</a:t>
            </a:r>
            <a:r>
              <a:rPr lang="en-US" sz="1600" dirty="0"/>
              <a:t> un </a:t>
            </a:r>
            <a:r>
              <a:rPr lang="en-US" sz="1600" dirty="0" err="1"/>
              <a:t>aperçu</a:t>
            </a:r>
            <a:r>
              <a:rPr lang="en-US" sz="1600" dirty="0" smtClean="0"/>
              <a:t>:</a:t>
            </a:r>
            <a:endParaRPr lang="en-GB" sz="1600" b="1" dirty="0">
              <a:solidFill>
                <a:schemeClr val="tx2"/>
              </a:solidFill>
              <a:latin typeface="Calibri" panose="020F050202020403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140374242"/>
              </p:ext>
            </p:extLst>
          </p:nvPr>
        </p:nvGraphicFramePr>
        <p:xfrm>
          <a:off x="107504" y="1868171"/>
          <a:ext cx="8928992" cy="4795520"/>
        </p:xfrm>
        <a:graphic>
          <a:graphicData uri="http://schemas.openxmlformats.org/drawingml/2006/table">
            <a:tbl>
              <a:tblPr firstRow="1" bandRow="1">
                <a:tableStyleId>{5C22544A-7EE6-4342-B048-85BDC9FD1C3A}</a:tableStyleId>
              </a:tblPr>
              <a:tblGrid>
                <a:gridCol w="2003476"/>
                <a:gridCol w="2390704"/>
                <a:gridCol w="2320390"/>
                <a:gridCol w="2214422"/>
              </a:tblGrid>
              <a:tr h="370840">
                <a:tc>
                  <a:txBody>
                    <a:bodyPr/>
                    <a:lstStyle/>
                    <a:p>
                      <a:pPr algn="ctr"/>
                      <a:r>
                        <a:rPr lang="fr-BE" noProof="0" dirty="0" smtClean="0"/>
                        <a:t>Ecole</a:t>
                      </a:r>
                      <a:endParaRPr lang="fr-BE" noProof="0" dirty="0"/>
                    </a:p>
                  </a:txBody>
                  <a:tcPr/>
                </a:tc>
                <a:tc>
                  <a:txBody>
                    <a:bodyPr/>
                    <a:lstStyle/>
                    <a:p>
                      <a:pPr algn="ctr"/>
                      <a:r>
                        <a:rPr lang="fr-BE" noProof="0" dirty="0" smtClean="0"/>
                        <a:t>Chemin de l’école</a:t>
                      </a:r>
                      <a:endParaRPr lang="fr-BE" noProof="0" dirty="0"/>
                    </a:p>
                  </a:txBody>
                  <a:tcPr/>
                </a:tc>
                <a:tc>
                  <a:txBody>
                    <a:bodyPr/>
                    <a:lstStyle/>
                    <a:p>
                      <a:pPr algn="ctr"/>
                      <a:r>
                        <a:rPr lang="fr-BE" noProof="0" dirty="0" smtClean="0"/>
                        <a:t>Maison</a:t>
                      </a:r>
                      <a:endParaRPr lang="fr-BE" noProof="0" dirty="0"/>
                    </a:p>
                  </a:txBody>
                  <a:tcPr/>
                </a:tc>
                <a:tc>
                  <a:txBody>
                    <a:bodyPr/>
                    <a:lstStyle/>
                    <a:p>
                      <a:pPr algn="ctr"/>
                      <a:r>
                        <a:rPr lang="fr-BE" noProof="0" dirty="0" smtClean="0"/>
                        <a:t>Autres lieux publics</a:t>
                      </a:r>
                      <a:endParaRPr lang="fr-BE" noProof="0" dirty="0"/>
                    </a:p>
                  </a:txBody>
                  <a:tcPr/>
                </a:tc>
              </a:tr>
              <a:tr h="370840">
                <a:tc>
                  <a:txBody>
                    <a:bodyPr/>
                    <a:lstStyle/>
                    <a:p>
                      <a:pPr algn="ctr"/>
                      <a:r>
                        <a:rPr lang="fr-BE" sz="1400" b="0" noProof="0" dirty="0" smtClean="0">
                          <a:solidFill>
                            <a:schemeClr val="tx1"/>
                          </a:solidFill>
                        </a:rPr>
                        <a:t>Retrait/restriction de téléphones/outils technologiques</a:t>
                      </a:r>
                      <a:endParaRPr lang="fr-BE" sz="1400" b="0" noProof="0" dirty="0">
                        <a:solidFill>
                          <a:schemeClr val="tx1"/>
                        </a:solidFill>
                      </a:endParaRPr>
                    </a:p>
                  </a:txBody>
                  <a:tcPr/>
                </a:tc>
                <a:tc>
                  <a:txBody>
                    <a:bodyPr/>
                    <a:lstStyle/>
                    <a:p>
                      <a:pPr algn="ctr"/>
                      <a:r>
                        <a:rPr lang="en-US" sz="1400" b="0" kern="1200" dirty="0" smtClean="0">
                          <a:solidFill>
                            <a:schemeClr val="tx1"/>
                          </a:solidFill>
                          <a:latin typeface="+mn-lt"/>
                          <a:ea typeface="+mn-ea"/>
                          <a:cs typeface="+mn-cs"/>
                        </a:rPr>
                        <a:t>Parents/</a:t>
                      </a:r>
                      <a:r>
                        <a:rPr lang="en-US" sz="1400" b="0" kern="1200" dirty="0" err="1" smtClean="0">
                          <a:solidFill>
                            <a:schemeClr val="tx1"/>
                          </a:solidFill>
                          <a:latin typeface="+mn-lt"/>
                          <a:ea typeface="+mn-ea"/>
                          <a:cs typeface="+mn-cs"/>
                        </a:rPr>
                        <a:t>Bénévoles</a:t>
                      </a:r>
                      <a:r>
                        <a:rPr lang="en-US" sz="1400" b="0" kern="1200" dirty="0" smtClean="0">
                          <a:solidFill>
                            <a:schemeClr val="tx1"/>
                          </a:solidFill>
                          <a:latin typeface="+mn-lt"/>
                          <a:ea typeface="+mn-ea"/>
                          <a:cs typeface="+mn-cs"/>
                        </a:rPr>
                        <a:t> </a:t>
                      </a:r>
                      <a:r>
                        <a:rPr lang="en-US" sz="1400" b="0" kern="1200" dirty="0" err="1" smtClean="0">
                          <a:solidFill>
                            <a:schemeClr val="tx1"/>
                          </a:solidFill>
                          <a:latin typeface="+mn-lt"/>
                          <a:ea typeface="+mn-ea"/>
                          <a:cs typeface="+mn-cs"/>
                        </a:rPr>
                        <a:t>agissant</a:t>
                      </a:r>
                      <a:r>
                        <a:rPr lang="en-US" sz="1400" b="0" kern="1200" dirty="0" smtClean="0">
                          <a:solidFill>
                            <a:schemeClr val="tx1"/>
                          </a:solidFill>
                          <a:latin typeface="+mn-lt"/>
                          <a:ea typeface="+mn-ea"/>
                          <a:cs typeface="+mn-cs"/>
                        </a:rPr>
                        <a:t> </a:t>
                      </a:r>
                      <a:r>
                        <a:rPr lang="en-US" sz="1400" b="0" kern="1200" dirty="0" err="1" smtClean="0">
                          <a:solidFill>
                            <a:schemeClr val="tx1"/>
                          </a:solidFill>
                          <a:latin typeface="+mn-lt"/>
                          <a:ea typeface="+mn-ea"/>
                          <a:cs typeface="+mn-cs"/>
                        </a:rPr>
                        <a:t>comme</a:t>
                      </a:r>
                      <a:r>
                        <a:rPr lang="en-US" sz="1400" b="0" kern="1200" dirty="0" smtClean="0">
                          <a:solidFill>
                            <a:schemeClr val="tx1"/>
                          </a:solidFill>
                          <a:latin typeface="+mn-lt"/>
                          <a:ea typeface="+mn-ea"/>
                          <a:cs typeface="+mn-cs"/>
                        </a:rPr>
                        <a:t> </a:t>
                      </a:r>
                      <a:r>
                        <a:rPr lang="en-US" sz="1400" b="0" kern="1200" dirty="0" err="1" smtClean="0">
                          <a:solidFill>
                            <a:schemeClr val="tx1"/>
                          </a:solidFill>
                          <a:latin typeface="+mn-lt"/>
                          <a:ea typeface="+mn-ea"/>
                          <a:cs typeface="+mn-cs"/>
                        </a:rPr>
                        <a:t>moniteurs</a:t>
                      </a:r>
                      <a:endParaRPr lang="fr-BE" sz="1400" b="0" kern="1200" noProof="0" dirty="0">
                        <a:solidFill>
                          <a:schemeClr val="tx1"/>
                        </a:solidFill>
                        <a:latin typeface="+mn-lt"/>
                        <a:ea typeface="+mn-ea"/>
                        <a:cs typeface="+mn-cs"/>
                      </a:endParaRPr>
                    </a:p>
                  </a:txBody>
                  <a:tcPr/>
                </a:tc>
                <a:tc>
                  <a:txBody>
                    <a:bodyPr/>
                    <a:lstStyle/>
                    <a:p>
                      <a:pPr algn="ctr"/>
                      <a:r>
                        <a:rPr lang="fr-BE" sz="1400" noProof="0" dirty="0" smtClean="0"/>
                        <a:t>Education parentale</a:t>
                      </a:r>
                      <a:endParaRPr lang="fr-BE" sz="1400" noProof="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1400" noProof="0" dirty="0" smtClean="0"/>
                        <a:t>Commerces locaux</a:t>
                      </a:r>
                      <a:endParaRPr lang="fr-BE" sz="1400" noProof="0" dirty="0"/>
                    </a:p>
                  </a:txBody>
                  <a:tcPr/>
                </a:tc>
              </a:tr>
              <a:tr h="370840">
                <a:tc>
                  <a:txBody>
                    <a:bodyPr/>
                    <a:lstStyle/>
                    <a:p>
                      <a:pPr algn="ctr"/>
                      <a:r>
                        <a:rPr lang="fr-BE" sz="1400" b="0" noProof="0" dirty="0" smtClean="0"/>
                        <a:t>Parler avec les élèves</a:t>
                      </a:r>
                      <a:endParaRPr lang="fr-BE" sz="1400" b="0" noProof="0" dirty="0"/>
                    </a:p>
                  </a:txBody>
                  <a:tcPr/>
                </a:tc>
                <a:tc>
                  <a:txBody>
                    <a:bodyPr/>
                    <a:lstStyle/>
                    <a:p>
                      <a:pPr algn="ctr"/>
                      <a:r>
                        <a:rPr lang="fr-BE" sz="1400" noProof="0" dirty="0" smtClean="0">
                          <a:solidFill>
                            <a:schemeClr val="tx1"/>
                          </a:solidFill>
                        </a:rPr>
                        <a:t>Intervention des témoins</a:t>
                      </a:r>
                      <a:endParaRPr lang="fr-BE" sz="1400" noProof="0" dirty="0">
                        <a:solidFill>
                          <a:schemeClr val="tx1"/>
                        </a:solidFill>
                      </a:endParaRPr>
                    </a:p>
                  </a:txBody>
                  <a:tcPr/>
                </a:tc>
                <a:tc>
                  <a:txBody>
                    <a:bodyPr/>
                    <a:lstStyle/>
                    <a:p>
                      <a:pPr algn="ctr"/>
                      <a:r>
                        <a:rPr lang="fr-BE" sz="1400" noProof="0" dirty="0" smtClean="0"/>
                        <a:t>Associations/groupes de parents</a:t>
                      </a:r>
                      <a:endParaRPr lang="fr-BE" sz="1400" noProof="0" dirty="0"/>
                    </a:p>
                  </a:txBody>
                  <a:tcPr/>
                </a:tc>
                <a:tc>
                  <a:txBody>
                    <a:bodyPr/>
                    <a:lstStyle/>
                    <a:p>
                      <a:pPr algn="ctr"/>
                      <a:r>
                        <a:rPr lang="fr-BE" sz="1400" noProof="0" dirty="0" smtClean="0"/>
                        <a:t>Médiation par les pairs</a:t>
                      </a:r>
                      <a:endParaRPr lang="fr-BE" sz="1400" noProof="0" dirty="0"/>
                    </a:p>
                  </a:txBody>
                  <a:tcPr/>
                </a:tc>
              </a:tr>
              <a:tr h="370840">
                <a:tc>
                  <a:txBody>
                    <a:bodyPr/>
                    <a:lstStyle/>
                    <a:p>
                      <a:pPr algn="ctr"/>
                      <a:r>
                        <a:rPr lang="fr-BE" sz="1400" b="0" noProof="0" dirty="0" smtClean="0"/>
                        <a:t>Evaluation sociométrique</a:t>
                      </a:r>
                      <a:endParaRPr lang="fr-BE" sz="1400" b="0" noProof="0" dirty="0"/>
                    </a:p>
                  </a:txBody>
                  <a:tcPr/>
                </a:tc>
                <a:tc>
                  <a:txBody>
                    <a:bodyPr/>
                    <a:lstStyle/>
                    <a:p>
                      <a:pPr algn="ctr"/>
                      <a:r>
                        <a:rPr lang="fr-BE" sz="1400" noProof="0" dirty="0" smtClean="0"/>
                        <a:t>Cyber-mentorat</a:t>
                      </a:r>
                      <a:endParaRPr lang="fr-BE" sz="1400" noProof="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1400" noProof="0" dirty="0" smtClean="0"/>
                        <a:t>Cyber-mentorat</a:t>
                      </a:r>
                    </a:p>
                    <a:p>
                      <a:pPr algn="ctr"/>
                      <a:endParaRPr lang="fr-BE" sz="1400" noProof="0" dirty="0"/>
                    </a:p>
                  </a:txBody>
                  <a:tcPr/>
                </a:tc>
                <a:tc>
                  <a:txBody>
                    <a:bodyPr/>
                    <a:lstStyle/>
                    <a:p>
                      <a:pPr algn="ctr"/>
                      <a:r>
                        <a:rPr lang="fr-BE" sz="1400" noProof="0" dirty="0" smtClean="0"/>
                        <a:t>Autorités légales</a:t>
                      </a:r>
                      <a:endParaRPr lang="fr-BE" sz="1400" noProof="0" dirty="0"/>
                    </a:p>
                  </a:txBody>
                  <a:tcPr/>
                </a:tc>
              </a:tr>
              <a:tr h="370840">
                <a:tc>
                  <a:txBody>
                    <a:bodyPr/>
                    <a:lstStyle/>
                    <a:p>
                      <a:pPr algn="ctr"/>
                      <a:r>
                        <a:rPr lang="fr-BE" sz="1400" b="0" noProof="0" dirty="0" smtClean="0"/>
                        <a:t>Supervision par le personnel scolaire</a:t>
                      </a:r>
                      <a:endParaRPr lang="fr-BE" sz="1400" b="0" noProof="0" dirty="0"/>
                    </a:p>
                  </a:txBody>
                  <a:tcPr/>
                </a:tc>
                <a:tc>
                  <a:txBody>
                    <a:bodyPr/>
                    <a:lstStyle/>
                    <a:p>
                      <a:pPr algn="ctr"/>
                      <a:r>
                        <a:rPr lang="fr-BE" sz="1400" noProof="0" dirty="0" smtClean="0"/>
                        <a:t>Collaboration avec les conducteurs</a:t>
                      </a:r>
                      <a:r>
                        <a:rPr lang="fr-BE" sz="1400" baseline="0" noProof="0" dirty="0" smtClean="0"/>
                        <a:t> de bus</a:t>
                      </a:r>
                      <a:endParaRPr lang="fr-BE" sz="1400" noProof="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BE" sz="1400" b="0" kern="1200" noProof="0" dirty="0" smtClean="0">
                          <a:solidFill>
                            <a:schemeClr val="dk1"/>
                          </a:solidFill>
                          <a:latin typeface="+mn-lt"/>
                          <a:ea typeface="+mn-ea"/>
                          <a:cs typeface="+mn-cs"/>
                        </a:rPr>
                        <a:t>Matériel de sensibilisation</a:t>
                      </a:r>
                    </a:p>
                    <a:p>
                      <a:pPr algn="ctr"/>
                      <a:endParaRPr lang="fr-BE" sz="1400" b="0" kern="1200" noProof="0" dirty="0">
                        <a:solidFill>
                          <a:schemeClr val="dk1"/>
                        </a:solidFill>
                        <a:latin typeface="+mn-lt"/>
                        <a:ea typeface="+mn-ea"/>
                        <a:cs typeface="+mn-cs"/>
                      </a:endParaRPr>
                    </a:p>
                  </a:txBody>
                  <a:tcPr/>
                </a:tc>
                <a:tc>
                  <a:txBody>
                    <a:bodyPr/>
                    <a:lstStyle/>
                    <a:p>
                      <a:pPr algn="ctr"/>
                      <a:r>
                        <a:rPr lang="fr-BE" sz="1400" b="0" noProof="0" dirty="0" smtClean="0"/>
                        <a:t>Autorités locales</a:t>
                      </a:r>
                      <a:endParaRPr lang="fr-BE" sz="1400" b="0" noProof="0" dirty="0"/>
                    </a:p>
                  </a:txBody>
                  <a:tcPr/>
                </a:tc>
              </a:tr>
              <a:tr h="370840">
                <a:tc>
                  <a:txBody>
                    <a:bodyPr/>
                    <a:lstStyle/>
                    <a:p>
                      <a:pPr algn="ctr"/>
                      <a:r>
                        <a:rPr lang="fr-BE" sz="1400" b="0" noProof="0" dirty="0" smtClean="0"/>
                        <a:t>Restructuration de la cour de récréation</a:t>
                      </a:r>
                      <a:endParaRPr lang="fr-BE" sz="1400" b="0" noProof="0" dirty="0"/>
                    </a:p>
                  </a:txBody>
                  <a:tcPr/>
                </a:tc>
                <a:tc>
                  <a:txBody>
                    <a:bodyPr/>
                    <a:lstStyle/>
                    <a:p>
                      <a:pPr algn="ctr"/>
                      <a:endParaRPr lang="fr-BE" sz="1400" noProof="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dk1"/>
                          </a:solidFill>
                          <a:latin typeface="+mn-lt"/>
                          <a:ea typeface="+mn-ea"/>
                          <a:cs typeface="+mn-cs"/>
                        </a:rPr>
                        <a:t>Education </a:t>
                      </a:r>
                      <a:r>
                        <a:rPr lang="en-US" sz="1400" b="0" kern="1200" dirty="0" err="1" smtClean="0">
                          <a:solidFill>
                            <a:schemeClr val="dk1"/>
                          </a:solidFill>
                          <a:latin typeface="+mn-lt"/>
                          <a:ea typeface="+mn-ea"/>
                          <a:cs typeface="+mn-cs"/>
                        </a:rPr>
                        <a:t>sociale</a:t>
                      </a:r>
                      <a:r>
                        <a:rPr lang="en-US" sz="1400" b="0" kern="1200" dirty="0" smtClean="0">
                          <a:solidFill>
                            <a:schemeClr val="dk1"/>
                          </a:solidFill>
                          <a:latin typeface="+mn-lt"/>
                          <a:ea typeface="+mn-ea"/>
                          <a:cs typeface="+mn-cs"/>
                        </a:rPr>
                        <a:t>, </a:t>
                      </a:r>
                      <a:r>
                        <a:rPr lang="en-US" sz="1400" b="0" kern="1200" dirty="0" err="1" smtClean="0">
                          <a:solidFill>
                            <a:schemeClr val="dk1"/>
                          </a:solidFill>
                          <a:latin typeface="+mn-lt"/>
                          <a:ea typeface="+mn-ea"/>
                          <a:cs typeface="+mn-cs"/>
                        </a:rPr>
                        <a:t>personnelle</a:t>
                      </a:r>
                      <a:r>
                        <a:rPr lang="en-US" sz="1400" b="0" kern="1200" dirty="0" smtClean="0">
                          <a:solidFill>
                            <a:schemeClr val="dk1"/>
                          </a:solidFill>
                          <a:latin typeface="+mn-lt"/>
                          <a:ea typeface="+mn-ea"/>
                          <a:cs typeface="+mn-cs"/>
                        </a:rPr>
                        <a:t> et à la santé</a:t>
                      </a:r>
                    </a:p>
                    <a:p>
                      <a:pPr algn="ctr"/>
                      <a:endParaRPr lang="fr-BE" sz="1400" noProof="0" dirty="0"/>
                    </a:p>
                  </a:txBody>
                  <a:tcPr/>
                </a:tc>
                <a:tc>
                  <a:txBody>
                    <a:bodyPr/>
                    <a:lstStyle/>
                    <a:p>
                      <a:pPr algn="ctr"/>
                      <a:endParaRPr lang="fr-BE" sz="1400" b="0" noProof="0" dirty="0"/>
                    </a:p>
                  </a:txBody>
                  <a:tcPr/>
                </a:tc>
              </a:tr>
              <a:tr h="370840">
                <a:tc>
                  <a:txBody>
                    <a:bodyPr/>
                    <a:lstStyle/>
                    <a:p>
                      <a:pPr algn="ctr"/>
                      <a:r>
                        <a:rPr lang="fr-BE" sz="1400" b="0" noProof="0" dirty="0" smtClean="0"/>
                        <a:t>Boîtes de signalement anonymes</a:t>
                      </a:r>
                      <a:endParaRPr lang="fr-BE" sz="1400" b="0" noProof="0" dirty="0"/>
                    </a:p>
                  </a:txBody>
                  <a:tcPr/>
                </a:tc>
                <a:tc>
                  <a:txBody>
                    <a:bodyPr/>
                    <a:lstStyle/>
                    <a:p>
                      <a:pPr algn="ctr"/>
                      <a:endParaRPr lang="fr-BE" sz="1400" noProof="0" dirty="0"/>
                    </a:p>
                  </a:txBody>
                  <a:tcPr/>
                </a:tc>
                <a:tc>
                  <a:txBody>
                    <a:bodyPr/>
                    <a:lstStyle/>
                    <a:p>
                      <a:pPr algn="ctr"/>
                      <a:endParaRPr lang="fr-BE" sz="1400" noProof="0" dirty="0"/>
                    </a:p>
                  </a:txBody>
                  <a:tcPr/>
                </a:tc>
                <a:tc>
                  <a:txBody>
                    <a:bodyPr/>
                    <a:lstStyle/>
                    <a:p>
                      <a:pPr algn="ctr"/>
                      <a:endParaRPr lang="fr-BE" sz="1400" b="0" noProof="0" dirty="0"/>
                    </a:p>
                  </a:txBody>
                  <a:tcPr/>
                </a:tc>
              </a:tr>
              <a:tr h="370840">
                <a:tc>
                  <a:txBody>
                    <a:bodyPr/>
                    <a:lstStyle/>
                    <a:p>
                      <a:pPr algn="ctr"/>
                      <a:r>
                        <a:rPr lang="fr-BE" sz="1400" b="0" noProof="0" dirty="0" smtClean="0"/>
                        <a:t>Cyber-mentorat</a:t>
                      </a:r>
                      <a:endParaRPr lang="fr-BE" sz="1400" b="0" noProof="0" dirty="0"/>
                    </a:p>
                  </a:txBody>
                  <a:tcPr/>
                </a:tc>
                <a:tc>
                  <a:txBody>
                    <a:bodyPr/>
                    <a:lstStyle/>
                    <a:p>
                      <a:pPr algn="ctr"/>
                      <a:endParaRPr lang="fr-BE" sz="1400" noProof="0" dirty="0"/>
                    </a:p>
                  </a:txBody>
                  <a:tcPr/>
                </a:tc>
                <a:tc>
                  <a:txBody>
                    <a:bodyPr/>
                    <a:lstStyle/>
                    <a:p>
                      <a:pPr algn="ctr"/>
                      <a:endParaRPr lang="fr-BE" sz="1400" noProof="0" dirty="0"/>
                    </a:p>
                  </a:txBody>
                  <a:tcPr/>
                </a:tc>
                <a:tc>
                  <a:txBody>
                    <a:bodyPr/>
                    <a:lstStyle/>
                    <a:p>
                      <a:pPr algn="ctr"/>
                      <a:endParaRPr lang="fr-BE" sz="1400" b="0" noProof="0" dirty="0"/>
                    </a:p>
                  </a:txBody>
                  <a:tcPr/>
                </a:tc>
              </a:tr>
              <a:tr h="370840">
                <a:tc>
                  <a:txBody>
                    <a:bodyPr/>
                    <a:lstStyle/>
                    <a:p>
                      <a:pPr algn="ctr"/>
                      <a:r>
                        <a:rPr lang="fr-BE" sz="1400" b="0" noProof="0" dirty="0" smtClean="0"/>
                        <a:t>Matériel de sensibilisation</a:t>
                      </a:r>
                      <a:endParaRPr lang="fr-BE" sz="1400" b="0" noProof="0" dirty="0"/>
                    </a:p>
                  </a:txBody>
                  <a:tcPr/>
                </a:tc>
                <a:tc>
                  <a:txBody>
                    <a:bodyPr/>
                    <a:lstStyle/>
                    <a:p>
                      <a:pPr algn="ctr"/>
                      <a:endParaRPr lang="fr-BE" sz="1400" noProof="0" dirty="0"/>
                    </a:p>
                  </a:txBody>
                  <a:tcPr/>
                </a:tc>
                <a:tc>
                  <a:txBody>
                    <a:bodyPr/>
                    <a:lstStyle/>
                    <a:p>
                      <a:pPr algn="ctr"/>
                      <a:endParaRPr lang="fr-BE" sz="1400" noProof="0" dirty="0"/>
                    </a:p>
                  </a:txBody>
                  <a:tcPr/>
                </a:tc>
                <a:tc>
                  <a:txBody>
                    <a:bodyPr/>
                    <a:lstStyle/>
                    <a:p>
                      <a:pPr algn="ctr"/>
                      <a:endParaRPr lang="fr-BE" sz="1400" b="0" noProof="0" dirty="0"/>
                    </a:p>
                  </a:txBody>
                  <a:tcPr/>
                </a:tc>
              </a:tr>
            </a:tbl>
          </a:graphicData>
        </a:graphic>
      </p:graphicFrame>
    </p:spTree>
    <p:extLst>
      <p:ext uri="{BB962C8B-B14F-4D97-AF65-F5344CB8AC3E}">
        <p14:creationId xmlns:p14="http://schemas.microsoft.com/office/powerpoint/2010/main" val="7795140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45</a:t>
            </a:fld>
            <a:endParaRPr lang="el-GR"/>
          </a:p>
        </p:txBody>
      </p:sp>
      <p:sp>
        <p:nvSpPr>
          <p:cNvPr id="2" name="Rectangle 1"/>
          <p:cNvSpPr/>
          <p:nvPr/>
        </p:nvSpPr>
        <p:spPr>
          <a:xfrm>
            <a:off x="395536" y="1844824"/>
            <a:ext cx="8471916" cy="5201424"/>
          </a:xfrm>
          <a:prstGeom prst="rect">
            <a:avLst/>
          </a:prstGeom>
        </p:spPr>
        <p:txBody>
          <a:bodyPr wrap="square">
            <a:spAutoFit/>
          </a:bodyPr>
          <a:lstStyle/>
          <a:p>
            <a:pPr>
              <a:spcAft>
                <a:spcPts val="600"/>
              </a:spcAft>
            </a:pPr>
            <a:r>
              <a:rPr lang="en-US" dirty="0" err="1"/>
              <a:t>O’Moore</a:t>
            </a:r>
            <a:r>
              <a:rPr lang="en-US" dirty="0"/>
              <a:t>, M. (2010). </a:t>
            </a:r>
            <a:r>
              <a:rPr lang="en-US" i="1" dirty="0"/>
              <a:t>Understanding School Bullying: A Guide for Parents and Teachers</a:t>
            </a:r>
            <a:r>
              <a:rPr lang="en-US" dirty="0"/>
              <a:t>, Dublin. Veritas. </a:t>
            </a:r>
          </a:p>
          <a:p>
            <a:pPr>
              <a:spcAft>
                <a:spcPts val="600"/>
              </a:spcAft>
            </a:pPr>
            <a:r>
              <a:rPr lang="en-US" dirty="0" err="1"/>
              <a:t>O’Moore</a:t>
            </a:r>
            <a:r>
              <a:rPr lang="en-US" dirty="0"/>
              <a:t>&amp; Minton (2006) Working with Parents. VISTA –Violence In Schools Training Action </a:t>
            </a:r>
            <a:r>
              <a:rPr lang="fr-BE" dirty="0">
                <a:hlinkClick r:id="rId3"/>
              </a:rPr>
              <a:t>http://</a:t>
            </a:r>
            <a:r>
              <a:rPr lang="fr-BE" dirty="0" smtClean="0">
                <a:hlinkClick r:id="rId3"/>
              </a:rPr>
              <a:t>www.vista-europe.org/downloads/English/B4f.pdf</a:t>
            </a:r>
            <a:endParaRPr lang="fr-BE" dirty="0" smtClean="0"/>
          </a:p>
          <a:p>
            <a:pPr>
              <a:spcAft>
                <a:spcPts val="600"/>
              </a:spcAft>
            </a:pPr>
            <a:r>
              <a:rPr lang="en-US" dirty="0" err="1" smtClean="0"/>
              <a:t>O’Moore</a:t>
            </a:r>
            <a:r>
              <a:rPr lang="en-US" dirty="0"/>
              <a:t>&amp; Minton (2004) Dealing with Bullying in Schools : A Training Manual for Teachers Parents &amp; Other Professionals. Paul Chapman Publishing. London. </a:t>
            </a:r>
          </a:p>
          <a:p>
            <a:pPr>
              <a:spcAft>
                <a:spcPts val="600"/>
              </a:spcAft>
            </a:pPr>
            <a:r>
              <a:rPr lang="en-US" dirty="0"/>
              <a:t>Smith, P. K. (2002). Violence in schools: The response in Europe. London: </a:t>
            </a:r>
            <a:r>
              <a:rPr lang="en-US" dirty="0" err="1"/>
              <a:t>RoutledgeFalmer</a:t>
            </a:r>
            <a:r>
              <a:rPr lang="en-US" dirty="0"/>
              <a:t>. </a:t>
            </a:r>
          </a:p>
          <a:p>
            <a:pPr>
              <a:spcAft>
                <a:spcPts val="600"/>
              </a:spcAft>
            </a:pPr>
            <a:r>
              <a:rPr lang="en-US" dirty="0"/>
              <a:t>Smith, P. K., Rigby, K., &amp; </a:t>
            </a:r>
            <a:r>
              <a:rPr lang="en-US" dirty="0" err="1"/>
              <a:t>Pepler</a:t>
            </a:r>
            <a:r>
              <a:rPr lang="en-US" dirty="0"/>
              <a:t>, D. (Eds.). (2004). Bullying in schools: How effective can interventions be? Cambridge: Cambridge University Press. </a:t>
            </a:r>
            <a:endParaRPr lang="en-US" dirty="0" smtClean="0"/>
          </a:p>
          <a:p>
            <a:r>
              <a:rPr lang="en-US" b="1" dirty="0"/>
              <a:t>The No Blame Approach to Bullying </a:t>
            </a:r>
          </a:p>
          <a:p>
            <a:r>
              <a:rPr lang="fr-BE" dirty="0" smtClean="0">
                <a:hlinkClick r:id="rId4"/>
              </a:rPr>
              <a:t>http</a:t>
            </a:r>
            <a:r>
              <a:rPr lang="fr-BE" dirty="0">
                <a:hlinkClick r:id="rId4"/>
              </a:rPr>
              <a:t>://</a:t>
            </a:r>
            <a:r>
              <a:rPr lang="fr-BE" dirty="0" smtClean="0">
                <a:hlinkClick r:id="rId4"/>
              </a:rPr>
              <a:t>www.cyberbullying.ca/pdf/Peer_Support_Approach_to_Bullying.pdf</a:t>
            </a:r>
            <a:endParaRPr lang="fr-BE" dirty="0" smtClean="0"/>
          </a:p>
          <a:p>
            <a:r>
              <a:rPr lang="fr-BE" dirty="0" smtClean="0"/>
              <a:t>&amp; </a:t>
            </a:r>
          </a:p>
          <a:p>
            <a:r>
              <a:rPr lang="fr-BE" sz="1600" dirty="0" smtClean="0">
                <a:hlinkClick r:id="rId5"/>
              </a:rPr>
              <a:t>http</a:t>
            </a:r>
            <a:r>
              <a:rPr lang="fr-BE" sz="1600" dirty="0">
                <a:hlinkClick r:id="rId5"/>
              </a:rPr>
              <a:t>://www.ncab.org.au/Assets/Files/Horton-James,%20L.%</a:t>
            </a:r>
            <a:r>
              <a:rPr lang="fr-BE" sz="1600" dirty="0" smtClean="0">
                <a:hlinkClick r:id="rId5"/>
              </a:rPr>
              <a:t>20The%20no%20blame%20approach%20to%20bullying%20prevention.pdf</a:t>
            </a:r>
            <a:r>
              <a:rPr lang="fr-BE" sz="1600" dirty="0" smtClean="0"/>
              <a:t>  </a:t>
            </a:r>
          </a:p>
          <a:p>
            <a:pPr>
              <a:spcAft>
                <a:spcPts val="600"/>
              </a:spcAft>
            </a:pPr>
            <a:endParaRPr lang="fr-BE" dirty="0"/>
          </a:p>
          <a:p>
            <a:endParaRPr lang="fr-BE" dirty="0" smtClean="0"/>
          </a:p>
        </p:txBody>
      </p:sp>
      <p:sp>
        <p:nvSpPr>
          <p:cNvPr id="3" name="ZoneTexte 2"/>
          <p:cNvSpPr txBox="1"/>
          <p:nvPr/>
        </p:nvSpPr>
        <p:spPr>
          <a:xfrm>
            <a:off x="1895190" y="953867"/>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34488316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46</a:t>
            </a:fld>
            <a:endParaRPr lang="el-GR"/>
          </a:p>
        </p:txBody>
      </p:sp>
      <p:sp>
        <p:nvSpPr>
          <p:cNvPr id="2" name="Rectangle 1"/>
          <p:cNvSpPr/>
          <p:nvPr/>
        </p:nvSpPr>
        <p:spPr>
          <a:xfrm>
            <a:off x="395536" y="1844824"/>
            <a:ext cx="8471916" cy="4862870"/>
          </a:xfrm>
          <a:prstGeom prst="rect">
            <a:avLst/>
          </a:prstGeom>
        </p:spPr>
        <p:txBody>
          <a:bodyPr wrap="square">
            <a:spAutoFit/>
          </a:bodyPr>
          <a:lstStyle/>
          <a:p>
            <a:pPr>
              <a:spcAft>
                <a:spcPts val="600"/>
              </a:spcAft>
            </a:pPr>
            <a:r>
              <a:rPr lang="fr-BE" b="1" dirty="0"/>
              <a:t>Peer </a:t>
            </a:r>
            <a:r>
              <a:rPr lang="fr-BE" b="1" dirty="0" err="1"/>
              <a:t>Mediation</a:t>
            </a:r>
            <a:r>
              <a:rPr lang="fr-BE" b="1" dirty="0"/>
              <a:t> </a:t>
            </a:r>
            <a:endParaRPr lang="fr-BE" dirty="0"/>
          </a:p>
          <a:p>
            <a:pPr>
              <a:spcAft>
                <a:spcPts val="600"/>
              </a:spcAft>
            </a:pPr>
            <a:r>
              <a:rPr lang="en-US" dirty="0"/>
              <a:t>Cohen, R. Quick Guide to Implementing a Peer Mediation </a:t>
            </a:r>
            <a:r>
              <a:rPr lang="en-US" dirty="0" err="1"/>
              <a:t>Programme</a:t>
            </a:r>
            <a:r>
              <a:rPr lang="en-US" dirty="0"/>
              <a:t>, School Mediation Associates </a:t>
            </a:r>
            <a:r>
              <a:rPr lang="en-US" dirty="0">
                <a:hlinkClick r:id="rId3"/>
              </a:rPr>
              <a:t>http://</a:t>
            </a:r>
            <a:r>
              <a:rPr lang="en-US" dirty="0" smtClean="0">
                <a:hlinkClick r:id="rId3"/>
              </a:rPr>
              <a:t>www.schoolmediation.com/pdf/Quick-Guide-to-Implementing-a-Peer-Mediation-Program.pdf</a:t>
            </a:r>
            <a:endParaRPr lang="en-US" dirty="0" smtClean="0"/>
          </a:p>
          <a:p>
            <a:pPr>
              <a:spcAft>
                <a:spcPts val="600"/>
              </a:spcAft>
            </a:pPr>
            <a:r>
              <a:rPr lang="en-US" dirty="0" smtClean="0"/>
              <a:t>Study </a:t>
            </a:r>
            <a:r>
              <a:rPr lang="en-US" dirty="0"/>
              <a:t>Guides &amp; Strategies –Peer Mediation </a:t>
            </a:r>
            <a:r>
              <a:rPr lang="en-US" dirty="0">
                <a:hlinkClick r:id="rId4"/>
              </a:rPr>
              <a:t>http://</a:t>
            </a:r>
            <a:r>
              <a:rPr lang="en-US" dirty="0" smtClean="0">
                <a:hlinkClick r:id="rId4"/>
              </a:rPr>
              <a:t>www.studygs.net/peermed.htm</a:t>
            </a:r>
            <a:endParaRPr lang="en-US" dirty="0" smtClean="0"/>
          </a:p>
          <a:p>
            <a:pPr>
              <a:spcAft>
                <a:spcPts val="600"/>
              </a:spcAft>
            </a:pPr>
            <a:r>
              <a:rPr lang="en-US" dirty="0" smtClean="0">
                <a:solidFill>
                  <a:srgbClr val="FF0000"/>
                </a:solidFill>
              </a:rPr>
              <a:t>Video</a:t>
            </a:r>
            <a:r>
              <a:rPr lang="en-US" dirty="0" smtClean="0"/>
              <a:t>–Introduction </a:t>
            </a:r>
            <a:r>
              <a:rPr lang="en-US" dirty="0"/>
              <a:t>to Peer Mediation </a:t>
            </a:r>
            <a:r>
              <a:rPr lang="en-US" dirty="0" smtClean="0">
                <a:hlinkClick r:id="rId5"/>
              </a:rPr>
              <a:t>https</a:t>
            </a:r>
            <a:r>
              <a:rPr lang="en-US" dirty="0">
                <a:hlinkClick r:id="rId5"/>
              </a:rPr>
              <a:t>://</a:t>
            </a:r>
            <a:r>
              <a:rPr lang="en-US" dirty="0" smtClean="0">
                <a:hlinkClick r:id="rId5"/>
              </a:rPr>
              <a:t>www.youtube.com/watch?v=BI5gVrr4lv8</a:t>
            </a:r>
            <a:endParaRPr lang="en-US" dirty="0" smtClean="0"/>
          </a:p>
          <a:p>
            <a:pPr>
              <a:spcAft>
                <a:spcPts val="600"/>
              </a:spcAft>
            </a:pPr>
            <a:r>
              <a:rPr lang="en-US" dirty="0" smtClean="0">
                <a:solidFill>
                  <a:srgbClr val="FF0000"/>
                </a:solidFill>
              </a:rPr>
              <a:t>Video</a:t>
            </a:r>
            <a:r>
              <a:rPr lang="en-US" dirty="0" smtClean="0"/>
              <a:t>–Peacemakers </a:t>
            </a:r>
            <a:r>
              <a:rPr lang="en-US" dirty="0"/>
              <a:t>(Primary School Peer Mediation) </a:t>
            </a:r>
            <a:r>
              <a:rPr lang="en-US" dirty="0">
                <a:hlinkClick r:id="rId6"/>
              </a:rPr>
              <a:t>https://</a:t>
            </a:r>
            <a:r>
              <a:rPr lang="en-US" dirty="0" smtClean="0">
                <a:hlinkClick r:id="rId6"/>
              </a:rPr>
              <a:t>www.youtube.com/watch?v=L8fn5FvlPpg</a:t>
            </a:r>
            <a:endParaRPr lang="en-US" dirty="0" smtClean="0"/>
          </a:p>
          <a:p>
            <a:endParaRPr lang="en-US" dirty="0"/>
          </a:p>
          <a:p>
            <a:pPr>
              <a:spcAft>
                <a:spcPts val="600"/>
              </a:spcAft>
            </a:pPr>
            <a:r>
              <a:rPr lang="fr-BE" b="1" dirty="0"/>
              <a:t>Peer </a:t>
            </a:r>
            <a:r>
              <a:rPr lang="fr-BE" b="1" dirty="0" err="1"/>
              <a:t>Mentoring</a:t>
            </a:r>
            <a:endParaRPr lang="fr-BE" dirty="0"/>
          </a:p>
          <a:p>
            <a:pPr>
              <a:spcAft>
                <a:spcPts val="600"/>
              </a:spcAft>
            </a:pPr>
            <a:r>
              <a:rPr lang="en-US" dirty="0"/>
              <a:t>What is Peer Mentoring (1999) Youth In Action Bulletin. </a:t>
            </a:r>
            <a:r>
              <a:rPr lang="en-US" dirty="0">
                <a:hlinkClick r:id="rId7"/>
              </a:rPr>
              <a:t>https://</a:t>
            </a:r>
            <a:r>
              <a:rPr lang="en-US" dirty="0" smtClean="0">
                <a:hlinkClick r:id="rId7"/>
              </a:rPr>
              <a:t>www.ncjrs.gov/html/youthbulletin/9907-4/mentor-1.html</a:t>
            </a:r>
            <a:endParaRPr lang="en-US" dirty="0" smtClean="0"/>
          </a:p>
          <a:p>
            <a:pPr>
              <a:spcAft>
                <a:spcPts val="600"/>
              </a:spcAft>
            </a:pPr>
            <a:r>
              <a:rPr lang="en-US" dirty="0" smtClean="0"/>
              <a:t>Big </a:t>
            </a:r>
            <a:r>
              <a:rPr lang="en-US" dirty="0"/>
              <a:t>Brothers, Big Sisters (2012) </a:t>
            </a:r>
            <a:r>
              <a:rPr lang="en-US" dirty="0" err="1"/>
              <a:t>Foroige</a:t>
            </a:r>
            <a:r>
              <a:rPr lang="en-US" dirty="0"/>
              <a:t>, NUI Galway &amp; UNESCO </a:t>
            </a:r>
            <a:r>
              <a:rPr lang="en-US" dirty="0">
                <a:hlinkClick r:id="rId8"/>
              </a:rPr>
              <a:t>https://</a:t>
            </a:r>
            <a:r>
              <a:rPr lang="en-US" dirty="0" smtClean="0">
                <a:hlinkClick r:id="rId8"/>
              </a:rPr>
              <a:t>www.foroige.ie/sites/default/files/bbbs_evaluation_report.pdf</a:t>
            </a:r>
            <a:endParaRPr lang="en-US" dirty="0" smtClean="0"/>
          </a:p>
          <a:p>
            <a:endParaRPr lang="fr-BE" dirty="0" smtClean="0"/>
          </a:p>
        </p:txBody>
      </p:sp>
      <p:sp>
        <p:nvSpPr>
          <p:cNvPr id="3" name="ZoneTexte 2"/>
          <p:cNvSpPr txBox="1"/>
          <p:nvPr/>
        </p:nvSpPr>
        <p:spPr>
          <a:xfrm>
            <a:off x="1895190" y="953867"/>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9134558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47</a:t>
            </a:fld>
            <a:endParaRPr lang="el-GR"/>
          </a:p>
        </p:txBody>
      </p:sp>
      <p:sp>
        <p:nvSpPr>
          <p:cNvPr id="2" name="Rectangle 1"/>
          <p:cNvSpPr/>
          <p:nvPr/>
        </p:nvSpPr>
        <p:spPr>
          <a:xfrm>
            <a:off x="395536" y="1844824"/>
            <a:ext cx="8471916" cy="4078039"/>
          </a:xfrm>
          <a:prstGeom prst="rect">
            <a:avLst/>
          </a:prstGeom>
        </p:spPr>
        <p:txBody>
          <a:bodyPr wrap="square">
            <a:spAutoFit/>
          </a:bodyPr>
          <a:lstStyle/>
          <a:p>
            <a:pPr>
              <a:spcAft>
                <a:spcPts val="600"/>
              </a:spcAft>
            </a:pPr>
            <a:r>
              <a:rPr lang="fr-BE" b="1" dirty="0" err="1"/>
              <a:t>Cyberbullying</a:t>
            </a:r>
            <a:r>
              <a:rPr lang="fr-BE" b="1" dirty="0"/>
              <a:t> Interventions</a:t>
            </a:r>
            <a:endParaRPr lang="fr-BE" dirty="0"/>
          </a:p>
          <a:p>
            <a:pPr>
              <a:spcAft>
                <a:spcPts val="600"/>
              </a:spcAft>
            </a:pPr>
            <a:r>
              <a:rPr lang="fr-BE" dirty="0" err="1"/>
              <a:t>O’Moore</a:t>
            </a:r>
            <a:r>
              <a:rPr lang="fr-BE" dirty="0"/>
              <a:t>, M. (2014) </a:t>
            </a:r>
            <a:r>
              <a:rPr lang="fr-BE" dirty="0" err="1"/>
              <a:t>Understanding</a:t>
            </a:r>
            <a:r>
              <a:rPr lang="fr-BE" dirty="0"/>
              <a:t> </a:t>
            </a:r>
            <a:r>
              <a:rPr lang="fr-BE" dirty="0" err="1"/>
              <a:t>Cyberbullying</a:t>
            </a:r>
            <a:r>
              <a:rPr lang="fr-BE" dirty="0"/>
              <a:t>. Veritas. Dublin</a:t>
            </a:r>
          </a:p>
          <a:p>
            <a:r>
              <a:rPr lang="en-US" dirty="0"/>
              <a:t>Thompson, F., </a:t>
            </a:r>
            <a:r>
              <a:rPr lang="en-US" dirty="0" err="1"/>
              <a:t>Robinson,S</a:t>
            </a:r>
            <a:r>
              <a:rPr lang="en-US" dirty="0"/>
              <a:t>. &amp; Smith, P.K. (2012) Cyberbullying in the UK: an evaluation of some intervention procedures. </a:t>
            </a:r>
            <a:r>
              <a:rPr lang="en-US" dirty="0">
                <a:hlinkClick r:id="rId3"/>
              </a:rPr>
              <a:t>http://</a:t>
            </a:r>
            <a:r>
              <a:rPr lang="en-US" dirty="0" smtClean="0">
                <a:hlinkClick r:id="rId3"/>
              </a:rPr>
              <a:t>www.bullyingandcyber.net/media/cms_page_media/55/Thompson-Robinson-Smith.pdf</a:t>
            </a:r>
            <a:endParaRPr lang="en-US" dirty="0" smtClean="0"/>
          </a:p>
          <a:p>
            <a:endParaRPr lang="en-US" dirty="0" smtClean="0"/>
          </a:p>
          <a:p>
            <a:pPr>
              <a:spcAft>
                <a:spcPts val="600"/>
              </a:spcAft>
            </a:pPr>
            <a:r>
              <a:rPr lang="fr-BE" b="1" dirty="0" err="1" smtClean="0"/>
              <a:t>CircleTime</a:t>
            </a:r>
            <a:endParaRPr lang="fr-BE" dirty="0"/>
          </a:p>
          <a:p>
            <a:pPr>
              <a:spcAft>
                <a:spcPts val="600"/>
              </a:spcAft>
            </a:pPr>
            <a:r>
              <a:rPr lang="en-US" dirty="0"/>
              <a:t>Collins, B. (2011) Empowering Children through circle time: An Illumination of Practice. </a:t>
            </a:r>
            <a:r>
              <a:rPr lang="en-US" dirty="0">
                <a:hlinkClick r:id="rId4"/>
              </a:rPr>
              <a:t>http://</a:t>
            </a:r>
            <a:r>
              <a:rPr lang="en-US" dirty="0" smtClean="0">
                <a:hlinkClick r:id="rId4"/>
              </a:rPr>
              <a:t>eprints.maynoothuniversity.ie/3728/1/BernieCollinsthesis2011.pdf</a:t>
            </a:r>
            <a:endParaRPr lang="en-US" dirty="0" smtClean="0"/>
          </a:p>
          <a:p>
            <a:pPr>
              <a:spcAft>
                <a:spcPts val="600"/>
              </a:spcAft>
            </a:pPr>
            <a:r>
              <a:rPr lang="en-US" dirty="0" smtClean="0">
                <a:solidFill>
                  <a:srgbClr val="FF0000"/>
                </a:solidFill>
              </a:rPr>
              <a:t>Video</a:t>
            </a:r>
            <a:r>
              <a:rPr lang="en-US" dirty="0" smtClean="0"/>
              <a:t>–The </a:t>
            </a:r>
            <a:r>
              <a:rPr lang="en-US" dirty="0"/>
              <a:t>Bullying Circle -Plugged In Breaking the Bully Culture </a:t>
            </a:r>
            <a:r>
              <a:rPr lang="en-US" dirty="0">
                <a:hlinkClick r:id="rId5"/>
              </a:rPr>
              <a:t>https://</a:t>
            </a:r>
            <a:r>
              <a:rPr lang="en-US" dirty="0" smtClean="0">
                <a:hlinkClick r:id="rId5"/>
              </a:rPr>
              <a:t>www.youtube.com/watch?v=GDRzhZIZo-M</a:t>
            </a:r>
            <a:endParaRPr lang="en-US" dirty="0" smtClean="0"/>
          </a:p>
          <a:p>
            <a:pPr>
              <a:spcAft>
                <a:spcPts val="600"/>
              </a:spcAft>
            </a:pPr>
            <a:endParaRPr lang="fr-BE" dirty="0" smtClean="0"/>
          </a:p>
        </p:txBody>
      </p:sp>
      <p:sp>
        <p:nvSpPr>
          <p:cNvPr id="3" name="ZoneTexte 2"/>
          <p:cNvSpPr txBox="1"/>
          <p:nvPr/>
        </p:nvSpPr>
        <p:spPr>
          <a:xfrm>
            <a:off x="1895190" y="953867"/>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02344169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48</a:t>
            </a:fld>
            <a:endParaRPr lang="el-GR"/>
          </a:p>
        </p:txBody>
      </p:sp>
      <p:sp>
        <p:nvSpPr>
          <p:cNvPr id="2" name="Rectangle 1"/>
          <p:cNvSpPr/>
          <p:nvPr/>
        </p:nvSpPr>
        <p:spPr>
          <a:xfrm>
            <a:off x="1355304" y="2132856"/>
            <a:ext cx="6264696" cy="1200329"/>
          </a:xfrm>
          <a:prstGeom prst="rect">
            <a:avLst/>
          </a:prstGeom>
        </p:spPr>
        <p:txBody>
          <a:bodyPr wrap="square">
            <a:spAutoFit/>
          </a:bodyPr>
          <a:lstStyle/>
          <a:p>
            <a:pPr algn="ctr"/>
            <a:r>
              <a:rPr lang="fr-BE" sz="3600" b="1" dirty="0" smtClean="0">
                <a:solidFill>
                  <a:schemeClr val="tx2"/>
                </a:solidFill>
                <a:latin typeface="Calibri" panose="020F0502020204030204" pitchFamily="34" charset="0"/>
              </a:rPr>
              <a:t>Signaler </a:t>
            </a:r>
            <a:r>
              <a:rPr lang="fr-BE" sz="3600" b="1" dirty="0">
                <a:solidFill>
                  <a:schemeClr val="tx2"/>
                </a:solidFill>
                <a:latin typeface="Calibri" panose="020F0502020204030204" pitchFamily="34" charset="0"/>
              </a:rPr>
              <a:t>et Enregistrer </a:t>
            </a:r>
            <a:r>
              <a:rPr lang="fr-BE" sz="3600" b="1" dirty="0" smtClean="0">
                <a:solidFill>
                  <a:schemeClr val="tx2"/>
                </a:solidFill>
                <a:latin typeface="Calibri" panose="020F0502020204030204" pitchFamily="34" charset="0"/>
              </a:rPr>
              <a:t>les incidents</a:t>
            </a:r>
          </a:p>
        </p:txBody>
      </p:sp>
    </p:spTree>
    <p:extLst>
      <p:ext uri="{BB962C8B-B14F-4D97-AF65-F5344CB8AC3E}">
        <p14:creationId xmlns:p14="http://schemas.microsoft.com/office/powerpoint/2010/main" val="16585546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49</a:t>
            </a:fld>
            <a:endParaRPr lang="el-GR"/>
          </a:p>
        </p:txBody>
      </p:sp>
      <p:sp>
        <p:nvSpPr>
          <p:cNvPr id="2" name="Rectangle 1"/>
          <p:cNvSpPr/>
          <p:nvPr/>
        </p:nvSpPr>
        <p:spPr>
          <a:xfrm>
            <a:off x="621904" y="1556792"/>
            <a:ext cx="8064896" cy="5139869"/>
          </a:xfrm>
          <a:prstGeom prst="rect">
            <a:avLst/>
          </a:prstGeom>
        </p:spPr>
        <p:txBody>
          <a:bodyPr wrap="square">
            <a:spAutoFit/>
          </a:bodyPr>
          <a:lstStyle/>
          <a:p>
            <a:pPr marL="285750" indent="-285750">
              <a:spcAft>
                <a:spcPts val="1200"/>
              </a:spcAft>
              <a:buFont typeface="Arial" panose="020B0604020202020204" pitchFamily="34" charset="0"/>
              <a:buChar char="•"/>
            </a:pPr>
            <a:r>
              <a:rPr lang="fr-BE" dirty="0" smtClean="0">
                <a:solidFill>
                  <a:srgbClr val="000000"/>
                </a:solidFill>
                <a:latin typeface="Calibri" panose="020F0502020204030204" pitchFamily="34" charset="0"/>
              </a:rPr>
              <a:t>Les systèmes de signalement doivent être non-</a:t>
            </a:r>
            <a:r>
              <a:rPr lang="fr-BE" dirty="0" err="1" smtClean="0">
                <a:solidFill>
                  <a:srgbClr val="000000"/>
                </a:solidFill>
                <a:latin typeface="Calibri" panose="020F0502020204030204" pitchFamily="34" charset="0"/>
              </a:rPr>
              <a:t>stigmatisants</a:t>
            </a:r>
            <a:r>
              <a:rPr lang="fr-BE" dirty="0" smtClean="0">
                <a:solidFill>
                  <a:srgbClr val="000000"/>
                </a:solidFill>
                <a:latin typeface="Calibri" panose="020F0502020204030204" pitchFamily="34" charset="0"/>
              </a:rPr>
              <a:t> et protéger les élèves vulnérables. Un système d’enregistrement centralisé bien entretenu est essentiel et, s’il est bien utilisé, peut permettre de contrôler le comportement, cibler les élèves qui ont besoin d’un soutien supplémentaire et mettre en lumière les secteurs à surveiller. </a:t>
            </a:r>
          </a:p>
          <a:p>
            <a:pPr marL="285750" indent="-285750">
              <a:spcAft>
                <a:spcPts val="1200"/>
              </a:spcAft>
              <a:buFont typeface="Arial" panose="020B0604020202020204" pitchFamily="34" charset="0"/>
              <a:buChar char="•"/>
            </a:pPr>
            <a:r>
              <a:rPr lang="fr-BE" dirty="0" smtClean="0">
                <a:solidFill>
                  <a:srgbClr val="000000"/>
                </a:solidFill>
                <a:latin typeface="Calibri" panose="020F0502020204030204" pitchFamily="34" charset="0"/>
              </a:rPr>
              <a:t>Les écoles qui ont un système de signalement et d’enregistrement efficace identifient souvent les élèves vulnérables dès leur arrivée grâce aux informations fournies par leur école primaire d’origine. (Thompson &amp; Smith, 2011) </a:t>
            </a:r>
          </a:p>
          <a:p>
            <a:pPr marL="285750" indent="-285750">
              <a:spcAft>
                <a:spcPts val="1200"/>
              </a:spcAft>
              <a:buFont typeface="Arial" panose="020B0604020202020204" pitchFamily="34" charset="0"/>
              <a:buChar char="•"/>
            </a:pPr>
            <a:r>
              <a:rPr lang="fr-BE" dirty="0" smtClean="0">
                <a:solidFill>
                  <a:srgbClr val="000000"/>
                </a:solidFill>
                <a:latin typeface="Calibri" panose="020F0502020204030204" pitchFamily="34" charset="0"/>
              </a:rPr>
              <a:t>Un élément important et souvent utilisé pour aider à contrer le harcèlement dans les écoles est le questionnaire d’auto-signalement conçu pour évaluer entre autres l’étendue du harcèlement, sa nature et les lieux où il est le plus courant, p.ex. le Questionnaire Harcèlement d’Olweus (Olweus, 2007) </a:t>
            </a:r>
          </a:p>
          <a:p>
            <a:pPr marL="285750" indent="-285750">
              <a:spcAft>
                <a:spcPts val="1200"/>
              </a:spcAft>
              <a:buFont typeface="Arial" panose="020B0604020202020204" pitchFamily="34" charset="0"/>
              <a:buChar char="•"/>
            </a:pPr>
            <a:r>
              <a:rPr lang="fr-BE" dirty="0" smtClean="0">
                <a:solidFill>
                  <a:srgbClr val="000000"/>
                </a:solidFill>
                <a:latin typeface="Calibri" panose="020F0502020204030204" pitchFamily="34" charset="0"/>
              </a:rPr>
              <a:t>Les nominations par les pairs peuvent aussi être utilisées comme une méthode plus qualitative à des fins de recherche, où on demanderait aux élèves de désigner des condisciples dans des rôles de harceleur ou victime</a:t>
            </a:r>
            <a:r>
              <a:rPr lang="en-US" dirty="0" smtClean="0">
                <a:solidFill>
                  <a:srgbClr val="000000"/>
                </a:solidFill>
                <a:latin typeface="Calibri" panose="020F0502020204030204" pitchFamily="34" charset="0"/>
              </a:rPr>
              <a:t>.</a:t>
            </a:r>
            <a:r>
              <a:rPr lang="fr-BE" dirty="0" smtClean="0">
                <a:solidFill>
                  <a:srgbClr val="000000"/>
                </a:solidFill>
              </a:rPr>
              <a:t> </a:t>
            </a:r>
          </a:p>
          <a:p>
            <a:endParaRPr lang="fr-BE" dirty="0" smtClean="0">
              <a:solidFill>
                <a:srgbClr val="000000"/>
              </a:solidFill>
            </a:endParaRPr>
          </a:p>
        </p:txBody>
      </p:sp>
      <p:sp>
        <p:nvSpPr>
          <p:cNvPr id="3" name="ZoneTexte 2"/>
          <p:cNvSpPr txBox="1"/>
          <p:nvPr/>
        </p:nvSpPr>
        <p:spPr>
          <a:xfrm>
            <a:off x="1331640" y="404664"/>
            <a:ext cx="6408712" cy="584775"/>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Le concept du signalement</a:t>
            </a:r>
            <a:endParaRPr lang="fr-BE" sz="20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019138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5</a:t>
            </a:fld>
            <a:endParaRPr lang="el-GR"/>
          </a:p>
        </p:txBody>
      </p:sp>
      <p:sp>
        <p:nvSpPr>
          <p:cNvPr id="2" name="Rectangle 1"/>
          <p:cNvSpPr/>
          <p:nvPr/>
        </p:nvSpPr>
        <p:spPr>
          <a:xfrm>
            <a:off x="539552" y="1556792"/>
            <a:ext cx="8147248" cy="4524315"/>
          </a:xfrm>
          <a:prstGeom prst="rect">
            <a:avLst/>
          </a:prstGeom>
        </p:spPr>
        <p:txBody>
          <a:bodyPr wrap="square">
            <a:spAutoFit/>
          </a:bodyPr>
          <a:lstStyle/>
          <a:p>
            <a:r>
              <a:rPr lang="fr-BE" dirty="0" smtClean="0">
                <a:solidFill>
                  <a:srgbClr val="000000"/>
                </a:solidFill>
                <a:latin typeface="Calibri" panose="020F0502020204030204" pitchFamily="34" charset="0"/>
              </a:rPr>
              <a:t>Au cœur d’une approche scolaire globale reposent des valeurs, des croyances et des attitudes partagées par l’ensemble de la communauté scolaire. Affronter le harcèlement n’est plus la tâche d’enseignants particuliers, de groupes d’enseignants, de parents ou d’élèves, mais incombe à tous les membres de la communauté scolaire. </a:t>
            </a:r>
          </a:p>
          <a:p>
            <a:endParaRPr lang="fr-BE" dirty="0" smtClean="0">
              <a:solidFill>
                <a:srgbClr val="000000"/>
              </a:solidFill>
              <a:latin typeface="Calibri" panose="020F0502020204030204" pitchFamily="34" charset="0"/>
            </a:endParaRPr>
          </a:p>
          <a:p>
            <a:r>
              <a:rPr lang="fr-BE" dirty="0" smtClean="0">
                <a:solidFill>
                  <a:srgbClr val="000000"/>
                </a:solidFill>
                <a:latin typeface="Calibri" panose="020F0502020204030204" pitchFamily="34" charset="0"/>
              </a:rPr>
              <a:t>Cette approche défend l’idée que l’inclusion des élèves et des jeunes, leur participation et leur voix sont essentielles au processus, qu’en les incluant pleinement, avec tous les membres de la communauté, chaque groupe trouve un intérêt particulier dans sa participation et dans le succès du projet, dont la propriété lui revient. </a:t>
            </a:r>
          </a:p>
          <a:p>
            <a:endParaRPr lang="fr-BE" dirty="0" smtClean="0">
              <a:solidFill>
                <a:srgbClr val="000000"/>
              </a:solidFill>
              <a:latin typeface="Calibri" panose="020F0502020204030204" pitchFamily="34" charset="0"/>
            </a:endParaRPr>
          </a:p>
          <a:p>
            <a:r>
              <a:rPr lang="fr-BE" u="sng" dirty="0" smtClean="0">
                <a:solidFill>
                  <a:srgbClr val="000000"/>
                </a:solidFill>
                <a:latin typeface="Calibri" panose="020F0502020204030204" pitchFamily="34" charset="0"/>
              </a:rPr>
              <a:t>Une approche réussie ne règle pas seulement les comportements de harcèlement, elle améliore aussi le climat et la philosophie de l’école</a:t>
            </a:r>
            <a:r>
              <a:rPr lang="fr-BE" dirty="0" smtClean="0">
                <a:solidFill>
                  <a:srgbClr val="000000"/>
                </a:solidFill>
                <a:latin typeface="Calibri" panose="020F0502020204030204" pitchFamily="34" charset="0"/>
              </a:rPr>
              <a:t>, elle améliore les rapports entre le personnel, les jeunes et les parents, elle favorise la santé émotionnelle, le bien-être et le potentiel d’apprentissage des jeunes, ainsi que de tous les membres adultes de la communauté scolaire.</a:t>
            </a:r>
            <a:r>
              <a:rPr lang="en-US" dirty="0" smtClean="0">
                <a:solidFill>
                  <a:srgbClr val="000000"/>
                </a:solidFill>
                <a:latin typeface="Calibri" panose="020F0502020204030204" pitchFamily="34" charset="0"/>
              </a:rPr>
              <a:t> </a:t>
            </a:r>
            <a:endParaRPr 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3458407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50</a:t>
            </a:fld>
            <a:endParaRPr lang="el-GR"/>
          </a:p>
        </p:txBody>
      </p:sp>
      <p:sp>
        <p:nvSpPr>
          <p:cNvPr id="2" name="Rectangle 1"/>
          <p:cNvSpPr/>
          <p:nvPr/>
        </p:nvSpPr>
        <p:spPr>
          <a:xfrm>
            <a:off x="379636" y="1487681"/>
            <a:ext cx="8312720" cy="4370427"/>
          </a:xfrm>
          <a:prstGeom prst="rect">
            <a:avLst/>
          </a:prstGeom>
        </p:spPr>
        <p:txBody>
          <a:bodyPr wrap="square">
            <a:spAutoFit/>
          </a:bodyPr>
          <a:lstStyle/>
          <a:p>
            <a:pPr algn="ctr">
              <a:spcAft>
                <a:spcPts val="1200"/>
              </a:spcAft>
            </a:pPr>
            <a:r>
              <a:rPr lang="fr-BE" sz="2000" dirty="0" smtClean="0">
                <a:solidFill>
                  <a:srgbClr val="000000"/>
                </a:solidFill>
                <a:latin typeface="Calibri" panose="020F0502020204030204" pitchFamily="34" charset="0"/>
              </a:rPr>
              <a:t>Tant pour les dossiers/bases de données de l’école que pour des raisons juridiques, on conseille à l’école de créer (et de publier) son propre formulaire de rapport d’incident, conçu en concertation avec toute la communauté scolaire.</a:t>
            </a:r>
          </a:p>
          <a:p>
            <a:pPr>
              <a:spcAft>
                <a:spcPts val="1200"/>
              </a:spcAft>
            </a:pPr>
            <a:r>
              <a:rPr lang="fr-BE" sz="2000" dirty="0" smtClean="0">
                <a:solidFill>
                  <a:srgbClr val="000000"/>
                </a:solidFill>
                <a:latin typeface="Calibri" panose="020F0502020204030204" pitchFamily="34" charset="0"/>
              </a:rPr>
              <a:t>Les formulaires devraient permettre d’enregistrer facilement : </a:t>
            </a:r>
          </a:p>
          <a:p>
            <a:pPr marL="342900" indent="-342900">
              <a:buFont typeface="Arial" panose="020B0604020202020204" pitchFamily="34" charset="0"/>
              <a:buChar char="•"/>
            </a:pPr>
            <a:r>
              <a:rPr lang="fr-BE" dirty="0" smtClean="0">
                <a:solidFill>
                  <a:srgbClr val="000000"/>
                </a:solidFill>
                <a:latin typeface="Calibri" panose="020F0502020204030204" pitchFamily="34" charset="0"/>
              </a:rPr>
              <a:t>Les </a:t>
            </a:r>
            <a:r>
              <a:rPr lang="fr-BE" dirty="0" smtClean="0">
                <a:solidFill>
                  <a:srgbClr val="000000"/>
                </a:solidFill>
                <a:latin typeface="Calibri" panose="020F0502020204030204" pitchFamily="34" charset="0"/>
              </a:rPr>
              <a:t>détails d’entretiens avec les victimes et auteurs</a:t>
            </a:r>
          </a:p>
          <a:p>
            <a:pPr marL="342900" indent="-342900">
              <a:buFont typeface="Arial" panose="020B0604020202020204" pitchFamily="34" charset="0"/>
              <a:buChar char="•"/>
            </a:pPr>
            <a:r>
              <a:rPr lang="fr-BE" dirty="0" smtClean="0">
                <a:solidFill>
                  <a:srgbClr val="000000"/>
                </a:solidFill>
                <a:latin typeface="Calibri" panose="020F0502020204030204" pitchFamily="34" charset="0"/>
              </a:rPr>
              <a:t>Les </a:t>
            </a:r>
            <a:r>
              <a:rPr lang="fr-BE" dirty="0" smtClean="0">
                <a:solidFill>
                  <a:srgbClr val="000000"/>
                </a:solidFill>
                <a:latin typeface="Calibri" panose="020F0502020204030204" pitchFamily="34" charset="0"/>
              </a:rPr>
              <a:t>détails des déclarations des témoins</a:t>
            </a:r>
          </a:p>
          <a:p>
            <a:pPr marL="342900" indent="-342900">
              <a:buFont typeface="Arial" panose="020B0604020202020204" pitchFamily="34" charset="0"/>
              <a:buChar char="•"/>
            </a:pPr>
            <a:r>
              <a:rPr lang="fr-BE" dirty="0" smtClean="0">
                <a:solidFill>
                  <a:srgbClr val="000000"/>
                </a:solidFill>
                <a:latin typeface="Calibri" panose="020F0502020204030204" pitchFamily="34" charset="0"/>
              </a:rPr>
              <a:t>La </a:t>
            </a:r>
            <a:r>
              <a:rPr lang="fr-BE" dirty="0" smtClean="0">
                <a:solidFill>
                  <a:srgbClr val="000000"/>
                </a:solidFill>
                <a:latin typeface="Calibri" panose="020F0502020204030204" pitchFamily="34" charset="0"/>
              </a:rPr>
              <a:t>nature des accords passés avec les personnes impliquées dans l’incident, dont les parents</a:t>
            </a:r>
          </a:p>
          <a:p>
            <a:pPr marL="342900" indent="-342900">
              <a:spcAft>
                <a:spcPts val="600"/>
              </a:spcAft>
              <a:buFont typeface="Arial" panose="020B0604020202020204" pitchFamily="34" charset="0"/>
              <a:buChar char="•"/>
            </a:pPr>
            <a:r>
              <a:rPr lang="fr-BE" dirty="0" smtClean="0">
                <a:solidFill>
                  <a:srgbClr val="000000"/>
                </a:solidFill>
                <a:latin typeface="Calibri" panose="020F0502020204030204" pitchFamily="34" charset="0"/>
              </a:rPr>
              <a:t>Toute </a:t>
            </a:r>
            <a:r>
              <a:rPr lang="fr-BE" dirty="0" smtClean="0">
                <a:solidFill>
                  <a:srgbClr val="000000"/>
                </a:solidFill>
                <a:latin typeface="Calibri" panose="020F0502020204030204" pitchFamily="34" charset="0"/>
              </a:rPr>
              <a:t>mesure prise par l’école, par exemple l’approche </a:t>
            </a:r>
            <a:r>
              <a:rPr lang="fr-BE" i="1" dirty="0" smtClean="0">
                <a:solidFill>
                  <a:srgbClr val="000000"/>
                </a:solidFill>
                <a:latin typeface="Calibri" panose="020F0502020204030204" pitchFamily="34" charset="0"/>
              </a:rPr>
              <a:t>No </a:t>
            </a:r>
            <a:r>
              <a:rPr lang="fr-BE" i="1" dirty="0" err="1" smtClean="0">
                <a:solidFill>
                  <a:srgbClr val="000000"/>
                </a:solidFill>
                <a:latin typeface="Calibri" panose="020F0502020204030204" pitchFamily="34" charset="0"/>
              </a:rPr>
              <a:t>Blame</a:t>
            </a:r>
            <a:r>
              <a:rPr lang="fr-BE" dirty="0" smtClean="0">
                <a:solidFill>
                  <a:srgbClr val="000000"/>
                </a:solidFill>
                <a:latin typeface="Calibri" panose="020F0502020204030204" pitchFamily="34" charset="0"/>
              </a:rPr>
              <a:t>, la médiation, les sanctions, les demandes d’orientation ou d’aide psychologique. </a:t>
            </a:r>
          </a:p>
          <a:p>
            <a:endParaRPr lang="fr-BE" sz="2000" dirty="0" smtClean="0">
              <a:solidFill>
                <a:srgbClr val="000000"/>
              </a:solidFill>
              <a:latin typeface="Calibri" panose="020F0502020204030204" pitchFamily="34" charset="0"/>
            </a:endParaRPr>
          </a:p>
          <a:p>
            <a:pPr>
              <a:spcAft>
                <a:spcPts val="600"/>
              </a:spcAft>
            </a:pPr>
            <a:r>
              <a:rPr lang="fr-BE" sz="2000" dirty="0" smtClean="0">
                <a:solidFill>
                  <a:srgbClr val="000000"/>
                </a:solidFill>
                <a:latin typeface="Calibri" panose="020F0502020204030204" pitchFamily="34" charset="0"/>
              </a:rPr>
              <a:t>Utiliser </a:t>
            </a:r>
            <a:r>
              <a:rPr lang="fr-BE" sz="2000" dirty="0" smtClean="0">
                <a:solidFill>
                  <a:srgbClr val="000000"/>
                </a:solidFill>
                <a:latin typeface="Calibri" panose="020F0502020204030204" pitchFamily="34" charset="0"/>
              </a:rPr>
              <a:t>des formulaires papiers ou numériques </a:t>
            </a:r>
          </a:p>
        </p:txBody>
      </p:sp>
      <p:sp>
        <p:nvSpPr>
          <p:cNvPr id="3" name="ZoneTexte 2"/>
          <p:cNvSpPr txBox="1"/>
          <p:nvPr/>
        </p:nvSpPr>
        <p:spPr>
          <a:xfrm>
            <a:off x="1331640" y="404664"/>
            <a:ext cx="6408712" cy="584775"/>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Fiche de rapport d’incident</a:t>
            </a:r>
            <a:endParaRPr lang="fr-BE"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2304746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51</a:t>
            </a:fld>
            <a:endParaRPr lang="el-GR"/>
          </a:p>
        </p:txBody>
      </p:sp>
      <p:sp>
        <p:nvSpPr>
          <p:cNvPr id="2" name="Rectangle 1"/>
          <p:cNvSpPr/>
          <p:nvPr/>
        </p:nvSpPr>
        <p:spPr>
          <a:xfrm>
            <a:off x="407115" y="1772816"/>
            <a:ext cx="8312720" cy="4539704"/>
          </a:xfrm>
          <a:prstGeom prst="rect">
            <a:avLst/>
          </a:prstGeom>
        </p:spPr>
        <p:txBody>
          <a:bodyPr wrap="square">
            <a:spAutoFit/>
          </a:bodyPr>
          <a:lstStyle/>
          <a:p>
            <a:pPr>
              <a:spcAft>
                <a:spcPts val="1200"/>
              </a:spcAft>
            </a:pPr>
            <a:r>
              <a:rPr lang="en-US" dirty="0" err="1" smtClean="0"/>
              <a:t>Afin</a:t>
            </a:r>
            <a:r>
              <a:rPr lang="en-US" dirty="0" smtClean="0"/>
              <a:t> de </a:t>
            </a:r>
            <a:r>
              <a:rPr lang="en-US" dirty="0" err="1" smtClean="0"/>
              <a:t>créer</a:t>
            </a:r>
            <a:r>
              <a:rPr lang="en-US" dirty="0" smtClean="0"/>
              <a:t> des </a:t>
            </a:r>
            <a:r>
              <a:rPr lang="en-US" dirty="0" err="1" smtClean="0"/>
              <a:t>formulaires</a:t>
            </a:r>
            <a:r>
              <a:rPr lang="en-US" dirty="0" smtClean="0"/>
              <a:t> de rapport </a:t>
            </a:r>
            <a:r>
              <a:rPr lang="en-US" dirty="0" err="1" smtClean="0"/>
              <a:t>aussi</a:t>
            </a:r>
            <a:r>
              <a:rPr lang="en-US" dirty="0" smtClean="0"/>
              <a:t> </a:t>
            </a:r>
            <a:r>
              <a:rPr lang="en-US" dirty="0" err="1" smtClean="0"/>
              <a:t>complets</a:t>
            </a:r>
            <a:r>
              <a:rPr lang="en-US" dirty="0" smtClean="0"/>
              <a:t> que possible, </a:t>
            </a:r>
            <a:r>
              <a:rPr lang="en-US" dirty="0" err="1" smtClean="0"/>
              <a:t>tant</a:t>
            </a:r>
            <a:r>
              <a:rPr lang="en-US" dirty="0" smtClean="0"/>
              <a:t> pour les incidents </a:t>
            </a:r>
            <a:r>
              <a:rPr lang="en-US" dirty="0" err="1" smtClean="0"/>
              <a:t>initiaux</a:t>
            </a:r>
            <a:r>
              <a:rPr lang="en-US" dirty="0" smtClean="0"/>
              <a:t> que pour les rencontres avec les </a:t>
            </a:r>
            <a:r>
              <a:rPr lang="en-US" dirty="0" err="1" smtClean="0"/>
              <a:t>élèves</a:t>
            </a:r>
            <a:r>
              <a:rPr lang="en-US" dirty="0" smtClean="0"/>
              <a:t> et avec les parents, </a:t>
            </a:r>
            <a:r>
              <a:rPr lang="en-US" dirty="0" err="1" smtClean="0"/>
              <a:t>il</a:t>
            </a:r>
            <a:r>
              <a:rPr lang="en-US" dirty="0" smtClean="0"/>
              <a:t> </a:t>
            </a:r>
            <a:r>
              <a:rPr lang="en-US" dirty="0" err="1" smtClean="0"/>
              <a:t>est</a:t>
            </a:r>
            <a:r>
              <a:rPr lang="en-US" dirty="0" smtClean="0"/>
              <a:t> </a:t>
            </a:r>
            <a:r>
              <a:rPr lang="en-US" dirty="0" err="1" smtClean="0"/>
              <a:t>essentiel</a:t>
            </a:r>
            <a:r>
              <a:rPr lang="en-US" dirty="0" smtClean="0"/>
              <a:t> </a:t>
            </a:r>
            <a:r>
              <a:rPr lang="en-US" dirty="0" err="1" smtClean="0"/>
              <a:t>d’inclure</a:t>
            </a:r>
            <a:r>
              <a:rPr lang="en-US" dirty="0" smtClean="0"/>
              <a:t> les </a:t>
            </a:r>
            <a:r>
              <a:rPr lang="en-US" dirty="0" err="1" smtClean="0"/>
              <a:t>éléments</a:t>
            </a:r>
            <a:r>
              <a:rPr lang="en-US" dirty="0" smtClean="0"/>
              <a:t> </a:t>
            </a:r>
            <a:r>
              <a:rPr lang="en-US" dirty="0" err="1" smtClean="0"/>
              <a:t>suivants</a:t>
            </a:r>
            <a:r>
              <a:rPr lang="en-US" dirty="0" smtClean="0"/>
              <a:t> </a:t>
            </a:r>
            <a:r>
              <a:rPr lang="en-US" dirty="0" err="1" smtClean="0"/>
              <a:t>dans</a:t>
            </a:r>
            <a:r>
              <a:rPr lang="en-US" dirty="0" smtClean="0"/>
              <a:t> </a:t>
            </a:r>
            <a:r>
              <a:rPr lang="en-US" dirty="0" err="1" smtClean="0"/>
              <a:t>tous</a:t>
            </a:r>
            <a:r>
              <a:rPr lang="en-US" dirty="0" smtClean="0"/>
              <a:t> les </a:t>
            </a:r>
            <a:r>
              <a:rPr lang="en-US" dirty="0" err="1" smtClean="0"/>
              <a:t>fichiers</a:t>
            </a:r>
            <a:r>
              <a:rPr lang="en-US" dirty="0" smtClean="0"/>
              <a:t> et bases de </a:t>
            </a:r>
            <a:r>
              <a:rPr lang="en-US" dirty="0" err="1" smtClean="0"/>
              <a:t>données</a:t>
            </a:r>
            <a:r>
              <a:rPr lang="en-US" dirty="0" smtClean="0"/>
              <a:t> :</a:t>
            </a:r>
          </a:p>
          <a:p>
            <a:pPr marL="285750" indent="-285750">
              <a:spcAft>
                <a:spcPts val="600"/>
              </a:spcAft>
              <a:buFont typeface="Arial" panose="020B0604020202020204" pitchFamily="34" charset="0"/>
              <a:buChar char="•"/>
            </a:pPr>
            <a:r>
              <a:rPr lang="fr-BE" dirty="0" smtClean="0">
                <a:solidFill>
                  <a:srgbClr val="000000"/>
                </a:solidFill>
                <a:latin typeface="Calibri" panose="020F0502020204030204" pitchFamily="34" charset="0"/>
              </a:rPr>
              <a:t>Date </a:t>
            </a:r>
            <a:r>
              <a:rPr lang="fr-BE" dirty="0" smtClean="0">
                <a:solidFill>
                  <a:srgbClr val="000000"/>
                </a:solidFill>
                <a:latin typeface="Calibri" panose="020F0502020204030204" pitchFamily="34" charset="0"/>
              </a:rPr>
              <a:t>&amp; Heure</a:t>
            </a:r>
          </a:p>
          <a:p>
            <a:pPr marL="285750" indent="-285750">
              <a:spcAft>
                <a:spcPts val="600"/>
              </a:spcAft>
              <a:buFont typeface="Arial" panose="020B0604020202020204" pitchFamily="34" charset="0"/>
              <a:buChar char="•"/>
            </a:pPr>
            <a:r>
              <a:rPr lang="fr-BE" dirty="0" smtClean="0">
                <a:solidFill>
                  <a:srgbClr val="000000"/>
                </a:solidFill>
                <a:latin typeface="Calibri" panose="020F0502020204030204" pitchFamily="34" charset="0"/>
              </a:rPr>
              <a:t>Lieu</a:t>
            </a:r>
            <a:endParaRPr lang="fr-BE" dirty="0" smtClean="0">
              <a:solidFill>
                <a:srgbClr val="000000"/>
              </a:solidFill>
              <a:latin typeface="Calibri" panose="020F0502020204030204" pitchFamily="34" charset="0"/>
            </a:endParaRPr>
          </a:p>
          <a:p>
            <a:pPr marL="285750" indent="-285750">
              <a:spcAft>
                <a:spcPts val="600"/>
              </a:spcAft>
              <a:buFont typeface="Arial" panose="020B0604020202020204" pitchFamily="34" charset="0"/>
              <a:buChar char="•"/>
            </a:pPr>
            <a:r>
              <a:rPr lang="fr-BE" dirty="0" smtClean="0">
                <a:solidFill>
                  <a:srgbClr val="000000"/>
                </a:solidFill>
                <a:latin typeface="Calibri" panose="020F0502020204030204" pitchFamily="34" charset="0"/>
              </a:rPr>
              <a:t>Noms des personnes impliquées et quel rôle elles ont joué</a:t>
            </a:r>
            <a:endParaRPr lang="fr-BE" dirty="0"/>
          </a:p>
          <a:p>
            <a:pPr marL="285750" indent="-285750">
              <a:spcAft>
                <a:spcPts val="600"/>
              </a:spcAft>
              <a:buFont typeface="Arial" panose="020B0604020202020204" pitchFamily="34" charset="0"/>
              <a:buChar char="•"/>
            </a:pPr>
            <a:r>
              <a:rPr lang="fr-BE" dirty="0" smtClean="0">
                <a:solidFill>
                  <a:srgbClr val="000000"/>
                </a:solidFill>
                <a:latin typeface="Calibri" panose="020F0502020204030204" pitchFamily="34" charset="0"/>
              </a:rPr>
              <a:t>Personnel </a:t>
            </a:r>
            <a:r>
              <a:rPr lang="fr-BE" dirty="0" smtClean="0">
                <a:solidFill>
                  <a:srgbClr val="000000"/>
                </a:solidFill>
                <a:latin typeface="Calibri" panose="020F0502020204030204" pitchFamily="34" charset="0"/>
              </a:rPr>
              <a:t>de surveillance présent (s’il y en avait)</a:t>
            </a:r>
          </a:p>
          <a:p>
            <a:pPr marL="285750" indent="-285750">
              <a:spcAft>
                <a:spcPts val="600"/>
              </a:spcAft>
              <a:buFont typeface="Arial" panose="020B0604020202020204" pitchFamily="34" charset="0"/>
              <a:buChar char="•"/>
            </a:pPr>
            <a:r>
              <a:rPr lang="fr-BE" dirty="0" smtClean="0">
                <a:solidFill>
                  <a:srgbClr val="000000"/>
                </a:solidFill>
                <a:latin typeface="Calibri" panose="020F0502020204030204" pitchFamily="34" charset="0"/>
              </a:rPr>
              <a:t>Ce </a:t>
            </a:r>
            <a:r>
              <a:rPr lang="fr-BE" dirty="0" smtClean="0">
                <a:solidFill>
                  <a:srgbClr val="000000"/>
                </a:solidFill>
                <a:latin typeface="Calibri" panose="020F0502020204030204" pitchFamily="34" charset="0"/>
              </a:rPr>
              <a:t>qui s’est passé (type de harcèlement)</a:t>
            </a:r>
          </a:p>
          <a:p>
            <a:pPr marL="285750" indent="-285750">
              <a:spcAft>
                <a:spcPts val="600"/>
              </a:spcAft>
              <a:buFont typeface="Arial" panose="020B0604020202020204" pitchFamily="34" charset="0"/>
              <a:buChar char="•"/>
            </a:pPr>
            <a:r>
              <a:rPr lang="fr-BE" dirty="0" smtClean="0">
                <a:solidFill>
                  <a:srgbClr val="000000"/>
                </a:solidFill>
                <a:latin typeface="Calibri" panose="020F0502020204030204" pitchFamily="34" charset="0"/>
              </a:rPr>
              <a:t>Commentaires des élèves (y compris les témoins) </a:t>
            </a:r>
            <a:endParaRPr lang="fr-BE" dirty="0" smtClean="0">
              <a:solidFill>
                <a:srgbClr val="000000"/>
              </a:solidFill>
              <a:latin typeface="Calibri" panose="020F0502020204030204" pitchFamily="34" charset="0"/>
            </a:endParaRPr>
          </a:p>
          <a:p>
            <a:pPr marL="285750" indent="-285750">
              <a:spcAft>
                <a:spcPts val="600"/>
              </a:spcAft>
              <a:buFont typeface="Arial" panose="020B0604020202020204" pitchFamily="34" charset="0"/>
              <a:buChar char="•"/>
            </a:pPr>
            <a:r>
              <a:rPr lang="fr-BE" dirty="0" smtClean="0">
                <a:solidFill>
                  <a:srgbClr val="000000"/>
                </a:solidFill>
                <a:latin typeface="Calibri" panose="020F0502020204030204" pitchFamily="34" charset="0"/>
              </a:rPr>
              <a:t>Commentaires </a:t>
            </a:r>
            <a:r>
              <a:rPr lang="fr-BE" dirty="0" smtClean="0">
                <a:solidFill>
                  <a:srgbClr val="000000"/>
                </a:solidFill>
                <a:latin typeface="Calibri" panose="020F0502020204030204" pitchFamily="34" charset="0"/>
              </a:rPr>
              <a:t>des </a:t>
            </a:r>
            <a:r>
              <a:rPr lang="fr-BE" dirty="0" smtClean="0">
                <a:solidFill>
                  <a:srgbClr val="000000"/>
                </a:solidFill>
                <a:latin typeface="Calibri" panose="020F0502020204030204" pitchFamily="34" charset="0"/>
              </a:rPr>
              <a:t>parents (pour les rencontres avec les parents)</a:t>
            </a:r>
            <a:endParaRPr lang="fr-BE" dirty="0" smtClean="0">
              <a:solidFill>
                <a:srgbClr val="000000"/>
              </a:solidFill>
              <a:latin typeface="Calibri" panose="020F0502020204030204" pitchFamily="34" charset="0"/>
            </a:endParaRPr>
          </a:p>
          <a:p>
            <a:pPr marL="285750" indent="-285750">
              <a:spcAft>
                <a:spcPts val="600"/>
              </a:spcAft>
              <a:buFont typeface="Arial" panose="020B0604020202020204" pitchFamily="34" charset="0"/>
              <a:buChar char="•"/>
            </a:pPr>
            <a:r>
              <a:rPr lang="fr-BE" dirty="0" smtClean="0">
                <a:solidFill>
                  <a:srgbClr val="000000"/>
                </a:solidFill>
                <a:latin typeface="Calibri" panose="020F0502020204030204" pitchFamily="34" charset="0"/>
              </a:rPr>
              <a:t>Mesures /calendrier convenus</a:t>
            </a:r>
            <a:endParaRPr lang="fr-BE" dirty="0" smtClean="0">
              <a:solidFill>
                <a:srgbClr val="000000"/>
              </a:solidFill>
              <a:latin typeface="Calibri" panose="020F0502020204030204" pitchFamily="34" charset="0"/>
            </a:endParaRPr>
          </a:p>
          <a:p>
            <a:pPr marL="285750" indent="-285750">
              <a:spcAft>
                <a:spcPts val="600"/>
              </a:spcAft>
              <a:buFont typeface="Arial" panose="020B0604020202020204" pitchFamily="34" charset="0"/>
              <a:buChar char="•"/>
            </a:pPr>
            <a:r>
              <a:rPr lang="fr-BE" dirty="0" smtClean="0">
                <a:solidFill>
                  <a:srgbClr val="000000"/>
                </a:solidFill>
                <a:latin typeface="Calibri" panose="020F0502020204030204" pitchFamily="34" charset="0"/>
              </a:rPr>
              <a:t>Date </a:t>
            </a:r>
            <a:r>
              <a:rPr lang="fr-BE" dirty="0" smtClean="0">
                <a:solidFill>
                  <a:srgbClr val="000000"/>
                </a:solidFill>
                <a:latin typeface="Calibri" panose="020F0502020204030204" pitchFamily="34" charset="0"/>
              </a:rPr>
              <a:t>de la prochaine réunion</a:t>
            </a:r>
          </a:p>
          <a:p>
            <a:pPr marL="285750" indent="-285750">
              <a:spcAft>
                <a:spcPts val="600"/>
              </a:spcAft>
              <a:buFont typeface="Arial" panose="020B0604020202020204" pitchFamily="34" charset="0"/>
              <a:buChar char="•"/>
            </a:pPr>
            <a:r>
              <a:rPr lang="fr-BE" dirty="0" smtClean="0">
                <a:solidFill>
                  <a:srgbClr val="000000"/>
                </a:solidFill>
                <a:latin typeface="Calibri" panose="020F0502020204030204" pitchFamily="34" charset="0"/>
              </a:rPr>
              <a:t>Signatures </a:t>
            </a:r>
            <a:r>
              <a:rPr lang="fr-BE" dirty="0" smtClean="0">
                <a:solidFill>
                  <a:srgbClr val="000000"/>
                </a:solidFill>
                <a:latin typeface="Calibri" panose="020F0502020204030204" pitchFamily="34" charset="0"/>
              </a:rPr>
              <a:t>des enseignants, élèves et </a:t>
            </a:r>
            <a:r>
              <a:rPr lang="fr-BE" dirty="0" smtClean="0">
                <a:solidFill>
                  <a:srgbClr val="000000"/>
                </a:solidFill>
                <a:latin typeface="Calibri" panose="020F0502020204030204" pitchFamily="34" charset="0"/>
              </a:rPr>
              <a:t>parents (le cas échéant)</a:t>
            </a:r>
            <a:endParaRPr lang="fr-BE" dirty="0" smtClean="0">
              <a:solidFill>
                <a:srgbClr val="000000"/>
              </a:solidFill>
            </a:endParaRPr>
          </a:p>
        </p:txBody>
      </p:sp>
      <p:sp>
        <p:nvSpPr>
          <p:cNvPr id="3" name="ZoneTexte 2"/>
          <p:cNvSpPr txBox="1"/>
          <p:nvPr/>
        </p:nvSpPr>
        <p:spPr>
          <a:xfrm>
            <a:off x="2051720" y="404664"/>
            <a:ext cx="4680520" cy="1077218"/>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Contenus des formulaires de rapport</a:t>
            </a:r>
            <a:endParaRPr lang="fr-BE"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74986900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52</a:t>
            </a:fld>
            <a:endParaRPr lang="el-GR"/>
          </a:p>
        </p:txBody>
      </p:sp>
      <p:sp>
        <p:nvSpPr>
          <p:cNvPr id="2" name="Rectangle 1"/>
          <p:cNvSpPr/>
          <p:nvPr/>
        </p:nvSpPr>
        <p:spPr>
          <a:xfrm>
            <a:off x="311014" y="2132856"/>
            <a:ext cx="8471916" cy="2010807"/>
          </a:xfrm>
          <a:prstGeom prst="rect">
            <a:avLst/>
          </a:prstGeom>
        </p:spPr>
        <p:txBody>
          <a:bodyPr wrap="square">
            <a:spAutoFit/>
          </a:bodyPr>
          <a:lstStyle/>
          <a:p>
            <a:pPr>
              <a:spcAft>
                <a:spcPts val="1000"/>
              </a:spcAft>
            </a:pPr>
            <a:r>
              <a:rPr lang="en-US" dirty="0">
                <a:solidFill>
                  <a:srgbClr val="000000"/>
                </a:solidFill>
                <a:latin typeface="Calibri" panose="020F0502020204030204" pitchFamily="34" charset="0"/>
              </a:rPr>
              <a:t>Olweus, D., &amp; Limber, S. P. (2007). </a:t>
            </a:r>
            <a:r>
              <a:rPr lang="en-US" dirty="0" smtClean="0">
                <a:solidFill>
                  <a:srgbClr val="000000"/>
                </a:solidFill>
                <a:latin typeface="Calibri" panose="020F0502020204030204" pitchFamily="34" charset="0"/>
              </a:rPr>
              <a:t>Olweus Bullying </a:t>
            </a:r>
            <a:r>
              <a:rPr lang="en-US" dirty="0">
                <a:solidFill>
                  <a:srgbClr val="000000"/>
                </a:solidFill>
                <a:latin typeface="Calibri" panose="020F0502020204030204" pitchFamily="34" charset="0"/>
              </a:rPr>
              <a:t>Prevention Program: Teacher guide. Center City, MN: </a:t>
            </a:r>
            <a:r>
              <a:rPr lang="en-US" dirty="0" err="1">
                <a:solidFill>
                  <a:srgbClr val="000000"/>
                </a:solidFill>
                <a:latin typeface="Calibri" panose="020F0502020204030204" pitchFamily="34" charset="0"/>
              </a:rPr>
              <a:t>Hazelden</a:t>
            </a:r>
            <a:endParaRPr lang="en-US" dirty="0">
              <a:solidFill>
                <a:srgbClr val="000000"/>
              </a:solidFill>
              <a:latin typeface="Calibri" panose="020F0502020204030204" pitchFamily="34" charset="0"/>
            </a:endParaRPr>
          </a:p>
          <a:p>
            <a:pPr>
              <a:spcAft>
                <a:spcPts val="1000"/>
              </a:spcAft>
            </a:pPr>
            <a:r>
              <a:rPr lang="en-US" dirty="0">
                <a:solidFill>
                  <a:srgbClr val="000000"/>
                </a:solidFill>
                <a:latin typeface="Calibri" panose="020F0502020204030204" pitchFamily="34" charset="0"/>
              </a:rPr>
              <a:t>Thompson, F., &amp; Smith, P. (2011). Anti-bullying strategies in schools –What is done and what works. Unit for School and Family Studies, Goldsmiths, University of London</a:t>
            </a:r>
          </a:p>
          <a:p>
            <a:pPr>
              <a:spcAft>
                <a:spcPts val="1000"/>
              </a:spcAft>
            </a:pPr>
            <a:r>
              <a:rPr lang="en-US" dirty="0">
                <a:solidFill>
                  <a:srgbClr val="000000"/>
                </a:solidFill>
                <a:latin typeface="Calibri" panose="020F0502020204030204" pitchFamily="34" charset="0"/>
              </a:rPr>
              <a:t>O’Moore, M. (2010). </a:t>
            </a:r>
            <a:r>
              <a:rPr lang="en-US" i="1" dirty="0">
                <a:solidFill>
                  <a:srgbClr val="000000"/>
                </a:solidFill>
                <a:latin typeface="Calibri" panose="020F0502020204030204" pitchFamily="34" charset="0"/>
              </a:rPr>
              <a:t>Understanding School Bullying: A Guide for Parents and Teachers</a:t>
            </a:r>
            <a:r>
              <a:rPr lang="en-US" dirty="0">
                <a:solidFill>
                  <a:srgbClr val="000000"/>
                </a:solidFill>
                <a:latin typeface="Calibri" panose="020F0502020204030204" pitchFamily="34" charset="0"/>
              </a:rPr>
              <a:t>, Dublin. Veritas.</a:t>
            </a:r>
          </a:p>
        </p:txBody>
      </p:sp>
      <p:sp>
        <p:nvSpPr>
          <p:cNvPr id="3" name="ZoneTexte 2"/>
          <p:cNvSpPr txBox="1"/>
          <p:nvPr/>
        </p:nvSpPr>
        <p:spPr>
          <a:xfrm>
            <a:off x="1979712" y="1196752"/>
            <a:ext cx="5472608" cy="584775"/>
          </a:xfrm>
          <a:prstGeom prst="rect">
            <a:avLst/>
          </a:prstGeom>
          <a:noFill/>
        </p:spPr>
        <p:txBody>
          <a:bodyPr wrap="square" rtlCol="0">
            <a:spAutoFit/>
          </a:bodyPr>
          <a:lstStyle/>
          <a:p>
            <a:r>
              <a:rPr lang="fr-BE" sz="3200" b="1" dirty="0">
                <a:solidFill>
                  <a:schemeClr val="tx2"/>
                </a:solidFill>
                <a:latin typeface="Calibri" panose="020F0502020204030204" pitchFamily="34" charset="0"/>
              </a:rPr>
              <a:t>Propositions de lecture </a:t>
            </a:r>
            <a:r>
              <a:rPr lang="fr-BE" sz="3200" b="1" dirty="0" smtClean="0">
                <a:solidFill>
                  <a:schemeClr val="tx2"/>
                </a:solidFill>
                <a:latin typeface="Calibri" panose="020F0502020204030204" pitchFamily="34" charset="0"/>
              </a:rPr>
              <a:t>et liens</a:t>
            </a:r>
            <a:endParaRPr lang="en-GB" sz="32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080281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6</a:t>
            </a:fld>
            <a:endParaRPr lang="el-GR"/>
          </a:p>
        </p:txBody>
      </p:sp>
      <p:sp>
        <p:nvSpPr>
          <p:cNvPr id="2" name="Rectangle 1"/>
          <p:cNvSpPr/>
          <p:nvPr/>
        </p:nvSpPr>
        <p:spPr>
          <a:xfrm>
            <a:off x="621904" y="1844824"/>
            <a:ext cx="8064896" cy="4262705"/>
          </a:xfrm>
          <a:prstGeom prst="rect">
            <a:avLst/>
          </a:prstGeom>
        </p:spPr>
        <p:txBody>
          <a:bodyPr wrap="square">
            <a:spAutoFit/>
          </a:bodyPr>
          <a:lstStyle/>
          <a:p>
            <a:pPr>
              <a:spcAft>
                <a:spcPts val="600"/>
              </a:spcAft>
            </a:pPr>
            <a:r>
              <a:rPr lang="en-US" dirty="0" smtClean="0">
                <a:solidFill>
                  <a:srgbClr val="000000"/>
                </a:solidFill>
              </a:rPr>
              <a:t>• </a:t>
            </a:r>
            <a:r>
              <a:rPr lang="fr-BE" dirty="0" smtClean="0">
                <a:solidFill>
                  <a:srgbClr val="000000"/>
                </a:solidFill>
                <a:latin typeface="Calibri" panose="020F0502020204030204" pitchFamily="34" charset="0"/>
              </a:rPr>
              <a:t>Une atmosphère attentionnée et non indifférente</a:t>
            </a:r>
          </a:p>
          <a:p>
            <a:pPr>
              <a:spcAft>
                <a:spcPts val="600"/>
              </a:spcAft>
            </a:pPr>
            <a:r>
              <a:rPr lang="fr-BE" dirty="0" smtClean="0">
                <a:solidFill>
                  <a:srgbClr val="000000"/>
                </a:solidFill>
                <a:latin typeface="Calibri" panose="020F0502020204030204" pitchFamily="34" charset="0"/>
              </a:rPr>
              <a:t>• Une tolérance zéro envers les actes malfaisants </a:t>
            </a:r>
          </a:p>
          <a:p>
            <a:pPr>
              <a:spcAft>
                <a:spcPts val="600"/>
              </a:spcAft>
            </a:pPr>
            <a:r>
              <a:rPr lang="en-GB" dirty="0" smtClean="0">
                <a:solidFill>
                  <a:srgbClr val="000000"/>
                </a:solidFill>
                <a:latin typeface="Calibri" panose="020F0502020204030204" pitchFamily="34" charset="0"/>
              </a:rPr>
              <a:t>•</a:t>
            </a:r>
            <a:r>
              <a:rPr lang="fr-BE" dirty="0" smtClean="0">
                <a:solidFill>
                  <a:srgbClr val="000000"/>
                </a:solidFill>
                <a:latin typeface="Calibri" panose="020F0502020204030204" pitchFamily="34" charset="0"/>
              </a:rPr>
              <a:t> L’application de techniques de justice réparatrice</a:t>
            </a:r>
          </a:p>
          <a:p>
            <a:pPr>
              <a:spcAft>
                <a:spcPts val="600"/>
              </a:spcAft>
            </a:pPr>
            <a:r>
              <a:rPr lang="fr-BE" dirty="0" smtClean="0">
                <a:solidFill>
                  <a:srgbClr val="000000"/>
                </a:solidFill>
                <a:latin typeface="Calibri" panose="020F0502020204030204" pitchFamily="34" charset="0"/>
              </a:rPr>
              <a:t>• La « carotte plutôt que le bâton » pour motiver les élèves</a:t>
            </a:r>
          </a:p>
          <a:p>
            <a:pPr>
              <a:spcAft>
                <a:spcPts val="600"/>
              </a:spcAft>
            </a:pPr>
            <a:r>
              <a:rPr lang="fr-BE" dirty="0" smtClean="0">
                <a:solidFill>
                  <a:srgbClr val="000000"/>
                </a:solidFill>
                <a:latin typeface="Calibri" panose="020F0502020204030204" pitchFamily="34" charset="0"/>
              </a:rPr>
              <a:t>• Des discussions ouvertes (personne ne devrait avoir peur)</a:t>
            </a:r>
          </a:p>
          <a:p>
            <a:pPr>
              <a:spcAft>
                <a:spcPts val="600"/>
              </a:spcAft>
            </a:pPr>
            <a:r>
              <a:rPr lang="fr-BE" dirty="0" smtClean="0">
                <a:solidFill>
                  <a:srgbClr val="000000"/>
                </a:solidFill>
                <a:latin typeface="Calibri" panose="020F0502020204030204" pitchFamily="34" charset="0"/>
              </a:rPr>
              <a:t>• Tout le monde est en sécurité – tout le monde est accepté</a:t>
            </a:r>
          </a:p>
          <a:p>
            <a:pPr>
              <a:spcAft>
                <a:spcPts val="600"/>
              </a:spcAft>
            </a:pPr>
            <a:r>
              <a:rPr lang="fr-BE" dirty="0" smtClean="0">
                <a:solidFill>
                  <a:srgbClr val="000000"/>
                </a:solidFill>
                <a:latin typeface="Calibri" panose="020F0502020204030204" pitchFamily="34" charset="0"/>
              </a:rPr>
              <a:t>• L’égalité et l’inclusion sont enseignées dans les cours ou lors d’activités scolaires</a:t>
            </a:r>
          </a:p>
          <a:p>
            <a:pPr>
              <a:spcAft>
                <a:spcPts val="600"/>
              </a:spcAft>
            </a:pPr>
            <a:r>
              <a:rPr lang="en-GB" dirty="0" smtClean="0">
                <a:solidFill>
                  <a:srgbClr val="000000"/>
                </a:solidFill>
                <a:latin typeface="Calibri" panose="020F0502020204030204" pitchFamily="34" charset="0"/>
              </a:rPr>
              <a:t>• </a:t>
            </a:r>
            <a:r>
              <a:rPr lang="fr-BE" dirty="0" smtClean="0">
                <a:solidFill>
                  <a:srgbClr val="000000"/>
                </a:solidFill>
                <a:latin typeface="Calibri" panose="020F0502020204030204" pitchFamily="34" charset="0"/>
              </a:rPr>
              <a:t>Un règlement clair</a:t>
            </a:r>
          </a:p>
          <a:p>
            <a:pPr>
              <a:spcAft>
                <a:spcPts val="600"/>
              </a:spcAft>
            </a:pPr>
            <a:r>
              <a:rPr lang="en-US" dirty="0" smtClean="0">
                <a:solidFill>
                  <a:srgbClr val="000000"/>
                </a:solidFill>
                <a:latin typeface="Calibri" panose="020F0502020204030204" pitchFamily="34" charset="0"/>
              </a:rPr>
              <a:t>• </a:t>
            </a:r>
            <a:r>
              <a:rPr lang="fr-BE" dirty="0" smtClean="0">
                <a:solidFill>
                  <a:srgbClr val="000000"/>
                </a:solidFill>
                <a:latin typeface="Calibri" panose="020F0502020204030204" pitchFamily="34" charset="0"/>
              </a:rPr>
              <a:t>Des limites claires (dès le début de chaque année scolaire) </a:t>
            </a:r>
          </a:p>
          <a:p>
            <a:pPr>
              <a:spcAft>
                <a:spcPts val="600"/>
              </a:spcAft>
            </a:pPr>
            <a:r>
              <a:rPr lang="fr-BE" dirty="0" smtClean="0">
                <a:solidFill>
                  <a:srgbClr val="000000"/>
                </a:solidFill>
                <a:latin typeface="Calibri" panose="020F0502020204030204" pitchFamily="34" charset="0"/>
              </a:rPr>
              <a:t>• Des fiches de rapport d’incidents accessibles à tous</a:t>
            </a:r>
          </a:p>
          <a:p>
            <a:pPr>
              <a:spcAft>
                <a:spcPts val="600"/>
              </a:spcAft>
            </a:pPr>
            <a:r>
              <a:rPr lang="fr-BE" dirty="0" smtClean="0">
                <a:solidFill>
                  <a:srgbClr val="000000"/>
                </a:solidFill>
                <a:latin typeface="Calibri" panose="020F0502020204030204" pitchFamily="34" charset="0"/>
              </a:rPr>
              <a:t>• Des interventions immédiates et des procédures de rapport</a:t>
            </a:r>
          </a:p>
          <a:p>
            <a:endParaRPr lang="en-GB" dirty="0">
              <a:solidFill>
                <a:srgbClr val="000000"/>
              </a:solidFill>
              <a:latin typeface="Arial" panose="020B0604020202020204" pitchFamily="34" charset="0"/>
            </a:endParaRPr>
          </a:p>
        </p:txBody>
      </p:sp>
      <p:sp>
        <p:nvSpPr>
          <p:cNvPr id="3" name="ZoneTexte 2"/>
          <p:cNvSpPr txBox="1"/>
          <p:nvPr/>
        </p:nvSpPr>
        <p:spPr>
          <a:xfrm>
            <a:off x="1403648" y="332656"/>
            <a:ext cx="6192688" cy="1200329"/>
          </a:xfrm>
          <a:prstGeom prst="rect">
            <a:avLst/>
          </a:prstGeom>
          <a:noFill/>
        </p:spPr>
        <p:txBody>
          <a:bodyPr wrap="square" rtlCol="0">
            <a:spAutoFit/>
          </a:bodyPr>
          <a:lstStyle/>
          <a:p>
            <a:pPr algn="ctr"/>
            <a:r>
              <a:rPr lang="fr-BE" sz="3600" b="1" dirty="0" smtClean="0">
                <a:solidFill>
                  <a:schemeClr val="tx2"/>
                </a:solidFill>
                <a:latin typeface="Calibri" panose="020F0502020204030204" pitchFamily="34" charset="0"/>
              </a:rPr>
              <a:t>Ce qui constitue une </a:t>
            </a:r>
          </a:p>
          <a:p>
            <a:pPr algn="ctr"/>
            <a:r>
              <a:rPr lang="fr-BE" sz="3600" b="1" dirty="0" smtClean="0">
                <a:solidFill>
                  <a:schemeClr val="tx2"/>
                </a:solidFill>
                <a:latin typeface="Calibri" panose="020F0502020204030204" pitchFamily="34" charset="0"/>
              </a:rPr>
              <a:t>éthique scolaire positive</a:t>
            </a:r>
            <a:endParaRPr lang="fr-BE" sz="36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35582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7</a:t>
            </a:fld>
            <a:endParaRPr lang="el-GR"/>
          </a:p>
        </p:txBody>
      </p:sp>
      <p:sp>
        <p:nvSpPr>
          <p:cNvPr id="2" name="Rectangle 1"/>
          <p:cNvSpPr/>
          <p:nvPr/>
        </p:nvSpPr>
        <p:spPr>
          <a:xfrm>
            <a:off x="621904" y="1844824"/>
            <a:ext cx="8064896" cy="3247043"/>
          </a:xfrm>
          <a:prstGeom prst="rect">
            <a:avLst/>
          </a:prstGeom>
        </p:spPr>
        <p:txBody>
          <a:bodyPr wrap="square">
            <a:spAutoFit/>
          </a:bodyPr>
          <a:lstStyle/>
          <a:p>
            <a:pPr>
              <a:spcAft>
                <a:spcPts val="600"/>
              </a:spcAft>
            </a:pPr>
            <a:r>
              <a:rPr lang="fr-BE" dirty="0" smtClean="0">
                <a:solidFill>
                  <a:srgbClr val="000000"/>
                </a:solidFill>
              </a:rPr>
              <a:t>Selon O’Moore (2013), l’approche scolaire globale repose sur 4 principaux piliers d’action :</a:t>
            </a:r>
          </a:p>
          <a:p>
            <a:pPr>
              <a:spcAft>
                <a:spcPts val="600"/>
              </a:spcAft>
            </a:pPr>
            <a:endParaRPr lang="fr-BE" dirty="0" smtClean="0">
              <a:solidFill>
                <a:srgbClr val="000000"/>
              </a:solidFill>
            </a:endParaRPr>
          </a:p>
          <a:p>
            <a:pPr marL="342900" indent="-342900">
              <a:spcAft>
                <a:spcPts val="600"/>
              </a:spcAft>
              <a:buFont typeface="+mj-lt"/>
              <a:buAutoNum type="arabicPeriod"/>
            </a:pPr>
            <a:r>
              <a:rPr lang="fr-BE" dirty="0" smtClean="0">
                <a:solidFill>
                  <a:srgbClr val="000000"/>
                </a:solidFill>
              </a:rPr>
              <a:t>Elle </a:t>
            </a:r>
            <a:r>
              <a:rPr lang="fr-BE" dirty="0" smtClean="0">
                <a:solidFill>
                  <a:srgbClr val="000000"/>
                </a:solidFill>
              </a:rPr>
              <a:t>construit et analyse annuellement sa politique et ses pratiques de manière à aborder le harcèlement de façon cohérente et efficace</a:t>
            </a:r>
          </a:p>
          <a:p>
            <a:pPr marL="342900" indent="-342900">
              <a:spcAft>
                <a:spcPts val="600"/>
              </a:spcAft>
              <a:buFont typeface="+mj-lt"/>
              <a:buAutoNum type="arabicPeriod"/>
            </a:pPr>
            <a:r>
              <a:rPr lang="fr-BE" dirty="0" smtClean="0">
                <a:solidFill>
                  <a:srgbClr val="000000"/>
                </a:solidFill>
              </a:rPr>
              <a:t>Elle </a:t>
            </a:r>
            <a:r>
              <a:rPr lang="fr-BE" dirty="0" smtClean="0">
                <a:solidFill>
                  <a:srgbClr val="000000"/>
                </a:solidFill>
              </a:rPr>
              <a:t>construit la compréhension et les compétences</a:t>
            </a:r>
          </a:p>
          <a:p>
            <a:pPr marL="342900" indent="-342900">
              <a:spcAft>
                <a:spcPts val="600"/>
              </a:spcAft>
              <a:buFont typeface="+mj-lt"/>
              <a:buAutoNum type="arabicPeriod"/>
            </a:pPr>
            <a:r>
              <a:rPr lang="fr-BE" dirty="0" smtClean="0">
                <a:solidFill>
                  <a:srgbClr val="000000"/>
                </a:solidFill>
              </a:rPr>
              <a:t>Elle </a:t>
            </a:r>
            <a:r>
              <a:rPr lang="fr-BE" dirty="0" smtClean="0">
                <a:solidFill>
                  <a:srgbClr val="000000"/>
                </a:solidFill>
              </a:rPr>
              <a:t>construit une culture scolaire positive et encourageante</a:t>
            </a:r>
          </a:p>
          <a:p>
            <a:pPr marL="342900" indent="-342900">
              <a:spcAft>
                <a:spcPts val="600"/>
              </a:spcAft>
              <a:buFont typeface="+mj-lt"/>
              <a:buAutoNum type="arabicPeriod"/>
            </a:pPr>
            <a:r>
              <a:rPr lang="fr-BE" dirty="0" smtClean="0">
                <a:solidFill>
                  <a:srgbClr val="000000"/>
                </a:solidFill>
              </a:rPr>
              <a:t>Elle </a:t>
            </a:r>
            <a:r>
              <a:rPr lang="fr-BE" dirty="0" smtClean="0">
                <a:solidFill>
                  <a:srgbClr val="000000"/>
                </a:solidFill>
              </a:rPr>
              <a:t>construit un partenariat collaboratif entre le personnel (enseignant et non-enseignant), les élèves, les familles, la communauté étendue, des services externes et des organismes professionnels.</a:t>
            </a:r>
            <a:endParaRPr lang="fr-BE" dirty="0">
              <a:solidFill>
                <a:srgbClr val="000000"/>
              </a:solidFill>
              <a:latin typeface="Arial" panose="020B0604020202020204" pitchFamily="34" charset="0"/>
            </a:endParaRPr>
          </a:p>
        </p:txBody>
      </p:sp>
      <p:sp>
        <p:nvSpPr>
          <p:cNvPr id="3" name="ZoneTexte 2"/>
          <p:cNvSpPr txBox="1"/>
          <p:nvPr/>
        </p:nvSpPr>
        <p:spPr>
          <a:xfrm>
            <a:off x="1403648" y="332656"/>
            <a:ext cx="6192688" cy="646331"/>
          </a:xfrm>
          <a:prstGeom prst="rect">
            <a:avLst/>
          </a:prstGeom>
          <a:noFill/>
        </p:spPr>
        <p:txBody>
          <a:bodyPr wrap="square" rtlCol="0">
            <a:spAutoFit/>
          </a:bodyPr>
          <a:lstStyle/>
          <a:p>
            <a:pPr algn="ctr"/>
            <a:r>
              <a:rPr lang="fr-BE" sz="3600" b="1" dirty="0">
                <a:solidFill>
                  <a:schemeClr val="tx2"/>
                </a:solidFill>
                <a:latin typeface="Calibri" panose="020F0502020204030204" pitchFamily="34" charset="0"/>
              </a:rPr>
              <a:t>4 </a:t>
            </a:r>
            <a:r>
              <a:rPr lang="fr-BE" sz="3600" b="1" dirty="0" smtClean="0">
                <a:solidFill>
                  <a:schemeClr val="tx2"/>
                </a:solidFill>
                <a:latin typeface="Calibri" panose="020F0502020204030204" pitchFamily="34" charset="0"/>
              </a:rPr>
              <a:t>piliers d’action</a:t>
            </a:r>
            <a:endParaRPr lang="fr-BE" sz="36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936439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8</a:t>
            </a:fld>
            <a:endParaRPr lang="el-GR"/>
          </a:p>
        </p:txBody>
      </p:sp>
      <p:sp>
        <p:nvSpPr>
          <p:cNvPr id="2" name="Rectangle 1"/>
          <p:cNvSpPr/>
          <p:nvPr/>
        </p:nvSpPr>
        <p:spPr>
          <a:xfrm>
            <a:off x="539552" y="1196752"/>
            <a:ext cx="8147248" cy="4401205"/>
          </a:xfrm>
          <a:prstGeom prst="rect">
            <a:avLst/>
          </a:prstGeom>
        </p:spPr>
        <p:txBody>
          <a:bodyPr wrap="square">
            <a:spAutoFit/>
          </a:bodyPr>
          <a:lstStyle/>
          <a:p>
            <a:r>
              <a:rPr lang="fr-BE" dirty="0">
                <a:solidFill>
                  <a:srgbClr val="000000"/>
                </a:solidFill>
              </a:rPr>
              <a:t>L’aspect le plus important d’une approche scolaire globale du harcèlement est la publication d’une politique bien conçue. Parmi les autres éléments, on relèvera :</a:t>
            </a:r>
          </a:p>
          <a:p>
            <a:endParaRPr lang="fr-BE" dirty="0">
              <a:solidFill>
                <a:srgbClr val="000000"/>
              </a:solidFill>
            </a:endParaRPr>
          </a:p>
          <a:p>
            <a:pPr marL="285750" indent="-285750">
              <a:spcAft>
                <a:spcPts val="600"/>
              </a:spcAft>
              <a:buFont typeface="Arial" panose="020B0604020202020204" pitchFamily="34" charset="0"/>
              <a:buChar char="•"/>
            </a:pPr>
            <a:r>
              <a:rPr lang="fr-BE" dirty="0" smtClean="0">
                <a:solidFill>
                  <a:srgbClr val="000000"/>
                </a:solidFill>
              </a:rPr>
              <a:t>Des </a:t>
            </a:r>
            <a:r>
              <a:rPr lang="fr-BE" dirty="0">
                <a:solidFill>
                  <a:srgbClr val="000000"/>
                </a:solidFill>
              </a:rPr>
              <a:t>exercices pour sensibiliser au harcèlement les enseignants, élèves, parents et représentants de la communauté à laquelle appartient l’école. </a:t>
            </a:r>
          </a:p>
          <a:p>
            <a:pPr marL="285750" indent="-285750">
              <a:spcAft>
                <a:spcPts val="600"/>
              </a:spcAft>
              <a:buFont typeface="Arial" panose="020B0604020202020204" pitchFamily="34" charset="0"/>
              <a:buChar char="•"/>
            </a:pPr>
            <a:r>
              <a:rPr lang="fr-BE" dirty="0" smtClean="0">
                <a:solidFill>
                  <a:srgbClr val="000000"/>
                </a:solidFill>
              </a:rPr>
              <a:t>Encourager </a:t>
            </a:r>
            <a:r>
              <a:rPr lang="fr-BE" dirty="0">
                <a:solidFill>
                  <a:srgbClr val="000000"/>
                </a:solidFill>
              </a:rPr>
              <a:t>les élèves, à l’aide d’activités scolaires et extrascolaires, à jouer un plus grand rôle pour stopper, aider et signaler quand ils sont témoins d’incidents de harcèlement. </a:t>
            </a:r>
          </a:p>
          <a:p>
            <a:pPr marL="285750" indent="-285750">
              <a:buFont typeface="Arial" panose="020B0604020202020204" pitchFamily="34" charset="0"/>
              <a:buChar char="•"/>
            </a:pPr>
            <a:r>
              <a:rPr lang="fr-BE" dirty="0" smtClean="0">
                <a:solidFill>
                  <a:srgbClr val="000000"/>
                </a:solidFill>
              </a:rPr>
              <a:t>Améliorer </a:t>
            </a:r>
            <a:r>
              <a:rPr lang="fr-BE" dirty="0">
                <a:solidFill>
                  <a:srgbClr val="000000"/>
                </a:solidFill>
              </a:rPr>
              <a:t>l’accompagnement et la supervision des élèves, en particulier dans la cour de récréation.</a:t>
            </a:r>
          </a:p>
          <a:p>
            <a:endParaRPr lang="fr-BE" dirty="0">
              <a:solidFill>
                <a:srgbClr val="000000"/>
              </a:solidFill>
            </a:endParaRPr>
          </a:p>
          <a:p>
            <a:r>
              <a:rPr lang="fr-BE" dirty="0">
                <a:solidFill>
                  <a:srgbClr val="000000"/>
                </a:solidFill>
              </a:rPr>
              <a:t>Toutefois, c’est la politique anti-harcèlement qui apporte le cadre (O’Moore, 2010 ; Smith, 2012) pour traiter le harcèlement et donne de façon décisive à l’école la possibilité de communiquer à tous ses membres </a:t>
            </a:r>
            <a:r>
              <a:rPr lang="fr-BE" dirty="0" smtClean="0">
                <a:solidFill>
                  <a:srgbClr val="000000"/>
                </a:solidFill>
              </a:rPr>
              <a:t>sa </a:t>
            </a:r>
            <a:r>
              <a:rPr lang="fr-BE" dirty="0">
                <a:solidFill>
                  <a:srgbClr val="000000"/>
                </a:solidFill>
              </a:rPr>
              <a:t>position </a:t>
            </a:r>
            <a:r>
              <a:rPr lang="fr-BE" dirty="0" smtClean="0">
                <a:solidFill>
                  <a:srgbClr val="000000"/>
                </a:solidFill>
              </a:rPr>
              <a:t>par </a:t>
            </a:r>
            <a:r>
              <a:rPr lang="fr-BE" dirty="0">
                <a:solidFill>
                  <a:srgbClr val="000000"/>
                </a:solidFill>
              </a:rPr>
              <a:t>rapport au harcèlement et comment elle compte l’aborder.</a:t>
            </a:r>
            <a:endParaRPr lang="fr-BE"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419049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F70DACD7-332A-44EA-827A-B60878E4E8DF}" type="slidenum">
              <a:rPr lang="el-GR" smtClean="0"/>
              <a:pPr/>
              <a:t>9</a:t>
            </a:fld>
            <a:endParaRPr lang="el-GR"/>
          </a:p>
        </p:txBody>
      </p:sp>
      <p:sp>
        <p:nvSpPr>
          <p:cNvPr id="2" name="Rectangle 1"/>
          <p:cNvSpPr/>
          <p:nvPr/>
        </p:nvSpPr>
        <p:spPr>
          <a:xfrm>
            <a:off x="621904" y="1556792"/>
            <a:ext cx="8064896" cy="5447645"/>
          </a:xfrm>
          <a:prstGeom prst="rect">
            <a:avLst/>
          </a:prstGeom>
        </p:spPr>
        <p:txBody>
          <a:bodyPr wrap="square">
            <a:spAutoFit/>
          </a:bodyPr>
          <a:lstStyle/>
          <a:p>
            <a:pPr>
              <a:spcAft>
                <a:spcPts val="600"/>
              </a:spcAft>
            </a:pPr>
            <a:r>
              <a:rPr lang="fr-BE" dirty="0" smtClean="0">
                <a:solidFill>
                  <a:srgbClr val="000000"/>
                </a:solidFill>
              </a:rPr>
              <a:t>Il importe de s’assurer que la politique scolaire est explicite dans son message que le harcèlement est inacceptable et ne sera pas toléré. </a:t>
            </a:r>
            <a:r>
              <a:rPr lang="fr-BE" u="sng" dirty="0" smtClean="0">
                <a:solidFill>
                  <a:srgbClr val="000000"/>
                </a:solidFill>
              </a:rPr>
              <a:t>Une définition du (cyber-) harcèlement doit être établie et la politique scolaire devrait s’appliquer à l’ensemble de la communauté scolaire, et tous ses membres devraient afficher un comportement respectueux</a:t>
            </a:r>
            <a:r>
              <a:rPr lang="fr-BE" dirty="0" smtClean="0">
                <a:solidFill>
                  <a:srgbClr val="000000"/>
                </a:solidFill>
              </a:rPr>
              <a:t>.</a:t>
            </a:r>
          </a:p>
          <a:p>
            <a:r>
              <a:rPr lang="fr-BE" dirty="0" smtClean="0">
                <a:solidFill>
                  <a:srgbClr val="000000"/>
                </a:solidFill>
              </a:rPr>
              <a:t>Les écoles devraient inclure une référence spécifique aux formes et méthodes de harcèlement qui suivent : </a:t>
            </a:r>
          </a:p>
          <a:p>
            <a:endParaRPr lang="fr-BE" sz="1200" dirty="0" smtClean="0">
              <a:solidFill>
                <a:srgbClr val="000000"/>
              </a:solidFill>
            </a:endParaRPr>
          </a:p>
          <a:p>
            <a:pPr marL="285750" indent="-285750">
              <a:spcAft>
                <a:spcPts val="600"/>
              </a:spcAft>
              <a:buFont typeface="Arial" panose="020B0604020202020204" pitchFamily="34" charset="0"/>
              <a:buChar char="•"/>
            </a:pPr>
            <a:r>
              <a:rPr lang="fr-BE" dirty="0">
                <a:solidFill>
                  <a:srgbClr val="000000"/>
                </a:solidFill>
              </a:rPr>
              <a:t>Exclusion délibérée, rumeurs malveillantes et autres formes de harcèlement relationnel</a:t>
            </a:r>
          </a:p>
          <a:p>
            <a:pPr marL="285750" indent="-285750">
              <a:spcAft>
                <a:spcPts val="600"/>
              </a:spcAft>
              <a:buFont typeface="Arial" panose="020B0604020202020204" pitchFamily="34" charset="0"/>
              <a:buChar char="•"/>
            </a:pPr>
            <a:r>
              <a:rPr lang="fr-BE" dirty="0">
                <a:solidFill>
                  <a:srgbClr val="000000"/>
                </a:solidFill>
              </a:rPr>
              <a:t>Cyber-harcèlement </a:t>
            </a:r>
          </a:p>
          <a:p>
            <a:pPr marL="285750" indent="-285750">
              <a:spcAft>
                <a:spcPts val="600"/>
              </a:spcAft>
              <a:buFont typeface="Arial" panose="020B0604020202020204" pitchFamily="34" charset="0"/>
              <a:buChar char="•"/>
            </a:pPr>
            <a:r>
              <a:rPr lang="fr-BE" dirty="0">
                <a:solidFill>
                  <a:srgbClr val="000000"/>
                </a:solidFill>
              </a:rPr>
              <a:t>Harcèlement sexuel </a:t>
            </a:r>
          </a:p>
          <a:p>
            <a:pPr marL="285750" indent="-285750">
              <a:spcAft>
                <a:spcPts val="600"/>
              </a:spcAft>
              <a:buFont typeface="Arial" panose="020B0604020202020204" pitchFamily="34" charset="0"/>
              <a:buChar char="•"/>
            </a:pPr>
            <a:r>
              <a:rPr lang="fr-BE" dirty="0">
                <a:solidFill>
                  <a:srgbClr val="000000"/>
                </a:solidFill>
              </a:rPr>
              <a:t>Harcèlement basé sur l’identité (en particulier homophobe, </a:t>
            </a:r>
            <a:r>
              <a:rPr lang="fr-BE" dirty="0" err="1">
                <a:solidFill>
                  <a:srgbClr val="000000"/>
                </a:solidFill>
              </a:rPr>
              <a:t>transphobe</a:t>
            </a:r>
            <a:r>
              <a:rPr lang="fr-BE" dirty="0">
                <a:solidFill>
                  <a:srgbClr val="000000"/>
                </a:solidFill>
              </a:rPr>
              <a:t>, raciste et portant sur des infirmités ou besoins éducatifs spéciaux) </a:t>
            </a:r>
          </a:p>
          <a:p>
            <a:pPr marL="285750" indent="-285750">
              <a:spcAft>
                <a:spcPts val="600"/>
              </a:spcAft>
              <a:buFont typeface="Arial" panose="020B0604020202020204" pitchFamily="34" charset="0"/>
              <a:buChar char="•"/>
            </a:pPr>
            <a:r>
              <a:rPr lang="fr-BE" dirty="0">
                <a:solidFill>
                  <a:srgbClr val="000000"/>
                </a:solidFill>
              </a:rPr>
              <a:t>Tous les motifs de harcèlement évoqués dans votre juridiction/pays devraient être listés dans la politique anti-harcèlement: p.ex. genre (y compris transgenre), statut civil et familial, orientation sexuelle, religion, âge, infirmité et race</a:t>
            </a:r>
          </a:p>
          <a:p>
            <a:pPr>
              <a:spcAft>
                <a:spcPts val="600"/>
              </a:spcAft>
            </a:pPr>
            <a:endParaRPr lang="fr-BE" dirty="0" smtClean="0">
              <a:solidFill>
                <a:srgbClr val="000000"/>
              </a:solidFill>
            </a:endParaRPr>
          </a:p>
        </p:txBody>
      </p:sp>
      <p:sp>
        <p:nvSpPr>
          <p:cNvPr id="3" name="ZoneTexte 2"/>
          <p:cNvSpPr txBox="1"/>
          <p:nvPr/>
        </p:nvSpPr>
        <p:spPr>
          <a:xfrm>
            <a:off x="1331640" y="404664"/>
            <a:ext cx="6408712" cy="892552"/>
          </a:xfrm>
          <a:prstGeom prst="rect">
            <a:avLst/>
          </a:prstGeom>
          <a:noFill/>
        </p:spPr>
        <p:txBody>
          <a:bodyPr wrap="square" rtlCol="0">
            <a:spAutoFit/>
          </a:bodyPr>
          <a:lstStyle/>
          <a:p>
            <a:pPr algn="ctr"/>
            <a:r>
              <a:rPr lang="fr-BE" sz="3200" b="1" dirty="0" smtClean="0">
                <a:solidFill>
                  <a:schemeClr val="tx2"/>
                </a:solidFill>
                <a:latin typeface="Calibri" panose="020F0502020204030204" pitchFamily="34" charset="0"/>
              </a:rPr>
              <a:t>Formuler une politique efficace</a:t>
            </a:r>
          </a:p>
          <a:p>
            <a:pPr algn="ctr"/>
            <a:r>
              <a:rPr lang="fr-BE" sz="2000" b="1" dirty="0" smtClean="0">
                <a:solidFill>
                  <a:schemeClr val="tx2"/>
                </a:solidFill>
                <a:latin typeface="Calibri" panose="020F0502020204030204" pitchFamily="34" charset="0"/>
              </a:rPr>
              <a:t>Éléments à inclure</a:t>
            </a:r>
            <a:endParaRPr lang="fr-BE" sz="20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539957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4508</TotalTime>
  <Words>6342</Words>
  <Application>Microsoft Office PowerPoint</Application>
  <PresentationFormat>Affichage à l'écran (4:3)</PresentationFormat>
  <Paragraphs>548</Paragraphs>
  <Slides>52</Slides>
  <Notes>52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52</vt:i4>
      </vt:variant>
    </vt:vector>
  </HeadingPairs>
  <TitlesOfParts>
    <vt:vector size="57" baseType="lpstr">
      <vt:lpstr>Aharoni</vt:lpstr>
      <vt:lpstr>Arial</vt:lpstr>
      <vt:lpstr>Calibri</vt:lpstr>
      <vt:lpstr>Wingdings</vt:lpstr>
      <vt:lpstr>Θέμα του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tasa</dc:creator>
  <cp:lastModifiedBy>directrice</cp:lastModifiedBy>
  <cp:revision>397</cp:revision>
  <dcterms:created xsi:type="dcterms:W3CDTF">2012-03-21T14:42:02Z</dcterms:created>
  <dcterms:modified xsi:type="dcterms:W3CDTF">2015-10-09T10:47:28Z</dcterms:modified>
</cp:coreProperties>
</file>