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6"/>
  </p:notesMasterIdLst>
  <p:handoutMasterIdLst>
    <p:handoutMasterId r:id="rId77"/>
  </p:handoutMasterIdLst>
  <p:sldIdLst>
    <p:sldId id="263" r:id="rId2"/>
    <p:sldId id="287" r:id="rId3"/>
    <p:sldId id="273" r:id="rId4"/>
    <p:sldId id="272" r:id="rId5"/>
    <p:sldId id="274" r:id="rId6"/>
    <p:sldId id="275" r:id="rId7"/>
    <p:sldId id="288" r:id="rId8"/>
    <p:sldId id="281" r:id="rId9"/>
    <p:sldId id="297" r:id="rId10"/>
    <p:sldId id="298" r:id="rId11"/>
    <p:sldId id="289" r:id="rId12"/>
    <p:sldId id="291" r:id="rId13"/>
    <p:sldId id="292" r:id="rId14"/>
    <p:sldId id="330" r:id="rId15"/>
    <p:sldId id="300" r:id="rId16"/>
    <p:sldId id="331" r:id="rId17"/>
    <p:sldId id="332" r:id="rId18"/>
    <p:sldId id="333" r:id="rId19"/>
    <p:sldId id="293" r:id="rId20"/>
    <p:sldId id="283" r:id="rId21"/>
    <p:sldId id="334" r:id="rId22"/>
    <p:sldId id="337" r:id="rId23"/>
    <p:sldId id="336" r:id="rId24"/>
    <p:sldId id="304" r:id="rId25"/>
    <p:sldId id="305" r:id="rId26"/>
    <p:sldId id="306" r:id="rId27"/>
    <p:sldId id="307" r:id="rId28"/>
    <p:sldId id="308" r:id="rId29"/>
    <p:sldId id="309" r:id="rId30"/>
    <p:sldId id="310" r:id="rId31"/>
    <p:sldId id="311" r:id="rId32"/>
    <p:sldId id="312" r:id="rId33"/>
    <p:sldId id="313" r:id="rId34"/>
    <p:sldId id="314" r:id="rId35"/>
    <p:sldId id="315" r:id="rId36"/>
    <p:sldId id="316" r:id="rId37"/>
    <p:sldId id="317" r:id="rId38"/>
    <p:sldId id="319" r:id="rId39"/>
    <p:sldId id="320" r:id="rId40"/>
    <p:sldId id="321" r:id="rId41"/>
    <p:sldId id="322" r:id="rId42"/>
    <p:sldId id="323" r:id="rId43"/>
    <p:sldId id="324" r:id="rId44"/>
    <p:sldId id="338" r:id="rId45"/>
    <p:sldId id="339" r:id="rId46"/>
    <p:sldId id="340" r:id="rId47"/>
    <p:sldId id="341" r:id="rId48"/>
    <p:sldId id="342" r:id="rId49"/>
    <p:sldId id="343" r:id="rId50"/>
    <p:sldId id="344" r:id="rId51"/>
    <p:sldId id="345" r:id="rId52"/>
    <p:sldId id="346" r:id="rId53"/>
    <p:sldId id="347" r:id="rId54"/>
    <p:sldId id="348" r:id="rId55"/>
    <p:sldId id="349" r:id="rId56"/>
    <p:sldId id="350" r:id="rId57"/>
    <p:sldId id="351" r:id="rId58"/>
    <p:sldId id="352" r:id="rId59"/>
    <p:sldId id="353" r:id="rId60"/>
    <p:sldId id="354" r:id="rId61"/>
    <p:sldId id="355" r:id="rId62"/>
    <p:sldId id="356" r:id="rId63"/>
    <p:sldId id="357" r:id="rId64"/>
    <p:sldId id="358" r:id="rId65"/>
    <p:sldId id="359" r:id="rId66"/>
    <p:sldId id="360" r:id="rId67"/>
    <p:sldId id="361" r:id="rId68"/>
    <p:sldId id="362" r:id="rId69"/>
    <p:sldId id="363" r:id="rId70"/>
    <p:sldId id="364" r:id="rId71"/>
    <p:sldId id="365" r:id="rId72"/>
    <p:sldId id="366" r:id="rId73"/>
    <p:sldId id="367" r:id="rId74"/>
    <p:sldId id="368" r:id="rId7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13"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AD923A3-0CFB-4396-AA5F-552591E6E056}" type="datetimeFigureOut">
              <a:rPr lang="el-GR" smtClean="0"/>
              <a:pPr/>
              <a:t>8/10/2015</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24EA65-D06F-4ADB-AA1C-D9E11A6095FD}" type="slidenum">
              <a:rPr lang="el-GR" smtClean="0"/>
              <a:pPr/>
              <a:t>‹N°›</a:t>
            </a:fld>
            <a:endParaRPr lang="el-GR"/>
          </a:p>
        </p:txBody>
      </p:sp>
    </p:spTree>
    <p:extLst>
      <p:ext uri="{BB962C8B-B14F-4D97-AF65-F5344CB8AC3E}">
        <p14:creationId xmlns:p14="http://schemas.microsoft.com/office/powerpoint/2010/main" val="2744120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175E8A-296B-48C0-A9DA-7D730C637BC3}" type="datetimeFigureOut">
              <a:rPr lang="el-GR" smtClean="0"/>
              <a:pPr/>
              <a:t>8/10/2015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747CE2-572C-4D35-94FC-6F146D584546}" type="slidenum">
              <a:rPr lang="el-GR" smtClean="0"/>
              <a:pPr/>
              <a:t>‹N°›</a:t>
            </a:fld>
            <a:endParaRPr lang="el-GR"/>
          </a:p>
        </p:txBody>
      </p:sp>
    </p:spTree>
    <p:extLst>
      <p:ext uri="{BB962C8B-B14F-4D97-AF65-F5344CB8AC3E}">
        <p14:creationId xmlns:p14="http://schemas.microsoft.com/office/powerpoint/2010/main" val="53944137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a:t>
            </a:fld>
            <a:endParaRPr lang="el-GR"/>
          </a:p>
        </p:txBody>
      </p:sp>
    </p:spTree>
    <p:extLst>
      <p:ext uri="{BB962C8B-B14F-4D97-AF65-F5344CB8AC3E}">
        <p14:creationId xmlns:p14="http://schemas.microsoft.com/office/powerpoint/2010/main" val="686860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10</a:t>
            </a:fld>
            <a:endParaRPr lang="el-GR"/>
          </a:p>
        </p:txBody>
      </p:sp>
    </p:spTree>
    <p:extLst>
      <p:ext uri="{BB962C8B-B14F-4D97-AF65-F5344CB8AC3E}">
        <p14:creationId xmlns:p14="http://schemas.microsoft.com/office/powerpoint/2010/main" val="3700807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11</a:t>
            </a:fld>
            <a:endParaRPr lang="el-GR"/>
          </a:p>
        </p:txBody>
      </p:sp>
    </p:spTree>
    <p:extLst>
      <p:ext uri="{BB962C8B-B14F-4D97-AF65-F5344CB8AC3E}">
        <p14:creationId xmlns:p14="http://schemas.microsoft.com/office/powerpoint/2010/main" val="243070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12</a:t>
            </a:fld>
            <a:endParaRPr lang="el-GR"/>
          </a:p>
        </p:txBody>
      </p:sp>
    </p:spTree>
    <p:extLst>
      <p:ext uri="{BB962C8B-B14F-4D97-AF65-F5344CB8AC3E}">
        <p14:creationId xmlns:p14="http://schemas.microsoft.com/office/powerpoint/2010/main" val="1453501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13</a:t>
            </a:fld>
            <a:endParaRPr lang="el-GR"/>
          </a:p>
        </p:txBody>
      </p:sp>
    </p:spTree>
    <p:extLst>
      <p:ext uri="{BB962C8B-B14F-4D97-AF65-F5344CB8AC3E}">
        <p14:creationId xmlns:p14="http://schemas.microsoft.com/office/powerpoint/2010/main" val="3916976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14</a:t>
            </a:fld>
            <a:endParaRPr lang="el-GR"/>
          </a:p>
        </p:txBody>
      </p:sp>
    </p:spTree>
    <p:extLst>
      <p:ext uri="{BB962C8B-B14F-4D97-AF65-F5344CB8AC3E}">
        <p14:creationId xmlns:p14="http://schemas.microsoft.com/office/powerpoint/2010/main" val="3361136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15</a:t>
            </a:fld>
            <a:endParaRPr lang="el-GR"/>
          </a:p>
        </p:txBody>
      </p:sp>
    </p:spTree>
    <p:extLst>
      <p:ext uri="{BB962C8B-B14F-4D97-AF65-F5344CB8AC3E}">
        <p14:creationId xmlns:p14="http://schemas.microsoft.com/office/powerpoint/2010/main" val="15543877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16</a:t>
            </a:fld>
            <a:endParaRPr lang="el-GR"/>
          </a:p>
        </p:txBody>
      </p:sp>
    </p:spTree>
    <p:extLst>
      <p:ext uri="{BB962C8B-B14F-4D97-AF65-F5344CB8AC3E}">
        <p14:creationId xmlns:p14="http://schemas.microsoft.com/office/powerpoint/2010/main" val="3154886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17</a:t>
            </a:fld>
            <a:endParaRPr lang="el-GR"/>
          </a:p>
        </p:txBody>
      </p:sp>
    </p:spTree>
    <p:extLst>
      <p:ext uri="{BB962C8B-B14F-4D97-AF65-F5344CB8AC3E}">
        <p14:creationId xmlns:p14="http://schemas.microsoft.com/office/powerpoint/2010/main" val="25365174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18</a:t>
            </a:fld>
            <a:endParaRPr lang="el-GR"/>
          </a:p>
        </p:txBody>
      </p:sp>
    </p:spTree>
    <p:extLst>
      <p:ext uri="{BB962C8B-B14F-4D97-AF65-F5344CB8AC3E}">
        <p14:creationId xmlns:p14="http://schemas.microsoft.com/office/powerpoint/2010/main" val="16945727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19</a:t>
            </a:fld>
            <a:endParaRPr lang="el-GR"/>
          </a:p>
        </p:txBody>
      </p:sp>
    </p:spTree>
    <p:extLst>
      <p:ext uri="{BB962C8B-B14F-4D97-AF65-F5344CB8AC3E}">
        <p14:creationId xmlns:p14="http://schemas.microsoft.com/office/powerpoint/2010/main" val="1646907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a:t>
            </a:fld>
            <a:endParaRPr lang="el-GR"/>
          </a:p>
        </p:txBody>
      </p:sp>
    </p:spTree>
    <p:extLst>
      <p:ext uri="{BB962C8B-B14F-4D97-AF65-F5344CB8AC3E}">
        <p14:creationId xmlns:p14="http://schemas.microsoft.com/office/powerpoint/2010/main" val="33142969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20</a:t>
            </a:fld>
            <a:endParaRPr lang="el-GR"/>
          </a:p>
        </p:txBody>
      </p:sp>
    </p:spTree>
    <p:extLst>
      <p:ext uri="{BB962C8B-B14F-4D97-AF65-F5344CB8AC3E}">
        <p14:creationId xmlns:p14="http://schemas.microsoft.com/office/powerpoint/2010/main" val="6457328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21</a:t>
            </a:fld>
            <a:endParaRPr lang="el-GR"/>
          </a:p>
        </p:txBody>
      </p:sp>
    </p:spTree>
    <p:extLst>
      <p:ext uri="{BB962C8B-B14F-4D97-AF65-F5344CB8AC3E}">
        <p14:creationId xmlns:p14="http://schemas.microsoft.com/office/powerpoint/2010/main" val="1950933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22</a:t>
            </a:fld>
            <a:endParaRPr lang="el-GR"/>
          </a:p>
        </p:txBody>
      </p:sp>
    </p:spTree>
    <p:extLst>
      <p:ext uri="{BB962C8B-B14F-4D97-AF65-F5344CB8AC3E}">
        <p14:creationId xmlns:p14="http://schemas.microsoft.com/office/powerpoint/2010/main" val="40139982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23</a:t>
            </a:fld>
            <a:endParaRPr lang="el-GR"/>
          </a:p>
        </p:txBody>
      </p:sp>
    </p:spTree>
    <p:extLst>
      <p:ext uri="{BB962C8B-B14F-4D97-AF65-F5344CB8AC3E}">
        <p14:creationId xmlns:p14="http://schemas.microsoft.com/office/powerpoint/2010/main" val="32757525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24</a:t>
            </a:fld>
            <a:endParaRPr lang="el-GR"/>
          </a:p>
        </p:txBody>
      </p:sp>
    </p:spTree>
    <p:extLst>
      <p:ext uri="{BB962C8B-B14F-4D97-AF65-F5344CB8AC3E}">
        <p14:creationId xmlns:p14="http://schemas.microsoft.com/office/powerpoint/2010/main" val="19385030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25</a:t>
            </a:fld>
            <a:endParaRPr lang="el-GR"/>
          </a:p>
        </p:txBody>
      </p:sp>
    </p:spTree>
    <p:extLst>
      <p:ext uri="{BB962C8B-B14F-4D97-AF65-F5344CB8AC3E}">
        <p14:creationId xmlns:p14="http://schemas.microsoft.com/office/powerpoint/2010/main" val="19228940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26</a:t>
            </a:fld>
            <a:endParaRPr lang="el-GR"/>
          </a:p>
        </p:txBody>
      </p:sp>
    </p:spTree>
    <p:extLst>
      <p:ext uri="{BB962C8B-B14F-4D97-AF65-F5344CB8AC3E}">
        <p14:creationId xmlns:p14="http://schemas.microsoft.com/office/powerpoint/2010/main" val="40447045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27</a:t>
            </a:fld>
            <a:endParaRPr lang="el-GR"/>
          </a:p>
        </p:txBody>
      </p:sp>
    </p:spTree>
    <p:extLst>
      <p:ext uri="{BB962C8B-B14F-4D97-AF65-F5344CB8AC3E}">
        <p14:creationId xmlns:p14="http://schemas.microsoft.com/office/powerpoint/2010/main" val="41863428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28</a:t>
            </a:fld>
            <a:endParaRPr lang="el-GR"/>
          </a:p>
        </p:txBody>
      </p:sp>
    </p:spTree>
    <p:extLst>
      <p:ext uri="{BB962C8B-B14F-4D97-AF65-F5344CB8AC3E}">
        <p14:creationId xmlns:p14="http://schemas.microsoft.com/office/powerpoint/2010/main" val="16884986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29</a:t>
            </a:fld>
            <a:endParaRPr lang="el-GR"/>
          </a:p>
        </p:txBody>
      </p:sp>
    </p:spTree>
    <p:extLst>
      <p:ext uri="{BB962C8B-B14F-4D97-AF65-F5344CB8AC3E}">
        <p14:creationId xmlns:p14="http://schemas.microsoft.com/office/powerpoint/2010/main" val="2084459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a:t>
            </a:fld>
            <a:endParaRPr lang="el-GR"/>
          </a:p>
        </p:txBody>
      </p:sp>
    </p:spTree>
    <p:extLst>
      <p:ext uri="{BB962C8B-B14F-4D97-AF65-F5344CB8AC3E}">
        <p14:creationId xmlns:p14="http://schemas.microsoft.com/office/powerpoint/2010/main" val="17644723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30</a:t>
            </a:fld>
            <a:endParaRPr lang="el-GR"/>
          </a:p>
        </p:txBody>
      </p:sp>
    </p:spTree>
    <p:extLst>
      <p:ext uri="{BB962C8B-B14F-4D97-AF65-F5344CB8AC3E}">
        <p14:creationId xmlns:p14="http://schemas.microsoft.com/office/powerpoint/2010/main" val="11315336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31</a:t>
            </a:fld>
            <a:endParaRPr lang="el-GR"/>
          </a:p>
        </p:txBody>
      </p:sp>
    </p:spTree>
    <p:extLst>
      <p:ext uri="{BB962C8B-B14F-4D97-AF65-F5344CB8AC3E}">
        <p14:creationId xmlns:p14="http://schemas.microsoft.com/office/powerpoint/2010/main" val="23268655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32</a:t>
            </a:fld>
            <a:endParaRPr lang="el-GR"/>
          </a:p>
        </p:txBody>
      </p:sp>
    </p:spTree>
    <p:extLst>
      <p:ext uri="{BB962C8B-B14F-4D97-AF65-F5344CB8AC3E}">
        <p14:creationId xmlns:p14="http://schemas.microsoft.com/office/powerpoint/2010/main" val="21314825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33</a:t>
            </a:fld>
            <a:endParaRPr lang="el-GR"/>
          </a:p>
        </p:txBody>
      </p:sp>
    </p:spTree>
    <p:extLst>
      <p:ext uri="{BB962C8B-B14F-4D97-AF65-F5344CB8AC3E}">
        <p14:creationId xmlns:p14="http://schemas.microsoft.com/office/powerpoint/2010/main" val="19560873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34</a:t>
            </a:fld>
            <a:endParaRPr lang="el-GR"/>
          </a:p>
        </p:txBody>
      </p:sp>
    </p:spTree>
    <p:extLst>
      <p:ext uri="{BB962C8B-B14F-4D97-AF65-F5344CB8AC3E}">
        <p14:creationId xmlns:p14="http://schemas.microsoft.com/office/powerpoint/2010/main" val="12843264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35</a:t>
            </a:fld>
            <a:endParaRPr lang="el-GR"/>
          </a:p>
        </p:txBody>
      </p:sp>
    </p:spTree>
    <p:extLst>
      <p:ext uri="{BB962C8B-B14F-4D97-AF65-F5344CB8AC3E}">
        <p14:creationId xmlns:p14="http://schemas.microsoft.com/office/powerpoint/2010/main" val="9693760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36</a:t>
            </a:fld>
            <a:endParaRPr lang="el-GR"/>
          </a:p>
        </p:txBody>
      </p:sp>
    </p:spTree>
    <p:extLst>
      <p:ext uri="{BB962C8B-B14F-4D97-AF65-F5344CB8AC3E}">
        <p14:creationId xmlns:p14="http://schemas.microsoft.com/office/powerpoint/2010/main" val="23020608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37</a:t>
            </a:fld>
            <a:endParaRPr lang="el-GR"/>
          </a:p>
        </p:txBody>
      </p:sp>
    </p:spTree>
    <p:extLst>
      <p:ext uri="{BB962C8B-B14F-4D97-AF65-F5344CB8AC3E}">
        <p14:creationId xmlns:p14="http://schemas.microsoft.com/office/powerpoint/2010/main" val="33182061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38</a:t>
            </a:fld>
            <a:endParaRPr lang="el-GR"/>
          </a:p>
        </p:txBody>
      </p:sp>
    </p:spTree>
    <p:extLst>
      <p:ext uri="{BB962C8B-B14F-4D97-AF65-F5344CB8AC3E}">
        <p14:creationId xmlns:p14="http://schemas.microsoft.com/office/powerpoint/2010/main" val="29867439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39</a:t>
            </a:fld>
            <a:endParaRPr lang="el-GR"/>
          </a:p>
        </p:txBody>
      </p:sp>
    </p:spTree>
    <p:extLst>
      <p:ext uri="{BB962C8B-B14F-4D97-AF65-F5344CB8AC3E}">
        <p14:creationId xmlns:p14="http://schemas.microsoft.com/office/powerpoint/2010/main" val="615740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a:t>
            </a:fld>
            <a:endParaRPr lang="el-GR"/>
          </a:p>
        </p:txBody>
      </p:sp>
    </p:spTree>
    <p:extLst>
      <p:ext uri="{BB962C8B-B14F-4D97-AF65-F5344CB8AC3E}">
        <p14:creationId xmlns:p14="http://schemas.microsoft.com/office/powerpoint/2010/main" val="25156705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40</a:t>
            </a:fld>
            <a:endParaRPr lang="el-GR"/>
          </a:p>
        </p:txBody>
      </p:sp>
    </p:spTree>
    <p:extLst>
      <p:ext uri="{BB962C8B-B14F-4D97-AF65-F5344CB8AC3E}">
        <p14:creationId xmlns:p14="http://schemas.microsoft.com/office/powerpoint/2010/main" val="9974698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41</a:t>
            </a:fld>
            <a:endParaRPr lang="el-GR"/>
          </a:p>
        </p:txBody>
      </p:sp>
    </p:spTree>
    <p:extLst>
      <p:ext uri="{BB962C8B-B14F-4D97-AF65-F5344CB8AC3E}">
        <p14:creationId xmlns:p14="http://schemas.microsoft.com/office/powerpoint/2010/main" val="25955719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42</a:t>
            </a:fld>
            <a:endParaRPr lang="el-GR"/>
          </a:p>
        </p:txBody>
      </p:sp>
    </p:spTree>
    <p:extLst>
      <p:ext uri="{BB962C8B-B14F-4D97-AF65-F5344CB8AC3E}">
        <p14:creationId xmlns:p14="http://schemas.microsoft.com/office/powerpoint/2010/main" val="3563845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43</a:t>
            </a:fld>
            <a:endParaRPr lang="el-GR"/>
          </a:p>
        </p:txBody>
      </p:sp>
    </p:spTree>
    <p:extLst>
      <p:ext uri="{BB962C8B-B14F-4D97-AF65-F5344CB8AC3E}">
        <p14:creationId xmlns:p14="http://schemas.microsoft.com/office/powerpoint/2010/main" val="8684709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44</a:t>
            </a:fld>
            <a:endParaRPr lang="el-GR"/>
          </a:p>
        </p:txBody>
      </p:sp>
    </p:spTree>
    <p:extLst>
      <p:ext uri="{BB962C8B-B14F-4D97-AF65-F5344CB8AC3E}">
        <p14:creationId xmlns:p14="http://schemas.microsoft.com/office/powerpoint/2010/main" val="364973190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45</a:t>
            </a:fld>
            <a:endParaRPr lang="el-GR"/>
          </a:p>
        </p:txBody>
      </p:sp>
    </p:spTree>
    <p:extLst>
      <p:ext uri="{BB962C8B-B14F-4D97-AF65-F5344CB8AC3E}">
        <p14:creationId xmlns:p14="http://schemas.microsoft.com/office/powerpoint/2010/main" val="120480750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46</a:t>
            </a:fld>
            <a:endParaRPr lang="el-GR"/>
          </a:p>
        </p:txBody>
      </p:sp>
    </p:spTree>
    <p:extLst>
      <p:ext uri="{BB962C8B-B14F-4D97-AF65-F5344CB8AC3E}">
        <p14:creationId xmlns:p14="http://schemas.microsoft.com/office/powerpoint/2010/main" val="22867019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47</a:t>
            </a:fld>
            <a:endParaRPr lang="el-GR"/>
          </a:p>
        </p:txBody>
      </p:sp>
    </p:spTree>
    <p:extLst>
      <p:ext uri="{BB962C8B-B14F-4D97-AF65-F5344CB8AC3E}">
        <p14:creationId xmlns:p14="http://schemas.microsoft.com/office/powerpoint/2010/main" val="224922950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48</a:t>
            </a:fld>
            <a:endParaRPr lang="el-GR"/>
          </a:p>
        </p:txBody>
      </p:sp>
    </p:spTree>
    <p:extLst>
      <p:ext uri="{BB962C8B-B14F-4D97-AF65-F5344CB8AC3E}">
        <p14:creationId xmlns:p14="http://schemas.microsoft.com/office/powerpoint/2010/main" val="177739579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49</a:t>
            </a:fld>
            <a:endParaRPr lang="el-GR"/>
          </a:p>
        </p:txBody>
      </p:sp>
    </p:spTree>
    <p:extLst>
      <p:ext uri="{BB962C8B-B14F-4D97-AF65-F5344CB8AC3E}">
        <p14:creationId xmlns:p14="http://schemas.microsoft.com/office/powerpoint/2010/main" val="3480148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5</a:t>
            </a:fld>
            <a:endParaRPr lang="el-GR"/>
          </a:p>
        </p:txBody>
      </p:sp>
    </p:spTree>
    <p:extLst>
      <p:ext uri="{BB962C8B-B14F-4D97-AF65-F5344CB8AC3E}">
        <p14:creationId xmlns:p14="http://schemas.microsoft.com/office/powerpoint/2010/main" val="52136617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50</a:t>
            </a:fld>
            <a:endParaRPr lang="el-GR"/>
          </a:p>
        </p:txBody>
      </p:sp>
    </p:spTree>
    <p:extLst>
      <p:ext uri="{BB962C8B-B14F-4D97-AF65-F5344CB8AC3E}">
        <p14:creationId xmlns:p14="http://schemas.microsoft.com/office/powerpoint/2010/main" val="342427394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51</a:t>
            </a:fld>
            <a:endParaRPr lang="el-GR"/>
          </a:p>
        </p:txBody>
      </p:sp>
    </p:spTree>
    <p:extLst>
      <p:ext uri="{BB962C8B-B14F-4D97-AF65-F5344CB8AC3E}">
        <p14:creationId xmlns:p14="http://schemas.microsoft.com/office/powerpoint/2010/main" val="351187435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52</a:t>
            </a:fld>
            <a:endParaRPr lang="el-GR"/>
          </a:p>
        </p:txBody>
      </p:sp>
    </p:spTree>
    <p:extLst>
      <p:ext uri="{BB962C8B-B14F-4D97-AF65-F5344CB8AC3E}">
        <p14:creationId xmlns:p14="http://schemas.microsoft.com/office/powerpoint/2010/main" val="363551132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53</a:t>
            </a:fld>
            <a:endParaRPr lang="el-GR"/>
          </a:p>
        </p:txBody>
      </p:sp>
    </p:spTree>
    <p:extLst>
      <p:ext uri="{BB962C8B-B14F-4D97-AF65-F5344CB8AC3E}">
        <p14:creationId xmlns:p14="http://schemas.microsoft.com/office/powerpoint/2010/main" val="133255568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54</a:t>
            </a:fld>
            <a:endParaRPr lang="el-GR"/>
          </a:p>
        </p:txBody>
      </p:sp>
    </p:spTree>
    <p:extLst>
      <p:ext uri="{BB962C8B-B14F-4D97-AF65-F5344CB8AC3E}">
        <p14:creationId xmlns:p14="http://schemas.microsoft.com/office/powerpoint/2010/main" val="107777283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55</a:t>
            </a:fld>
            <a:endParaRPr lang="el-GR"/>
          </a:p>
        </p:txBody>
      </p:sp>
    </p:spTree>
    <p:extLst>
      <p:ext uri="{BB962C8B-B14F-4D97-AF65-F5344CB8AC3E}">
        <p14:creationId xmlns:p14="http://schemas.microsoft.com/office/powerpoint/2010/main" val="114796142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56</a:t>
            </a:fld>
            <a:endParaRPr lang="el-GR"/>
          </a:p>
        </p:txBody>
      </p:sp>
    </p:spTree>
    <p:extLst>
      <p:ext uri="{BB962C8B-B14F-4D97-AF65-F5344CB8AC3E}">
        <p14:creationId xmlns:p14="http://schemas.microsoft.com/office/powerpoint/2010/main" val="58972823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57</a:t>
            </a:fld>
            <a:endParaRPr lang="el-GR"/>
          </a:p>
        </p:txBody>
      </p:sp>
    </p:spTree>
    <p:extLst>
      <p:ext uri="{BB962C8B-B14F-4D97-AF65-F5344CB8AC3E}">
        <p14:creationId xmlns:p14="http://schemas.microsoft.com/office/powerpoint/2010/main" val="209943324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58</a:t>
            </a:fld>
            <a:endParaRPr lang="el-GR"/>
          </a:p>
        </p:txBody>
      </p:sp>
    </p:spTree>
    <p:extLst>
      <p:ext uri="{BB962C8B-B14F-4D97-AF65-F5344CB8AC3E}">
        <p14:creationId xmlns:p14="http://schemas.microsoft.com/office/powerpoint/2010/main" val="16328202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59</a:t>
            </a:fld>
            <a:endParaRPr lang="el-GR"/>
          </a:p>
        </p:txBody>
      </p:sp>
    </p:spTree>
    <p:extLst>
      <p:ext uri="{BB962C8B-B14F-4D97-AF65-F5344CB8AC3E}">
        <p14:creationId xmlns:p14="http://schemas.microsoft.com/office/powerpoint/2010/main" val="1844586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6</a:t>
            </a:fld>
            <a:endParaRPr lang="el-GR"/>
          </a:p>
        </p:txBody>
      </p:sp>
    </p:spTree>
    <p:extLst>
      <p:ext uri="{BB962C8B-B14F-4D97-AF65-F5344CB8AC3E}">
        <p14:creationId xmlns:p14="http://schemas.microsoft.com/office/powerpoint/2010/main" val="417869237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60</a:t>
            </a:fld>
            <a:endParaRPr lang="el-GR"/>
          </a:p>
        </p:txBody>
      </p:sp>
    </p:spTree>
    <p:extLst>
      <p:ext uri="{BB962C8B-B14F-4D97-AF65-F5344CB8AC3E}">
        <p14:creationId xmlns:p14="http://schemas.microsoft.com/office/powerpoint/2010/main" val="16479029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61</a:t>
            </a:fld>
            <a:endParaRPr lang="el-GR"/>
          </a:p>
        </p:txBody>
      </p:sp>
    </p:spTree>
    <p:extLst>
      <p:ext uri="{BB962C8B-B14F-4D97-AF65-F5344CB8AC3E}">
        <p14:creationId xmlns:p14="http://schemas.microsoft.com/office/powerpoint/2010/main" val="338992576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62</a:t>
            </a:fld>
            <a:endParaRPr lang="el-GR"/>
          </a:p>
        </p:txBody>
      </p:sp>
    </p:spTree>
    <p:extLst>
      <p:ext uri="{BB962C8B-B14F-4D97-AF65-F5344CB8AC3E}">
        <p14:creationId xmlns:p14="http://schemas.microsoft.com/office/powerpoint/2010/main" val="196379787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63</a:t>
            </a:fld>
            <a:endParaRPr lang="el-GR"/>
          </a:p>
        </p:txBody>
      </p:sp>
    </p:spTree>
    <p:extLst>
      <p:ext uri="{BB962C8B-B14F-4D97-AF65-F5344CB8AC3E}">
        <p14:creationId xmlns:p14="http://schemas.microsoft.com/office/powerpoint/2010/main" val="172514556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64</a:t>
            </a:fld>
            <a:endParaRPr lang="el-GR"/>
          </a:p>
        </p:txBody>
      </p:sp>
    </p:spTree>
    <p:extLst>
      <p:ext uri="{BB962C8B-B14F-4D97-AF65-F5344CB8AC3E}">
        <p14:creationId xmlns:p14="http://schemas.microsoft.com/office/powerpoint/2010/main" val="245098852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65</a:t>
            </a:fld>
            <a:endParaRPr lang="el-GR"/>
          </a:p>
        </p:txBody>
      </p:sp>
    </p:spTree>
    <p:extLst>
      <p:ext uri="{BB962C8B-B14F-4D97-AF65-F5344CB8AC3E}">
        <p14:creationId xmlns:p14="http://schemas.microsoft.com/office/powerpoint/2010/main" val="402688227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66</a:t>
            </a:fld>
            <a:endParaRPr lang="el-GR"/>
          </a:p>
        </p:txBody>
      </p:sp>
    </p:spTree>
    <p:extLst>
      <p:ext uri="{BB962C8B-B14F-4D97-AF65-F5344CB8AC3E}">
        <p14:creationId xmlns:p14="http://schemas.microsoft.com/office/powerpoint/2010/main" val="103861330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67</a:t>
            </a:fld>
            <a:endParaRPr lang="el-GR"/>
          </a:p>
        </p:txBody>
      </p:sp>
    </p:spTree>
    <p:extLst>
      <p:ext uri="{BB962C8B-B14F-4D97-AF65-F5344CB8AC3E}">
        <p14:creationId xmlns:p14="http://schemas.microsoft.com/office/powerpoint/2010/main" val="202200905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68</a:t>
            </a:fld>
            <a:endParaRPr lang="el-GR"/>
          </a:p>
        </p:txBody>
      </p:sp>
    </p:spTree>
    <p:extLst>
      <p:ext uri="{BB962C8B-B14F-4D97-AF65-F5344CB8AC3E}">
        <p14:creationId xmlns:p14="http://schemas.microsoft.com/office/powerpoint/2010/main" val="264037010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69</a:t>
            </a:fld>
            <a:endParaRPr lang="el-GR"/>
          </a:p>
        </p:txBody>
      </p:sp>
    </p:spTree>
    <p:extLst>
      <p:ext uri="{BB962C8B-B14F-4D97-AF65-F5344CB8AC3E}">
        <p14:creationId xmlns:p14="http://schemas.microsoft.com/office/powerpoint/2010/main" val="3258543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7</a:t>
            </a:fld>
            <a:endParaRPr lang="el-GR"/>
          </a:p>
        </p:txBody>
      </p:sp>
    </p:spTree>
    <p:extLst>
      <p:ext uri="{BB962C8B-B14F-4D97-AF65-F5344CB8AC3E}">
        <p14:creationId xmlns:p14="http://schemas.microsoft.com/office/powerpoint/2010/main" val="264999112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70</a:t>
            </a:fld>
            <a:endParaRPr lang="el-GR"/>
          </a:p>
        </p:txBody>
      </p:sp>
    </p:spTree>
    <p:extLst>
      <p:ext uri="{BB962C8B-B14F-4D97-AF65-F5344CB8AC3E}">
        <p14:creationId xmlns:p14="http://schemas.microsoft.com/office/powerpoint/2010/main" val="30692905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71</a:t>
            </a:fld>
            <a:endParaRPr lang="el-GR"/>
          </a:p>
        </p:txBody>
      </p:sp>
    </p:spTree>
    <p:extLst>
      <p:ext uri="{BB962C8B-B14F-4D97-AF65-F5344CB8AC3E}">
        <p14:creationId xmlns:p14="http://schemas.microsoft.com/office/powerpoint/2010/main" val="161199686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72</a:t>
            </a:fld>
            <a:endParaRPr lang="el-GR"/>
          </a:p>
        </p:txBody>
      </p:sp>
    </p:spTree>
    <p:extLst>
      <p:ext uri="{BB962C8B-B14F-4D97-AF65-F5344CB8AC3E}">
        <p14:creationId xmlns:p14="http://schemas.microsoft.com/office/powerpoint/2010/main" val="377201002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73</a:t>
            </a:fld>
            <a:endParaRPr lang="el-GR"/>
          </a:p>
        </p:txBody>
      </p:sp>
    </p:spTree>
    <p:extLst>
      <p:ext uri="{BB962C8B-B14F-4D97-AF65-F5344CB8AC3E}">
        <p14:creationId xmlns:p14="http://schemas.microsoft.com/office/powerpoint/2010/main" val="427702766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74</a:t>
            </a:fld>
            <a:endParaRPr lang="el-GR"/>
          </a:p>
        </p:txBody>
      </p:sp>
    </p:spTree>
    <p:extLst>
      <p:ext uri="{BB962C8B-B14F-4D97-AF65-F5344CB8AC3E}">
        <p14:creationId xmlns:p14="http://schemas.microsoft.com/office/powerpoint/2010/main" val="630244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8</a:t>
            </a:fld>
            <a:endParaRPr lang="el-GR"/>
          </a:p>
        </p:txBody>
      </p:sp>
    </p:spTree>
    <p:extLst>
      <p:ext uri="{BB962C8B-B14F-4D97-AF65-F5344CB8AC3E}">
        <p14:creationId xmlns:p14="http://schemas.microsoft.com/office/powerpoint/2010/main" val="1572117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9</a:t>
            </a:fld>
            <a:endParaRPr lang="el-GR"/>
          </a:p>
        </p:txBody>
      </p:sp>
    </p:spTree>
    <p:extLst>
      <p:ext uri="{BB962C8B-B14F-4D97-AF65-F5344CB8AC3E}">
        <p14:creationId xmlns:p14="http://schemas.microsoft.com/office/powerpoint/2010/main" val="61484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93299BE-4896-4A66-866C-D13CC914A877}" type="datetime1">
              <a:rPr lang="el-GR" smtClean="0"/>
              <a:pPr/>
              <a:t>8/10/2015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0FCC553-110B-41FA-BDB7-81CA6B545D78}" type="datetime1">
              <a:rPr lang="el-GR" smtClean="0"/>
              <a:pPr/>
              <a:t>8/10/2015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A6C7D0A-8481-44F0-A6F2-286678FF594B}" type="datetime1">
              <a:rPr lang="el-GR" smtClean="0"/>
              <a:pPr/>
              <a:t>8/10/2015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B808000-E17A-43BD-AEA2-9FF8A9DB2435}" type="datetime1">
              <a:rPr lang="el-GR" smtClean="0"/>
              <a:pPr/>
              <a:t>8/10/2015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B18DFA3-59C3-45DA-B17F-B1B108ECD8E4}" type="datetime1">
              <a:rPr lang="el-GR" smtClean="0"/>
              <a:pPr/>
              <a:t>8/10/2015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9CA74CE-91FD-4C8B-A178-909E4B45A793}" type="datetime1">
              <a:rPr lang="el-GR" smtClean="0"/>
              <a:pPr/>
              <a:t>8/10/2015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C341130-1DD3-45BC-95ED-10D92CEE7D2D}" type="datetime1">
              <a:rPr lang="el-GR" smtClean="0"/>
              <a:pPr/>
              <a:t>8/10/2015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ABD92C7-BB73-4DD9-B2F4-D8575DBF5509}" type="datetime1">
              <a:rPr lang="el-GR" smtClean="0"/>
              <a:pPr/>
              <a:t>8/10/2015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695B9B8-A3A6-4B43-9696-047B7DEFFDBE}" type="datetime1">
              <a:rPr lang="el-GR" smtClean="0"/>
              <a:pPr/>
              <a:t>8/10/2015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0CF7FAC-2F93-4087-8510-CB83ABBADB62}" type="datetime1">
              <a:rPr lang="el-GR" smtClean="0"/>
              <a:pPr/>
              <a:t>8/10/2015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E9AE3EA-72F4-4D99-9CCA-892F48276A17}" type="datetime1">
              <a:rPr lang="el-GR" smtClean="0"/>
              <a:pPr/>
              <a:t>8/10/2015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8045B-8656-404C-ACA9-031E8E2627C4}" type="datetime1">
              <a:rPr lang="el-GR" smtClean="0"/>
              <a:pPr/>
              <a:t>8/10/2015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DACD7-332A-44EA-827A-B60878E4E8DF}" type="slidenum">
              <a:rPr lang="el-GR" smtClean="0"/>
              <a:pPr/>
              <a:t>‹N°›</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hyperlink" Target="https://www.education.ie/en/Publications/Education-Reports/Action-Plan-On-Bullying-2013.pdf" TargetMode="External"/><Relationship Id="rId2" Type="http://schemas.openxmlformats.org/officeDocument/2006/relationships/notesSlide" Target="../notesSlides/notesSlide19.xml"/><Relationship Id="rId1" Type="http://schemas.openxmlformats.org/officeDocument/2006/relationships/slideLayout" Target="../slideLayouts/slideLayout8.xml"/><Relationship Id="rId4" Type="http://schemas.openxmlformats.org/officeDocument/2006/relationships/hyperlink" Target="https://www.education.ie/en/Press-Events/Conferences/cp_anti_bullying/Anti-Bullying-Forum-Submissions/anti_bully_sub_academic_dr_ohiggins_norman.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hyperlink" Target="http://ec.europa.eu/justice/fundamental-rights/rights-child/index_fr.htm" TargetMode="External"/><Relationship Id="rId2" Type="http://schemas.openxmlformats.org/officeDocument/2006/relationships/notesSlide" Target="../notesSlides/notesSlide24.xml"/><Relationship Id="rId1" Type="http://schemas.openxmlformats.org/officeDocument/2006/relationships/slideLayout" Target="../slideLayouts/slideLayout8.xml"/><Relationship Id="rId4" Type="http://schemas.openxmlformats.org/officeDocument/2006/relationships/hyperlink" Target="http://www.ohchr.org/fr/professionalinterest/pages/crc.asp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hyperlink" Target="https://www.education.ie/en/Press-Events/Conferences/cp_anti_bullying/Anti-Bullying-Forum-Submissions/anti_bully_sub_academic_dr_ohiggins_norman.pdf" TargetMode="External"/><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3" Type="http://schemas.openxmlformats.org/officeDocument/2006/relationships/hyperlink" Target="http://www.asti.ie/pay-and-conditions/conditions-of-work/health-and-safety/bullying-at-work-asti-advice/" TargetMode="External"/><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3" Type="http://schemas.openxmlformats.org/officeDocument/2006/relationships/hyperlink" Target="http://www.smartclassroommanagement.com/2011/06/04/how-to-talk-to-parents-about-their-misbehaving-child/" TargetMode="External"/><Relationship Id="rId2" Type="http://schemas.openxmlformats.org/officeDocument/2006/relationships/notesSlide" Target="../notesSlides/notesSlide49.xml"/><Relationship Id="rId1" Type="http://schemas.openxmlformats.org/officeDocument/2006/relationships/slideLayout" Target="../slideLayouts/slideLayout8.xml"/><Relationship Id="rId5" Type="http://schemas.openxmlformats.org/officeDocument/2006/relationships/hyperlink" Target="https://www.youtube.com/watch?v=Qj_MsOIIanY" TargetMode="External"/><Relationship Id="rId4" Type="http://schemas.openxmlformats.org/officeDocument/2006/relationships/hyperlink" Target="http://www.vista-europe.org/downloads/English/B4f.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3" Type="http://schemas.openxmlformats.org/officeDocument/2006/relationships/hyperlink" Target="http://www.vista-europe.org/downloads/English/B6f.pdf" TargetMode="External"/><Relationship Id="rId2" Type="http://schemas.openxmlformats.org/officeDocument/2006/relationships/notesSlide" Target="../notesSlides/notesSlide61.xml"/><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8.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8.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8.xml"/></Relationships>
</file>

<file path=ppt/slides/_rels/slide68.xml.rels><?xml version="1.0" encoding="UTF-8" standalone="yes"?>
<Relationships xmlns="http://schemas.openxmlformats.org/package/2006/relationships"><Relationship Id="rId3" Type="http://schemas.openxmlformats.org/officeDocument/2006/relationships/hyperlink" Target="http://www.vista-europe.org/downloads/English/B4f.pdf" TargetMode="External"/><Relationship Id="rId2" Type="http://schemas.openxmlformats.org/officeDocument/2006/relationships/notesSlide" Target="../notesSlides/notesSlide68.xml"/><Relationship Id="rId1" Type="http://schemas.openxmlformats.org/officeDocument/2006/relationships/slideLayout" Target="../slideLayouts/slideLayout8.xml"/><Relationship Id="rId5" Type="http://schemas.openxmlformats.org/officeDocument/2006/relationships/hyperlink" Target="http://www.ncab.org.au/Assets/Files/Horton-James,%20L.%20The%20no%20blame%20approach%20to%20bullying%20prevention.pdf" TargetMode="External"/><Relationship Id="rId4" Type="http://schemas.openxmlformats.org/officeDocument/2006/relationships/hyperlink" Target="http://www.cyberbullying.ca/pdf/Peer_Support_Approach_to_Bullying.pdf" TargetMode="External"/></Relationships>
</file>

<file path=ppt/slides/_rels/slide69.xml.rels><?xml version="1.0" encoding="UTF-8" standalone="yes"?>
<Relationships xmlns="http://schemas.openxmlformats.org/package/2006/relationships"><Relationship Id="rId8" Type="http://schemas.openxmlformats.org/officeDocument/2006/relationships/hyperlink" Target="https://www.foroige.ie/sites/default/files/bbbs_evaluation_report.pdf" TargetMode="External"/><Relationship Id="rId3" Type="http://schemas.openxmlformats.org/officeDocument/2006/relationships/hyperlink" Target="http://www.schoolmediation.com/pdf/Quick-Guide-to-Implementing-a-Peer-Mediation-Program.pdf" TargetMode="External"/><Relationship Id="rId7" Type="http://schemas.openxmlformats.org/officeDocument/2006/relationships/hyperlink" Target="https://www.ncjrs.gov/html/youthbulletin/9907-4/mentor-1.html" TargetMode="External"/><Relationship Id="rId2" Type="http://schemas.openxmlformats.org/officeDocument/2006/relationships/notesSlide" Target="../notesSlides/notesSlide69.xml"/><Relationship Id="rId1" Type="http://schemas.openxmlformats.org/officeDocument/2006/relationships/slideLayout" Target="../slideLayouts/slideLayout8.xml"/><Relationship Id="rId6" Type="http://schemas.openxmlformats.org/officeDocument/2006/relationships/hyperlink" Target="https://www.youtube.com/watch?v=L8fn5FvlPpg" TargetMode="External"/><Relationship Id="rId5" Type="http://schemas.openxmlformats.org/officeDocument/2006/relationships/hyperlink" Target="https://www.youtube.com/watch?v=BI5gVrr4lv8" TargetMode="External"/><Relationship Id="rId4" Type="http://schemas.openxmlformats.org/officeDocument/2006/relationships/hyperlink" Target="http://www.studygs.net/peermed.ht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70.xml.rels><?xml version="1.0" encoding="UTF-8" standalone="yes"?>
<Relationships xmlns="http://schemas.openxmlformats.org/package/2006/relationships"><Relationship Id="rId3" Type="http://schemas.openxmlformats.org/officeDocument/2006/relationships/hyperlink" Target="http://www.bullyingandcyber.net/media/cms_page_media/55/Thompson-Robinson-Smith.pdf" TargetMode="External"/><Relationship Id="rId2" Type="http://schemas.openxmlformats.org/officeDocument/2006/relationships/notesSlide" Target="../notesSlides/notesSlide70.xml"/><Relationship Id="rId1" Type="http://schemas.openxmlformats.org/officeDocument/2006/relationships/slideLayout" Target="../slideLayouts/slideLayout8.xml"/><Relationship Id="rId5" Type="http://schemas.openxmlformats.org/officeDocument/2006/relationships/hyperlink" Target="https://www.youtube.com/watch?v=GDRzhZIZo-M" TargetMode="External"/><Relationship Id="rId4" Type="http://schemas.openxmlformats.org/officeDocument/2006/relationships/hyperlink" Target="http://eprints.maynoothuniversity.ie/3728/1/BernieCollinsthesis2011.pdf" TargetMode="Externa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8.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8.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8.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http://sites.google.com/site/costis0801/"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hyperlink" Target="http://education.vermont.gov/safe-school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 Εικόνα" descr="ppt01.jpg"/>
          <p:cNvPicPr>
            <a:picLocks noChangeAspect="1"/>
          </p:cNvPicPr>
          <p:nvPr/>
        </p:nvPicPr>
        <p:blipFill>
          <a:blip r:embed="rId3" cstate="print"/>
          <a:stretch>
            <a:fillRect/>
          </a:stretch>
        </p:blipFill>
        <p:spPr>
          <a:xfrm>
            <a:off x="508" y="0"/>
            <a:ext cx="9142984" cy="6858000"/>
          </a:xfrm>
          <a:prstGeom prst="rect">
            <a:avLst/>
          </a:prstGeom>
        </p:spPr>
      </p:pic>
      <p:sp>
        <p:nvSpPr>
          <p:cNvPr id="6" name="Rectangle 5"/>
          <p:cNvSpPr/>
          <p:nvPr/>
        </p:nvSpPr>
        <p:spPr>
          <a:xfrm>
            <a:off x="2033972" y="3140968"/>
            <a:ext cx="5076056" cy="1292662"/>
          </a:xfrm>
          <a:prstGeom prst="rect">
            <a:avLst/>
          </a:prstGeom>
        </p:spPr>
        <p:txBody>
          <a:bodyPr wrap="square">
            <a:spAutoFit/>
          </a:bodyPr>
          <a:lstStyle/>
          <a:p>
            <a:endParaRPr lang="fr-BE" sz="1400" dirty="0" smtClean="0">
              <a:solidFill>
                <a:srgbClr val="000000"/>
              </a:solidFill>
              <a:latin typeface="Aharoni" panose="02010803020104030203" pitchFamily="2" charset="-79"/>
            </a:endParaRPr>
          </a:p>
          <a:p>
            <a:pPr algn="just"/>
            <a:r>
              <a:rPr lang="fr-BE" sz="2000" b="1" dirty="0" smtClean="0">
                <a:solidFill>
                  <a:schemeClr val="bg1"/>
                </a:solidFill>
                <a:latin typeface="Aharoni" panose="02010803020104030203" pitchFamily="2" charset="-79"/>
              </a:rPr>
              <a:t>Module « Directeurs/</a:t>
            </a:r>
            <a:r>
              <a:rPr lang="fr-BE" sz="2000" b="1" dirty="0" err="1" smtClean="0">
                <a:solidFill>
                  <a:schemeClr val="bg1"/>
                </a:solidFill>
                <a:latin typeface="Aharoni" panose="02010803020104030203" pitchFamily="2" charset="-79"/>
              </a:rPr>
              <a:t>trices</a:t>
            </a:r>
            <a:r>
              <a:rPr lang="fr-BE" sz="2000" b="1" dirty="0" smtClean="0">
                <a:solidFill>
                  <a:schemeClr val="bg1"/>
                </a:solidFill>
                <a:latin typeface="Aharoni" panose="02010803020104030203" pitchFamily="2" charset="-79"/>
              </a:rPr>
              <a:t> »</a:t>
            </a:r>
          </a:p>
          <a:p>
            <a:pPr algn="just"/>
            <a:endParaRPr lang="fr-BE" sz="1400" dirty="0" smtClean="0">
              <a:solidFill>
                <a:schemeClr val="bg1"/>
              </a:solidFill>
              <a:latin typeface="Aharoni" panose="02010803020104030203" pitchFamily="2" charset="-79"/>
            </a:endParaRPr>
          </a:p>
          <a:p>
            <a:pPr algn="just"/>
            <a:r>
              <a:rPr lang="fr-BE" sz="1400" dirty="0" smtClean="0">
                <a:solidFill>
                  <a:schemeClr val="bg1"/>
                </a:solidFill>
                <a:latin typeface="Calibri" panose="020F0502020204030204" pitchFamily="34" charset="0"/>
              </a:rPr>
              <a:t>Auteurs : Mona O’Moore &amp; </a:t>
            </a:r>
            <a:r>
              <a:rPr lang="fr-BE" sz="1400" dirty="0" err="1" smtClean="0">
                <a:solidFill>
                  <a:schemeClr val="bg1"/>
                </a:solidFill>
                <a:latin typeface="Calibri" panose="020F0502020204030204" pitchFamily="34" charset="0"/>
              </a:rPr>
              <a:t>Lian</a:t>
            </a:r>
            <a:r>
              <a:rPr lang="fr-BE" sz="1400" dirty="0" smtClean="0">
                <a:solidFill>
                  <a:schemeClr val="bg1"/>
                </a:solidFill>
                <a:latin typeface="Calibri" panose="020F0502020204030204" pitchFamily="34" charset="0"/>
              </a:rPr>
              <a:t> </a:t>
            </a:r>
            <a:r>
              <a:rPr lang="fr-BE" sz="1400" dirty="0" err="1" smtClean="0">
                <a:solidFill>
                  <a:schemeClr val="bg1"/>
                </a:solidFill>
                <a:latin typeface="Calibri" panose="020F0502020204030204" pitchFamily="34" charset="0"/>
              </a:rPr>
              <a:t>McGuire</a:t>
            </a:r>
            <a:r>
              <a:rPr lang="fr-BE" sz="1400" dirty="0" smtClean="0">
                <a:solidFill>
                  <a:schemeClr val="bg1"/>
                </a:solidFill>
                <a:latin typeface="Calibri" panose="020F0502020204030204" pitchFamily="34" charset="0"/>
              </a:rPr>
              <a:t>, ABC, DCU </a:t>
            </a:r>
          </a:p>
          <a:p>
            <a:pPr algn="just"/>
            <a:r>
              <a:rPr lang="fr-BE" sz="1400" dirty="0" smtClean="0">
                <a:solidFill>
                  <a:schemeClr val="bg1"/>
                </a:solidFill>
                <a:latin typeface="Calibri" panose="020F0502020204030204" pitchFamily="34" charset="0"/>
              </a:rPr>
              <a:t>Co-auteur : </a:t>
            </a:r>
            <a:r>
              <a:rPr lang="fr-BE" sz="1400" dirty="0" err="1" smtClean="0">
                <a:solidFill>
                  <a:schemeClr val="bg1"/>
                </a:solidFill>
                <a:latin typeface="Calibri" panose="020F0502020204030204" pitchFamily="34" charset="0"/>
              </a:rPr>
              <a:t>Ifegeneia</a:t>
            </a:r>
            <a:r>
              <a:rPr lang="fr-BE" sz="1400" dirty="0" smtClean="0">
                <a:solidFill>
                  <a:schemeClr val="bg1"/>
                </a:solidFill>
                <a:latin typeface="Calibri" panose="020F0502020204030204" pitchFamily="34" charset="0"/>
              </a:rPr>
              <a:t> </a:t>
            </a:r>
            <a:r>
              <a:rPr lang="fr-BE" sz="1400" dirty="0" err="1" smtClean="0">
                <a:solidFill>
                  <a:schemeClr val="bg1"/>
                </a:solidFill>
                <a:latin typeface="Calibri" panose="020F0502020204030204" pitchFamily="34" charset="0"/>
              </a:rPr>
              <a:t>Sotiropolou</a:t>
            </a:r>
            <a:r>
              <a:rPr lang="fr-BE" sz="1400" dirty="0" smtClean="0">
                <a:solidFill>
                  <a:schemeClr val="bg1"/>
                </a:solidFill>
                <a:latin typeface="Calibri" panose="020F0502020204030204" pitchFamily="34" charset="0"/>
              </a:rPr>
              <a:t>, HOU</a:t>
            </a:r>
            <a:endParaRPr lang="fr-BE" sz="1400" dirty="0">
              <a:solidFill>
                <a:schemeClr val="bg1"/>
              </a:solidFill>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10</a:t>
            </a:fld>
            <a:endParaRPr lang="el-GR"/>
          </a:p>
        </p:txBody>
      </p:sp>
      <p:sp>
        <p:nvSpPr>
          <p:cNvPr id="2" name="Rectangle 1"/>
          <p:cNvSpPr/>
          <p:nvPr/>
        </p:nvSpPr>
        <p:spPr>
          <a:xfrm>
            <a:off x="539552" y="1196752"/>
            <a:ext cx="8147248" cy="4401205"/>
          </a:xfrm>
          <a:prstGeom prst="rect">
            <a:avLst/>
          </a:prstGeom>
        </p:spPr>
        <p:txBody>
          <a:bodyPr wrap="square">
            <a:spAutoFit/>
          </a:bodyPr>
          <a:lstStyle/>
          <a:p>
            <a:r>
              <a:rPr lang="fr-BE" dirty="0">
                <a:solidFill>
                  <a:srgbClr val="000000"/>
                </a:solidFill>
              </a:rPr>
              <a:t>L’aspect le plus important d’une approche scolaire globale du harcèlement est la publication d’une politique bien conçue. Parmi les autres éléments, on relèvera :</a:t>
            </a:r>
          </a:p>
          <a:p>
            <a:endParaRPr lang="fr-BE" dirty="0">
              <a:solidFill>
                <a:srgbClr val="000000"/>
              </a:solidFill>
            </a:endParaRPr>
          </a:p>
          <a:p>
            <a:pPr>
              <a:spcAft>
                <a:spcPts val="600"/>
              </a:spcAft>
            </a:pPr>
            <a:r>
              <a:rPr lang="fr-BE" dirty="0">
                <a:solidFill>
                  <a:srgbClr val="000000"/>
                </a:solidFill>
              </a:rPr>
              <a:t>• Des exercices pour sensibiliser au harcèlement les enseignants, élèves, parents et représentants de la communauté à laquelle appartient l’école. </a:t>
            </a:r>
          </a:p>
          <a:p>
            <a:pPr>
              <a:spcAft>
                <a:spcPts val="600"/>
              </a:spcAft>
            </a:pPr>
            <a:r>
              <a:rPr lang="fr-BE" dirty="0">
                <a:solidFill>
                  <a:srgbClr val="000000"/>
                </a:solidFill>
              </a:rPr>
              <a:t>• Encourager les élèves, à l’aide d’activités scolaires et extrascolaires, à jouer un plus grand rôle pour stopper, aider et signaler quand ils sont témoins d’incidents de harcèlement. </a:t>
            </a:r>
          </a:p>
          <a:p>
            <a:r>
              <a:rPr lang="fr-BE" dirty="0">
                <a:solidFill>
                  <a:srgbClr val="000000"/>
                </a:solidFill>
              </a:rPr>
              <a:t>• Améliorer l’accompagnement et la supervision des élèves, en particulier dans la cour de récréation.</a:t>
            </a:r>
          </a:p>
          <a:p>
            <a:endParaRPr lang="fr-BE" dirty="0">
              <a:solidFill>
                <a:srgbClr val="000000"/>
              </a:solidFill>
            </a:endParaRPr>
          </a:p>
          <a:p>
            <a:r>
              <a:rPr lang="fr-BE" dirty="0">
                <a:solidFill>
                  <a:srgbClr val="000000"/>
                </a:solidFill>
              </a:rPr>
              <a:t>Toutefois, c’est la politique anti-harcèlement qui apporte le cadre (O’Moore, 2010 ; Smith, 2012) pour traiter le harcèlement et donne de façon décisive à l’école la possibilité de communiquer à tous ses membres </a:t>
            </a:r>
            <a:r>
              <a:rPr lang="fr-BE" dirty="0" smtClean="0">
                <a:solidFill>
                  <a:srgbClr val="000000"/>
                </a:solidFill>
              </a:rPr>
              <a:t>sa </a:t>
            </a:r>
            <a:r>
              <a:rPr lang="fr-BE" dirty="0">
                <a:solidFill>
                  <a:srgbClr val="000000"/>
                </a:solidFill>
              </a:rPr>
              <a:t>position </a:t>
            </a:r>
            <a:r>
              <a:rPr lang="fr-BE" dirty="0" smtClean="0">
                <a:solidFill>
                  <a:srgbClr val="000000"/>
                </a:solidFill>
              </a:rPr>
              <a:t>par </a:t>
            </a:r>
            <a:r>
              <a:rPr lang="fr-BE" dirty="0">
                <a:solidFill>
                  <a:srgbClr val="000000"/>
                </a:solidFill>
              </a:rPr>
              <a:t>rapport au harcèlement et comment elle compte l’aborder.</a:t>
            </a:r>
            <a:endParaRPr lang="fr-BE"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419049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11</a:t>
            </a:fld>
            <a:endParaRPr lang="el-GR"/>
          </a:p>
        </p:txBody>
      </p:sp>
      <p:sp>
        <p:nvSpPr>
          <p:cNvPr id="2" name="Rectangle 1"/>
          <p:cNvSpPr/>
          <p:nvPr/>
        </p:nvSpPr>
        <p:spPr>
          <a:xfrm>
            <a:off x="513892" y="1938992"/>
            <a:ext cx="8172908" cy="4124206"/>
          </a:xfrm>
          <a:prstGeom prst="rect">
            <a:avLst/>
          </a:prstGeom>
        </p:spPr>
        <p:txBody>
          <a:bodyPr wrap="square">
            <a:spAutoFit/>
          </a:bodyPr>
          <a:lstStyle/>
          <a:p>
            <a:pPr>
              <a:spcAft>
                <a:spcPts val="600"/>
              </a:spcAft>
            </a:pPr>
            <a:r>
              <a:rPr lang="fr-BE" dirty="0" smtClean="0"/>
              <a:t>Avant de commencer à développer une politique, certaines questions doivent être prises en compte par l’école (O’Moore &amp; </a:t>
            </a:r>
            <a:r>
              <a:rPr lang="fr-BE" dirty="0" err="1" smtClean="0"/>
              <a:t>Minton</a:t>
            </a:r>
            <a:r>
              <a:rPr lang="fr-BE" dirty="0" smtClean="0"/>
              <a:t>, 2004) :</a:t>
            </a:r>
          </a:p>
          <a:p>
            <a:pPr>
              <a:spcAft>
                <a:spcPts val="600"/>
              </a:spcAft>
            </a:pPr>
            <a:endParaRPr lang="fr-BE" dirty="0" smtClean="0"/>
          </a:p>
          <a:p>
            <a:pPr marL="285750" indent="-285750">
              <a:buFont typeface="Arial" panose="020B0604020202020204" pitchFamily="34" charset="0"/>
              <a:buChar char="•"/>
            </a:pPr>
            <a:r>
              <a:rPr lang="fr-BE" dirty="0"/>
              <a:t>Qui prend la responsabilité de la création d’une politique anti-harcèlement et de ses stratégies ? </a:t>
            </a:r>
            <a:r>
              <a:rPr lang="fr-BE" i="1" dirty="0"/>
              <a:t>(Le directeur devrait de préférence assurer le leadership ou nommer un comité anti-harcèlement qu’il soutiendra)</a:t>
            </a:r>
            <a:endParaRPr lang="fr-BE" dirty="0"/>
          </a:p>
          <a:p>
            <a:pPr marL="285750" indent="-285750">
              <a:buFont typeface="Arial" panose="020B0604020202020204" pitchFamily="34" charset="0"/>
              <a:buChar char="•"/>
            </a:pPr>
            <a:r>
              <a:rPr lang="fr-BE" dirty="0" smtClean="0"/>
              <a:t>Quels </a:t>
            </a:r>
            <a:r>
              <a:rPr lang="fr-BE" dirty="0"/>
              <a:t>sont vos objectifs généraux pour une politique anti-harcèlement ?</a:t>
            </a:r>
          </a:p>
          <a:p>
            <a:pPr marL="285750" indent="-285750">
              <a:buFont typeface="Arial" panose="020B0604020202020204" pitchFamily="34" charset="0"/>
              <a:buChar char="•"/>
            </a:pPr>
            <a:r>
              <a:rPr lang="fr-BE" dirty="0" smtClean="0"/>
              <a:t>Vous </a:t>
            </a:r>
            <a:r>
              <a:rPr lang="fr-BE" dirty="0"/>
              <a:t>focalisez-vous exclusivement sur le harcèlement ou couvrez-vous des sujets apparentés tels que les comportements agressifs</a:t>
            </a:r>
            <a:r>
              <a:rPr lang="fr-BE" dirty="0">
                <a:solidFill>
                  <a:srgbClr val="FF0000"/>
                </a:solidFill>
              </a:rPr>
              <a:t> </a:t>
            </a:r>
            <a:r>
              <a:rPr lang="fr-BE" dirty="0"/>
              <a:t>ou l’indiscipline ? </a:t>
            </a:r>
          </a:p>
          <a:p>
            <a:pPr marL="285750" indent="-285750">
              <a:buFont typeface="Arial" panose="020B0604020202020204" pitchFamily="34" charset="0"/>
              <a:buChar char="•"/>
            </a:pPr>
            <a:r>
              <a:rPr lang="fr-BE" dirty="0" smtClean="0"/>
              <a:t>Qui </a:t>
            </a:r>
            <a:r>
              <a:rPr lang="fr-BE" dirty="0"/>
              <a:t>la politique devrait-elle servir ? Les élèves, les enseignants ou tout le monde ? </a:t>
            </a:r>
          </a:p>
          <a:p>
            <a:pPr marL="285750" indent="-285750">
              <a:buFont typeface="Arial" panose="020B0604020202020204" pitchFamily="34" charset="0"/>
              <a:buChar char="•"/>
            </a:pPr>
            <a:r>
              <a:rPr lang="fr-BE" dirty="0" smtClean="0"/>
              <a:t>Quelles </a:t>
            </a:r>
            <a:r>
              <a:rPr lang="fr-BE" dirty="0"/>
              <a:t>sont les modalités pratiques pour impliquer le personnel scolaire, les parents et les élèves dans le processus de création de la politique ?</a:t>
            </a:r>
          </a:p>
          <a:p>
            <a:pPr marL="285750" indent="-285750">
              <a:buFont typeface="Arial" panose="020B0604020202020204" pitchFamily="34" charset="0"/>
              <a:buChar char="•"/>
            </a:pPr>
            <a:r>
              <a:rPr lang="fr-BE" dirty="0" smtClean="0"/>
              <a:t>Quelles </a:t>
            </a:r>
            <a:r>
              <a:rPr lang="fr-BE" dirty="0"/>
              <a:t>sont les questions juridiques, scolaires et politiques à prendre en compte ?</a:t>
            </a:r>
            <a:r>
              <a:rPr lang="en-US" dirty="0"/>
              <a:t> </a:t>
            </a:r>
          </a:p>
          <a:p>
            <a:pPr>
              <a:spcAft>
                <a:spcPts val="600"/>
              </a:spcAft>
            </a:pPr>
            <a:endParaRPr lang="fr-BE" dirty="0" smtClean="0"/>
          </a:p>
        </p:txBody>
      </p:sp>
      <p:sp>
        <p:nvSpPr>
          <p:cNvPr id="3" name="ZoneTexte 2"/>
          <p:cNvSpPr txBox="1"/>
          <p:nvPr/>
        </p:nvSpPr>
        <p:spPr>
          <a:xfrm>
            <a:off x="1691680" y="0"/>
            <a:ext cx="5832648" cy="1938992"/>
          </a:xfrm>
          <a:prstGeom prst="rect">
            <a:avLst/>
          </a:prstGeom>
          <a:noFill/>
        </p:spPr>
        <p:txBody>
          <a:bodyPr wrap="square" rtlCol="0">
            <a:spAutoFit/>
          </a:bodyPr>
          <a:lstStyle/>
          <a:p>
            <a:pPr algn="ctr"/>
            <a:r>
              <a:rPr lang="fr-BE" sz="3600" b="1" dirty="0" smtClean="0">
                <a:solidFill>
                  <a:schemeClr val="tx2"/>
                </a:solidFill>
                <a:latin typeface="Calibri" panose="020F0502020204030204" pitchFamily="34" charset="0"/>
              </a:rPr>
              <a:t>Développer une politique anti-harcèlement</a:t>
            </a:r>
          </a:p>
          <a:p>
            <a:pPr algn="ctr"/>
            <a:r>
              <a:rPr lang="fr-BE" sz="2000" b="1" dirty="0">
                <a:solidFill>
                  <a:schemeClr val="tx2"/>
                </a:solidFill>
                <a:latin typeface="Calibri" panose="020F0502020204030204" pitchFamily="34" charset="0"/>
              </a:rPr>
              <a:t>Questions initiales</a:t>
            </a:r>
            <a:endParaRPr lang="fr-BE" sz="2800" b="1" dirty="0">
              <a:solidFill>
                <a:schemeClr val="tx2"/>
              </a:solidFill>
              <a:latin typeface="Calibri" panose="020F0502020204030204" pitchFamily="34" charset="0"/>
            </a:endParaRPr>
          </a:p>
          <a:p>
            <a:pPr algn="ctr"/>
            <a:endParaRPr lang="fr-BE" sz="28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1318550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12</a:t>
            </a:fld>
            <a:endParaRPr lang="el-GR"/>
          </a:p>
        </p:txBody>
      </p:sp>
      <p:sp>
        <p:nvSpPr>
          <p:cNvPr id="2" name="Rectangle 1"/>
          <p:cNvSpPr/>
          <p:nvPr/>
        </p:nvSpPr>
        <p:spPr>
          <a:xfrm>
            <a:off x="621904" y="1556792"/>
            <a:ext cx="8064896" cy="5447645"/>
          </a:xfrm>
          <a:prstGeom prst="rect">
            <a:avLst/>
          </a:prstGeom>
        </p:spPr>
        <p:txBody>
          <a:bodyPr wrap="square">
            <a:spAutoFit/>
          </a:bodyPr>
          <a:lstStyle/>
          <a:p>
            <a:pPr>
              <a:spcAft>
                <a:spcPts val="600"/>
              </a:spcAft>
            </a:pPr>
            <a:r>
              <a:rPr lang="fr-BE" dirty="0" smtClean="0">
                <a:solidFill>
                  <a:srgbClr val="000000"/>
                </a:solidFill>
              </a:rPr>
              <a:t>Il importe de s’assurer que la politique scolaire est explicite dans son message que le harcèlement est inacceptable et ne sera pas toléré. </a:t>
            </a:r>
            <a:r>
              <a:rPr lang="fr-BE" u="sng" dirty="0" smtClean="0">
                <a:solidFill>
                  <a:srgbClr val="000000"/>
                </a:solidFill>
              </a:rPr>
              <a:t>Une définition du (cyber-) harcèlement doit être établie et la politique scolaire devrait s’appliquer à l’ensemble de la communauté scolaire, et tous ses membres devraient afficher un comportement respectueux</a:t>
            </a:r>
            <a:r>
              <a:rPr lang="fr-BE" dirty="0" smtClean="0">
                <a:solidFill>
                  <a:srgbClr val="000000"/>
                </a:solidFill>
              </a:rPr>
              <a:t>.</a:t>
            </a:r>
          </a:p>
          <a:p>
            <a:r>
              <a:rPr lang="fr-BE" dirty="0" smtClean="0">
                <a:solidFill>
                  <a:srgbClr val="000000"/>
                </a:solidFill>
              </a:rPr>
              <a:t>Les écoles devraient inclure une référence spécifique aux formes et méthodes de harcèlement qui suivent : </a:t>
            </a:r>
          </a:p>
          <a:p>
            <a:endParaRPr lang="fr-BE" sz="1200" dirty="0" smtClean="0">
              <a:solidFill>
                <a:srgbClr val="000000"/>
              </a:solidFill>
            </a:endParaRPr>
          </a:p>
          <a:p>
            <a:pPr marL="285750" indent="-285750">
              <a:spcAft>
                <a:spcPts val="600"/>
              </a:spcAft>
              <a:buFont typeface="Arial" panose="020B0604020202020204" pitchFamily="34" charset="0"/>
              <a:buChar char="•"/>
            </a:pPr>
            <a:r>
              <a:rPr lang="fr-BE" dirty="0">
                <a:solidFill>
                  <a:srgbClr val="000000"/>
                </a:solidFill>
              </a:rPr>
              <a:t>Exclusion délibérée, rumeurs malveillantes et autres formes de harcèlement relationnel</a:t>
            </a:r>
          </a:p>
          <a:p>
            <a:pPr marL="285750" indent="-285750">
              <a:spcAft>
                <a:spcPts val="600"/>
              </a:spcAft>
              <a:buFont typeface="Arial" panose="020B0604020202020204" pitchFamily="34" charset="0"/>
              <a:buChar char="•"/>
            </a:pPr>
            <a:r>
              <a:rPr lang="fr-BE" dirty="0">
                <a:solidFill>
                  <a:srgbClr val="000000"/>
                </a:solidFill>
              </a:rPr>
              <a:t>Cyber-harcèlement </a:t>
            </a:r>
          </a:p>
          <a:p>
            <a:pPr marL="285750" indent="-285750">
              <a:spcAft>
                <a:spcPts val="600"/>
              </a:spcAft>
              <a:buFont typeface="Arial" panose="020B0604020202020204" pitchFamily="34" charset="0"/>
              <a:buChar char="•"/>
            </a:pPr>
            <a:r>
              <a:rPr lang="fr-BE" dirty="0">
                <a:solidFill>
                  <a:srgbClr val="000000"/>
                </a:solidFill>
              </a:rPr>
              <a:t>Harcèlement sexuel </a:t>
            </a:r>
          </a:p>
          <a:p>
            <a:pPr marL="285750" indent="-285750">
              <a:spcAft>
                <a:spcPts val="600"/>
              </a:spcAft>
              <a:buFont typeface="Arial" panose="020B0604020202020204" pitchFamily="34" charset="0"/>
              <a:buChar char="•"/>
            </a:pPr>
            <a:r>
              <a:rPr lang="fr-BE" dirty="0">
                <a:solidFill>
                  <a:srgbClr val="000000"/>
                </a:solidFill>
              </a:rPr>
              <a:t>Harcèlement basé sur l’identité (en particulier homophobe, </a:t>
            </a:r>
            <a:r>
              <a:rPr lang="fr-BE" dirty="0" err="1">
                <a:solidFill>
                  <a:srgbClr val="000000"/>
                </a:solidFill>
              </a:rPr>
              <a:t>transphobe</a:t>
            </a:r>
            <a:r>
              <a:rPr lang="fr-BE" dirty="0">
                <a:solidFill>
                  <a:srgbClr val="000000"/>
                </a:solidFill>
              </a:rPr>
              <a:t>, raciste et portant sur des infirmités ou besoins éducatifs spéciaux) </a:t>
            </a:r>
          </a:p>
          <a:p>
            <a:pPr marL="285750" indent="-285750">
              <a:spcAft>
                <a:spcPts val="600"/>
              </a:spcAft>
              <a:buFont typeface="Arial" panose="020B0604020202020204" pitchFamily="34" charset="0"/>
              <a:buChar char="•"/>
            </a:pPr>
            <a:r>
              <a:rPr lang="fr-BE" dirty="0">
                <a:solidFill>
                  <a:srgbClr val="000000"/>
                </a:solidFill>
              </a:rPr>
              <a:t>Tous les motifs de harcèlement évoqués dans votre juridiction/pays devraient être listés dans la politique anti-harcèlement: p.ex. genre (y compris transgenre), statut civil et familial, orientation sexuelle, religion, âge, infirmité et race</a:t>
            </a:r>
          </a:p>
          <a:p>
            <a:pPr>
              <a:spcAft>
                <a:spcPts val="600"/>
              </a:spcAft>
            </a:pPr>
            <a:endParaRPr lang="fr-BE" dirty="0" smtClean="0">
              <a:solidFill>
                <a:srgbClr val="000000"/>
              </a:solidFill>
            </a:endParaRPr>
          </a:p>
        </p:txBody>
      </p:sp>
      <p:sp>
        <p:nvSpPr>
          <p:cNvPr id="3" name="ZoneTexte 2"/>
          <p:cNvSpPr txBox="1"/>
          <p:nvPr/>
        </p:nvSpPr>
        <p:spPr>
          <a:xfrm>
            <a:off x="1331640" y="404664"/>
            <a:ext cx="6408712" cy="892552"/>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Formuler une politique efficace</a:t>
            </a:r>
          </a:p>
          <a:p>
            <a:pPr algn="ctr"/>
            <a:r>
              <a:rPr lang="fr-BE" sz="2000" b="1" dirty="0" smtClean="0">
                <a:solidFill>
                  <a:schemeClr val="tx2"/>
                </a:solidFill>
                <a:latin typeface="Calibri" panose="020F0502020204030204" pitchFamily="34" charset="0"/>
              </a:rPr>
              <a:t>Éléments à inclure</a:t>
            </a:r>
            <a:endParaRPr lang="fr-BE" sz="20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539957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13</a:t>
            </a:fld>
            <a:endParaRPr lang="el-GR"/>
          </a:p>
        </p:txBody>
      </p:sp>
      <p:sp>
        <p:nvSpPr>
          <p:cNvPr id="2" name="Rectangle 1"/>
          <p:cNvSpPr/>
          <p:nvPr/>
        </p:nvSpPr>
        <p:spPr>
          <a:xfrm>
            <a:off x="621904" y="1556792"/>
            <a:ext cx="8064896" cy="5693866"/>
          </a:xfrm>
          <a:prstGeom prst="rect">
            <a:avLst/>
          </a:prstGeom>
        </p:spPr>
        <p:txBody>
          <a:bodyPr wrap="square">
            <a:spAutoFit/>
          </a:bodyPr>
          <a:lstStyle/>
          <a:p>
            <a:pPr>
              <a:spcAft>
                <a:spcPts val="600"/>
              </a:spcAft>
            </a:pPr>
            <a:r>
              <a:rPr lang="fr-BE" dirty="0">
                <a:solidFill>
                  <a:srgbClr val="000000"/>
                </a:solidFill>
              </a:rPr>
              <a:t>La politique devrait expliquer que le harcèlement est un processus par lequel les enfants sont constamment testés pour voir si on peut profiter d’eux et s’ils peuvent servir de victimes. Il faut donc aussi intervenir en cas d’actes agressifs/inappropriés isolés. </a:t>
            </a:r>
          </a:p>
          <a:p>
            <a:pPr>
              <a:spcAft>
                <a:spcPts val="600"/>
              </a:spcAft>
            </a:pPr>
            <a:r>
              <a:rPr lang="fr-BE" dirty="0">
                <a:solidFill>
                  <a:srgbClr val="000000"/>
                </a:solidFill>
              </a:rPr>
              <a:t>Une politique anti-harcèlement ou un code de conduite qui prévoient des actes d’agression isolés dans leur définition auront plus de chances d’affronter une agression inappropriée à un stade précoce avant qu’elle n’atteigne un niveau plus grave et chronique. Les interventions précoces présentent aussi l’avantage d’identifier et d’agir rapidement auprès de ceux qui présentent le plus de risques de comportement problématique.</a:t>
            </a:r>
          </a:p>
          <a:p>
            <a:r>
              <a:rPr lang="fr-BE" dirty="0">
                <a:solidFill>
                  <a:srgbClr val="000000"/>
                </a:solidFill>
              </a:rPr>
              <a:t>Autres éléments devant être couverts par une politique anti-harcèlement : </a:t>
            </a:r>
          </a:p>
          <a:p>
            <a:endParaRPr lang="fr-BE" sz="1000" dirty="0">
              <a:solidFill>
                <a:srgbClr val="000000"/>
              </a:solidFill>
            </a:endParaRPr>
          </a:p>
          <a:p>
            <a:pPr marL="285750" indent="-285750">
              <a:spcAft>
                <a:spcPts val="600"/>
              </a:spcAft>
              <a:buFont typeface="Arial" panose="020B0604020202020204" pitchFamily="34" charset="0"/>
              <a:buChar char="•"/>
            </a:pPr>
            <a:r>
              <a:rPr lang="fr-BE" dirty="0">
                <a:solidFill>
                  <a:srgbClr val="000000"/>
                </a:solidFill>
              </a:rPr>
              <a:t>Dissiper les mythes régulièrement entendus dans les communautés scolaires pour  justifier le harcèlement (</a:t>
            </a:r>
            <a:r>
              <a:rPr lang="fr-BE" dirty="0">
                <a:solidFill>
                  <a:schemeClr val="accent1">
                    <a:lumMod val="75000"/>
                  </a:schemeClr>
                </a:solidFill>
              </a:rPr>
              <a:t>voir Module Universel</a:t>
            </a:r>
            <a:r>
              <a:rPr lang="fr-BE" dirty="0">
                <a:solidFill>
                  <a:srgbClr val="000000"/>
                </a:solidFill>
              </a:rPr>
              <a:t>) </a:t>
            </a:r>
          </a:p>
          <a:p>
            <a:pPr marL="285750" indent="-285750">
              <a:spcAft>
                <a:spcPts val="600"/>
              </a:spcAft>
              <a:buFont typeface="Arial" panose="020B0604020202020204" pitchFamily="34" charset="0"/>
              <a:buChar char="•"/>
            </a:pPr>
            <a:r>
              <a:rPr lang="fr-BE" dirty="0">
                <a:solidFill>
                  <a:srgbClr val="000000"/>
                </a:solidFill>
              </a:rPr>
              <a:t>Identifier les effets néfastes du harcèlement</a:t>
            </a:r>
          </a:p>
          <a:p>
            <a:pPr marL="285750" indent="-285750">
              <a:spcAft>
                <a:spcPts val="600"/>
              </a:spcAft>
              <a:buFont typeface="Arial" panose="020B0604020202020204" pitchFamily="34" charset="0"/>
              <a:buChar char="•"/>
            </a:pPr>
            <a:r>
              <a:rPr lang="fr-BE" dirty="0">
                <a:solidFill>
                  <a:srgbClr val="000000"/>
                </a:solidFill>
              </a:rPr>
              <a:t>Présenter les signaux d’alarme de la victimisation et du harcèlement</a:t>
            </a:r>
          </a:p>
          <a:p>
            <a:pPr marL="285750" indent="-285750">
              <a:spcAft>
                <a:spcPts val="600"/>
              </a:spcAft>
              <a:buFont typeface="Arial" panose="020B0604020202020204" pitchFamily="34" charset="0"/>
              <a:buChar char="•"/>
            </a:pPr>
            <a:r>
              <a:rPr lang="fr-BE" dirty="0">
                <a:solidFill>
                  <a:srgbClr val="000000"/>
                </a:solidFill>
              </a:rPr>
              <a:t>Expliquer les procédures de l’école pour signaler et étudier les plaintes et donner un compte-rendu des stratégies de prévention et d’intervention</a:t>
            </a:r>
            <a:r>
              <a:rPr lang="en-US" dirty="0">
                <a:solidFill>
                  <a:srgbClr val="000000"/>
                </a:solidFill>
              </a:rPr>
              <a:t>.</a:t>
            </a:r>
            <a:r>
              <a:rPr lang="fr-BE" dirty="0">
                <a:solidFill>
                  <a:srgbClr val="000000"/>
                </a:solidFill>
              </a:rPr>
              <a:t> </a:t>
            </a:r>
          </a:p>
          <a:p>
            <a:endParaRPr lang="fr-BE" dirty="0" smtClean="0">
              <a:solidFill>
                <a:srgbClr val="000000"/>
              </a:solidFill>
            </a:endParaRPr>
          </a:p>
        </p:txBody>
      </p:sp>
      <p:sp>
        <p:nvSpPr>
          <p:cNvPr id="3" name="ZoneTexte 2"/>
          <p:cNvSpPr txBox="1"/>
          <p:nvPr/>
        </p:nvSpPr>
        <p:spPr>
          <a:xfrm>
            <a:off x="1331640" y="404664"/>
            <a:ext cx="6408712" cy="892552"/>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Formuler une politique efficace</a:t>
            </a:r>
          </a:p>
          <a:p>
            <a:pPr algn="ctr"/>
            <a:r>
              <a:rPr lang="fr-BE" sz="2000" b="1" dirty="0" smtClean="0">
                <a:solidFill>
                  <a:schemeClr val="tx2"/>
                </a:solidFill>
                <a:latin typeface="Calibri" panose="020F0502020204030204" pitchFamily="34" charset="0"/>
              </a:rPr>
              <a:t>Éléments à inclure II</a:t>
            </a:r>
            <a:endParaRPr lang="fr-BE" sz="20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2421287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14</a:t>
            </a:fld>
            <a:endParaRPr lang="el-GR"/>
          </a:p>
        </p:txBody>
      </p:sp>
      <p:sp>
        <p:nvSpPr>
          <p:cNvPr id="2" name="Rectangle 1"/>
          <p:cNvSpPr/>
          <p:nvPr/>
        </p:nvSpPr>
        <p:spPr>
          <a:xfrm>
            <a:off x="621904" y="2060848"/>
            <a:ext cx="8064896" cy="5186035"/>
          </a:xfrm>
          <a:prstGeom prst="rect">
            <a:avLst/>
          </a:prstGeom>
        </p:spPr>
        <p:txBody>
          <a:bodyPr wrap="square">
            <a:spAutoFit/>
          </a:bodyPr>
          <a:lstStyle/>
          <a:p>
            <a:pPr>
              <a:spcAft>
                <a:spcPts val="600"/>
              </a:spcAft>
            </a:pPr>
            <a:r>
              <a:rPr lang="fr-BE" dirty="0" smtClean="0"/>
              <a:t>• </a:t>
            </a:r>
            <a:r>
              <a:rPr lang="fr-BE" sz="2000" dirty="0"/>
              <a:t>Dispositifs à organiser :</a:t>
            </a:r>
          </a:p>
          <a:p>
            <a:r>
              <a:rPr lang="fr-BE" dirty="0" smtClean="0"/>
              <a:t>– La formation continue du personnel scolaire</a:t>
            </a:r>
          </a:p>
          <a:p>
            <a:r>
              <a:rPr lang="fr-BE" dirty="0" smtClean="0"/>
              <a:t>– Des soirées de discussion/</a:t>
            </a:r>
            <a:r>
              <a:rPr lang="fr-BE" dirty="0"/>
              <a:t>j</a:t>
            </a:r>
            <a:r>
              <a:rPr lang="fr-BE" dirty="0" smtClean="0"/>
              <a:t>ournées portes ouvertes avec les parents/membres de la communauté</a:t>
            </a:r>
          </a:p>
          <a:p>
            <a:pPr>
              <a:spcAft>
                <a:spcPts val="600"/>
              </a:spcAft>
            </a:pPr>
            <a:r>
              <a:rPr lang="fr-BE" dirty="0" smtClean="0"/>
              <a:t>– Un travail en classe avec les élèves</a:t>
            </a:r>
          </a:p>
          <a:p>
            <a:pPr>
              <a:spcAft>
                <a:spcPts val="600"/>
              </a:spcAft>
            </a:pPr>
            <a:r>
              <a:rPr lang="fr-BE" dirty="0" smtClean="0"/>
              <a:t>• </a:t>
            </a:r>
            <a:r>
              <a:rPr lang="fr-BE" sz="2000" dirty="0" smtClean="0"/>
              <a:t>Tous les groupes ont besoin d’informations sur :</a:t>
            </a:r>
          </a:p>
          <a:p>
            <a:r>
              <a:rPr lang="fr-BE" dirty="0" smtClean="0"/>
              <a:t>– Ce qu’est le harcèlement et les formes qu’il prend</a:t>
            </a:r>
          </a:p>
          <a:p>
            <a:r>
              <a:rPr lang="fr-BE" dirty="0" smtClean="0"/>
              <a:t>– La philosophie et l’approche « no </a:t>
            </a:r>
            <a:r>
              <a:rPr lang="fr-BE" dirty="0" err="1" smtClean="0"/>
              <a:t>blame</a:t>
            </a:r>
            <a:r>
              <a:rPr lang="fr-BE" dirty="0" smtClean="0"/>
              <a:t> »</a:t>
            </a:r>
          </a:p>
          <a:p>
            <a:r>
              <a:rPr lang="fr-BE" dirty="0" smtClean="0"/>
              <a:t>– Une conceptualisation du comportement de harcèlement comme problème de communauté</a:t>
            </a:r>
          </a:p>
          <a:p>
            <a:r>
              <a:rPr lang="fr-BE" dirty="0" smtClean="0"/>
              <a:t>– Des idées pour investiguer, consigner, contrer et prévenir les comportements de harcèlement</a:t>
            </a:r>
          </a:p>
          <a:p>
            <a:endParaRPr lang="fr-BE" dirty="0" smtClean="0"/>
          </a:p>
          <a:p>
            <a:pPr algn="ctr"/>
            <a:r>
              <a:rPr lang="fr-BE" sz="2000" dirty="0" smtClean="0"/>
              <a:t>Soyez conscients que ces groupes auront différents niveaux de savoirs, de croyances, de sentiments et d’inquiétudes quant au comportement de harcèlement</a:t>
            </a:r>
          </a:p>
          <a:p>
            <a:endParaRPr lang="fr-BE" dirty="0" smtClean="0">
              <a:solidFill>
                <a:srgbClr val="000000"/>
              </a:solidFill>
            </a:endParaRPr>
          </a:p>
        </p:txBody>
      </p:sp>
      <p:sp>
        <p:nvSpPr>
          <p:cNvPr id="3" name="ZoneTexte 2"/>
          <p:cNvSpPr txBox="1"/>
          <p:nvPr/>
        </p:nvSpPr>
        <p:spPr>
          <a:xfrm>
            <a:off x="1331640" y="404664"/>
            <a:ext cx="6408712" cy="584775"/>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Formuler une politique efficace</a:t>
            </a:r>
          </a:p>
        </p:txBody>
      </p:sp>
      <p:sp>
        <p:nvSpPr>
          <p:cNvPr id="4" name="ZoneTexte 3"/>
          <p:cNvSpPr txBox="1"/>
          <p:nvPr/>
        </p:nvSpPr>
        <p:spPr>
          <a:xfrm>
            <a:off x="638936" y="1007510"/>
            <a:ext cx="7838528" cy="1092607"/>
          </a:xfrm>
          <a:prstGeom prst="rect">
            <a:avLst/>
          </a:prstGeom>
          <a:noFill/>
        </p:spPr>
        <p:txBody>
          <a:bodyPr wrap="square" rtlCol="0">
            <a:spAutoFit/>
          </a:bodyPr>
          <a:lstStyle/>
          <a:p>
            <a:pPr algn="ctr">
              <a:spcAft>
                <a:spcPts val="600"/>
              </a:spcAft>
            </a:pPr>
            <a:r>
              <a:rPr lang="fr-BE" sz="2000" b="1" dirty="0">
                <a:solidFill>
                  <a:schemeClr val="tx2"/>
                </a:solidFill>
                <a:latin typeface="Calibri" panose="020F0502020204030204" pitchFamily="34" charset="0"/>
              </a:rPr>
              <a:t>Discussion et collaboration avec la communauté scolaire</a:t>
            </a:r>
          </a:p>
          <a:p>
            <a:pPr algn="ctr"/>
            <a:r>
              <a:rPr lang="fr-BE" sz="2000" dirty="0">
                <a:latin typeface="Calibri" panose="020F0502020204030204" pitchFamily="34" charset="0"/>
              </a:rPr>
              <a:t>Pour que les gens se sentent investis dans une politique, il est essentiel de les consulter et de les impliquer dans le </a:t>
            </a:r>
            <a:r>
              <a:rPr lang="fr-BE" sz="2000" dirty="0" smtClean="0">
                <a:latin typeface="Calibri" panose="020F0502020204030204" pitchFamily="34" charset="0"/>
              </a:rPr>
              <a:t>processus</a:t>
            </a:r>
            <a:endParaRPr lang="fr-BE" sz="2000" dirty="0">
              <a:latin typeface="Calibri" panose="020F0502020204030204" pitchFamily="34" charset="0"/>
            </a:endParaRPr>
          </a:p>
        </p:txBody>
      </p:sp>
    </p:spTree>
    <p:extLst>
      <p:ext uri="{BB962C8B-B14F-4D97-AF65-F5344CB8AC3E}">
        <p14:creationId xmlns:p14="http://schemas.microsoft.com/office/powerpoint/2010/main" val="2716945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15</a:t>
            </a:fld>
            <a:endParaRPr lang="el-GR"/>
          </a:p>
        </p:txBody>
      </p:sp>
      <p:sp>
        <p:nvSpPr>
          <p:cNvPr id="2" name="Rectangle 1"/>
          <p:cNvSpPr/>
          <p:nvPr/>
        </p:nvSpPr>
        <p:spPr>
          <a:xfrm>
            <a:off x="621904" y="1666781"/>
            <a:ext cx="8064896" cy="4524315"/>
          </a:xfrm>
          <a:prstGeom prst="rect">
            <a:avLst/>
          </a:prstGeom>
        </p:spPr>
        <p:txBody>
          <a:bodyPr wrap="square">
            <a:spAutoFit/>
          </a:bodyPr>
          <a:lstStyle/>
          <a:p>
            <a:pPr>
              <a:spcAft>
                <a:spcPts val="600"/>
              </a:spcAft>
            </a:pPr>
            <a:r>
              <a:rPr lang="fr-BE" dirty="0"/>
              <a:t>• </a:t>
            </a:r>
            <a:r>
              <a:rPr lang="fr-BE" sz="2000" dirty="0"/>
              <a:t>Le harcèlement se produit dans toutes les écoles; dès lors une école devrait être fière de sa position proactive et transparente contre le harcèlement</a:t>
            </a:r>
          </a:p>
          <a:p>
            <a:endParaRPr lang="fr-BE" dirty="0"/>
          </a:p>
          <a:p>
            <a:pPr>
              <a:spcAft>
                <a:spcPts val="600"/>
              </a:spcAft>
            </a:pPr>
            <a:r>
              <a:rPr lang="fr-BE" dirty="0"/>
              <a:t>• </a:t>
            </a:r>
            <a:r>
              <a:rPr lang="fr-BE" sz="2000" dirty="0"/>
              <a:t>La déclaration écrite contre le harcèlement devrait être :</a:t>
            </a:r>
          </a:p>
          <a:p>
            <a:r>
              <a:rPr lang="fr-BE" dirty="0"/>
              <a:t>– Construite comme un document du domaine public</a:t>
            </a:r>
          </a:p>
          <a:p>
            <a:r>
              <a:rPr lang="fr-BE" dirty="0"/>
              <a:t>– Affichée de façon permanente dans l’école </a:t>
            </a:r>
          </a:p>
          <a:p>
            <a:r>
              <a:rPr lang="fr-BE" dirty="0"/>
              <a:t>– Disponible pour tous les élèves dans une langue qu’ils comprennent</a:t>
            </a:r>
          </a:p>
          <a:p>
            <a:r>
              <a:rPr lang="fr-BE" dirty="0"/>
              <a:t>– Donnée à tous les membres du personnel, en particulier les nouveaux membres et membres non-permanents</a:t>
            </a:r>
          </a:p>
          <a:p>
            <a:r>
              <a:rPr lang="fr-BE" dirty="0"/>
              <a:t>– Donnée à tous les parents, en particulier les nouveaux</a:t>
            </a:r>
          </a:p>
          <a:p>
            <a:r>
              <a:rPr lang="fr-BE" dirty="0"/>
              <a:t>– Distribuée à tous les groupes pertinents de la communauté scolaire</a:t>
            </a:r>
          </a:p>
          <a:p>
            <a:r>
              <a:rPr lang="fr-BE" dirty="0"/>
              <a:t>– Associée à des mesures d’évaluation et de révision – les révisions devraient être réalisées au moins annuellement</a:t>
            </a:r>
          </a:p>
          <a:p>
            <a:endParaRPr lang="fr-BE" dirty="0" smtClean="0"/>
          </a:p>
        </p:txBody>
      </p:sp>
      <p:sp>
        <p:nvSpPr>
          <p:cNvPr id="4" name="ZoneTexte 3"/>
          <p:cNvSpPr txBox="1"/>
          <p:nvPr/>
        </p:nvSpPr>
        <p:spPr>
          <a:xfrm>
            <a:off x="621904" y="1052736"/>
            <a:ext cx="7838528" cy="400110"/>
          </a:xfrm>
          <a:prstGeom prst="rect">
            <a:avLst/>
          </a:prstGeom>
          <a:noFill/>
        </p:spPr>
        <p:txBody>
          <a:bodyPr wrap="square" rtlCol="0">
            <a:spAutoFit/>
          </a:bodyPr>
          <a:lstStyle/>
          <a:p>
            <a:pPr algn="ctr"/>
            <a:r>
              <a:rPr lang="fr-BE" sz="2000" b="1" dirty="0" smtClean="0">
                <a:solidFill>
                  <a:schemeClr val="tx2"/>
                </a:solidFill>
                <a:latin typeface="Calibri" panose="020F0502020204030204" pitchFamily="34" charset="0"/>
              </a:rPr>
              <a:t>Établir des mesures de dissémination, de promotion et d’évaluation</a:t>
            </a:r>
            <a:endParaRPr lang="fr-BE" sz="20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4600956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16</a:t>
            </a:fld>
            <a:endParaRPr lang="el-GR"/>
          </a:p>
        </p:txBody>
      </p:sp>
      <p:sp>
        <p:nvSpPr>
          <p:cNvPr id="2" name="Rectangle 1"/>
          <p:cNvSpPr/>
          <p:nvPr/>
        </p:nvSpPr>
        <p:spPr>
          <a:xfrm>
            <a:off x="624000" y="1843236"/>
            <a:ext cx="8064896" cy="5355312"/>
          </a:xfrm>
          <a:prstGeom prst="rect">
            <a:avLst/>
          </a:prstGeom>
        </p:spPr>
        <p:txBody>
          <a:bodyPr wrap="square">
            <a:spAutoFit/>
          </a:bodyPr>
          <a:lstStyle/>
          <a:p>
            <a:pPr>
              <a:spcAft>
                <a:spcPts val="600"/>
              </a:spcAft>
            </a:pPr>
            <a:r>
              <a:rPr lang="fr-BE" dirty="0" smtClean="0"/>
              <a:t>• </a:t>
            </a:r>
            <a:r>
              <a:rPr lang="fr-BE" sz="2000" dirty="0" smtClean="0"/>
              <a:t>Admettre que le harcèlement existe dans l’école et dans chaque école – Les conseils d’établissements et directeurs doivent prendre le leadership</a:t>
            </a:r>
          </a:p>
          <a:p>
            <a:pPr>
              <a:spcAft>
                <a:spcPts val="600"/>
              </a:spcAft>
            </a:pPr>
            <a:r>
              <a:rPr lang="fr-BE" dirty="0" smtClean="0"/>
              <a:t>• </a:t>
            </a:r>
            <a:r>
              <a:rPr lang="fr-BE" sz="2000" dirty="0" smtClean="0"/>
              <a:t>Prendre en compte des sujets clés :</a:t>
            </a:r>
          </a:p>
          <a:p>
            <a:r>
              <a:rPr lang="fr-BE" dirty="0" smtClean="0"/>
              <a:t>– Qu’entend-on par harcèlement ?</a:t>
            </a:r>
          </a:p>
          <a:p>
            <a:r>
              <a:rPr lang="fr-BE" dirty="0" smtClean="0"/>
              <a:t>– Qui sont les victimes, les agresseurs et les témoins ?</a:t>
            </a:r>
          </a:p>
          <a:p>
            <a:r>
              <a:rPr lang="fr-BE" dirty="0" smtClean="0"/>
              <a:t>– Quelles stratégies anti-harcèlement sont actuellement en place dans l’école pour</a:t>
            </a:r>
          </a:p>
          <a:p>
            <a:pPr marL="742950" lvl="1" indent="-285750">
              <a:buFont typeface="Arial" panose="020B0604020202020204" pitchFamily="34" charset="0"/>
              <a:buChar char="•"/>
            </a:pPr>
            <a:r>
              <a:rPr lang="fr-BE" sz="1600" dirty="0" smtClean="0"/>
              <a:t>Réduire les risques de harcèlement ?</a:t>
            </a:r>
          </a:p>
          <a:p>
            <a:pPr marL="742950" lvl="1" indent="-285750">
              <a:buFont typeface="Arial" panose="020B0604020202020204" pitchFamily="34" charset="0"/>
              <a:buChar char="•"/>
            </a:pPr>
            <a:r>
              <a:rPr lang="fr-BE" sz="1600" dirty="0" smtClean="0"/>
              <a:t>Répondre aux incidents de harcèlement ?</a:t>
            </a:r>
          </a:p>
          <a:p>
            <a:pPr marL="742950" lvl="1" indent="-285750">
              <a:buFont typeface="Arial" panose="020B0604020202020204" pitchFamily="34" charset="0"/>
              <a:buChar char="•"/>
            </a:pPr>
            <a:r>
              <a:rPr lang="fr-BE" sz="1600" dirty="0" smtClean="0"/>
              <a:t>Traiter/Réhabiliter les personnes impliquées dans des incidents de harcèlement ?</a:t>
            </a:r>
          </a:p>
          <a:p>
            <a:r>
              <a:rPr lang="fr-BE" dirty="0" smtClean="0"/>
              <a:t>– Quel est le niveau de harcèlement à l’échelle nationale/internationale ?</a:t>
            </a:r>
          </a:p>
          <a:p>
            <a:r>
              <a:rPr lang="fr-BE" dirty="0" smtClean="0"/>
              <a:t>– Quelles autres stratégies disponibles au niveau (inter)national sont susceptibles d’être plus efficaces pour l’école ?</a:t>
            </a:r>
          </a:p>
          <a:p>
            <a:endParaRPr lang="fr-BE" sz="1600" dirty="0" smtClean="0"/>
          </a:p>
          <a:p>
            <a:r>
              <a:rPr lang="fr-BE" sz="2000" dirty="0"/>
              <a:t>• </a:t>
            </a:r>
            <a:r>
              <a:rPr lang="fr-BE" sz="2000" dirty="0" smtClean="0"/>
              <a:t>Déterminer le niveau actuel de harcèlement dans l’école – développer une enquête (peut-être avec le corps étudiant) ou employer une enquête existante pour établir l’ampleur, la nature et la localisation du harcèlement dans l’école et demander des suggestions pour permettre de le réduire.</a:t>
            </a:r>
          </a:p>
          <a:p>
            <a:endParaRPr lang="fr-BE" dirty="0" smtClean="0">
              <a:solidFill>
                <a:srgbClr val="000000"/>
              </a:solidFill>
            </a:endParaRPr>
          </a:p>
        </p:txBody>
      </p:sp>
      <p:sp>
        <p:nvSpPr>
          <p:cNvPr id="3" name="ZoneTexte 2"/>
          <p:cNvSpPr txBox="1"/>
          <p:nvPr/>
        </p:nvSpPr>
        <p:spPr>
          <a:xfrm>
            <a:off x="1331640" y="404664"/>
            <a:ext cx="6408712" cy="1077218"/>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Étapes d’un processus de consultation</a:t>
            </a:r>
          </a:p>
        </p:txBody>
      </p:sp>
      <p:sp>
        <p:nvSpPr>
          <p:cNvPr id="4" name="ZoneTexte 3"/>
          <p:cNvSpPr txBox="1"/>
          <p:nvPr/>
        </p:nvSpPr>
        <p:spPr>
          <a:xfrm>
            <a:off x="624000" y="1366163"/>
            <a:ext cx="7838528" cy="400110"/>
          </a:xfrm>
          <a:prstGeom prst="rect">
            <a:avLst/>
          </a:prstGeom>
          <a:noFill/>
        </p:spPr>
        <p:txBody>
          <a:bodyPr wrap="square" rtlCol="0">
            <a:spAutoFit/>
          </a:bodyPr>
          <a:lstStyle/>
          <a:p>
            <a:pPr algn="ctr"/>
            <a:r>
              <a:rPr lang="fr-BE" sz="2000" b="1" dirty="0" smtClean="0">
                <a:solidFill>
                  <a:schemeClr val="tx2"/>
                </a:solidFill>
                <a:latin typeface="Calibri" panose="020F0502020204030204" pitchFamily="34" charset="0"/>
              </a:rPr>
              <a:t>En concertation </a:t>
            </a:r>
            <a:r>
              <a:rPr lang="fr-BE" sz="2000" b="1" dirty="0">
                <a:solidFill>
                  <a:schemeClr val="tx2"/>
                </a:solidFill>
                <a:latin typeface="Calibri" panose="020F0502020204030204" pitchFamily="34" charset="0"/>
              </a:rPr>
              <a:t>avec la communauté </a:t>
            </a:r>
            <a:r>
              <a:rPr lang="fr-BE" sz="2000" b="1" dirty="0" smtClean="0">
                <a:solidFill>
                  <a:schemeClr val="tx2"/>
                </a:solidFill>
                <a:latin typeface="Calibri" panose="020F0502020204030204" pitchFamily="34" charset="0"/>
              </a:rPr>
              <a:t>scolaire</a:t>
            </a:r>
            <a:endParaRPr lang="fr-BE" sz="20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34021258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17</a:t>
            </a:fld>
            <a:endParaRPr lang="el-GR"/>
          </a:p>
        </p:txBody>
      </p:sp>
      <p:sp>
        <p:nvSpPr>
          <p:cNvPr id="2" name="Rectangle 1"/>
          <p:cNvSpPr/>
          <p:nvPr/>
        </p:nvSpPr>
        <p:spPr>
          <a:xfrm>
            <a:off x="621904" y="1003990"/>
            <a:ext cx="8064896" cy="5909310"/>
          </a:xfrm>
          <a:prstGeom prst="rect">
            <a:avLst/>
          </a:prstGeom>
        </p:spPr>
        <p:txBody>
          <a:bodyPr wrap="square">
            <a:spAutoFit/>
          </a:bodyPr>
          <a:lstStyle/>
          <a:p>
            <a:endParaRPr lang="en-GB" dirty="0"/>
          </a:p>
          <a:p>
            <a:r>
              <a:rPr lang="fr-BE" dirty="0" smtClean="0"/>
              <a:t>• Communiquer les résultats de l’enquête – ils devraient être communiqués à l’ensemble de la communauté scolaire au niveau de la classe, du personnel et de la maison, via des réunions ou courriers.</a:t>
            </a:r>
          </a:p>
          <a:p>
            <a:r>
              <a:rPr lang="fr-BE" dirty="0" smtClean="0"/>
              <a:t>• Rechercher des stratégies pour aborder le harcèlement – chercher à la fois des stratégies de prévention et d’intervention. </a:t>
            </a:r>
          </a:p>
          <a:p>
            <a:r>
              <a:rPr lang="fr-BE" dirty="0" smtClean="0"/>
              <a:t>• Première ébauche de la politique – </a:t>
            </a:r>
            <a:r>
              <a:rPr lang="fr-BE" dirty="0"/>
              <a:t>e</a:t>
            </a:r>
            <a:r>
              <a:rPr lang="fr-BE" dirty="0" smtClean="0"/>
              <a:t>n présentant les points de vue des différents groupes, la politique devrait être ébauchée par le directeur ou le comité qu’il a nommé. </a:t>
            </a:r>
          </a:p>
          <a:p>
            <a:r>
              <a:rPr lang="fr-BE" dirty="0" smtClean="0"/>
              <a:t>• Revoir le projet de politique – le feedback des groupes permettra de peaufiner au </a:t>
            </a:r>
            <a:r>
              <a:rPr lang="fr-BE" dirty="0"/>
              <a:t>mieux</a:t>
            </a:r>
            <a:r>
              <a:rPr lang="fr-BE" dirty="0" smtClean="0"/>
              <a:t> l’ébauche et de lui donner une forme utilisable, avec un large soutien. Plusieurs ébauches peuvent être nécessaires. </a:t>
            </a:r>
          </a:p>
          <a:p>
            <a:r>
              <a:rPr lang="fr-BE" dirty="0" smtClean="0"/>
              <a:t>• Appliquer la politique – Comme le personnel sera le plus affecté, il peut être nécessaire de le former si des décisions doivent être prises (p.ex. remplacer des mesures punitives par des mesures réparatrices ; se familiariser à l’approche « no </a:t>
            </a:r>
            <a:r>
              <a:rPr lang="fr-BE" dirty="0" err="1" smtClean="0"/>
              <a:t>blame</a:t>
            </a:r>
            <a:r>
              <a:rPr lang="fr-BE" dirty="0" smtClean="0"/>
              <a:t> »)</a:t>
            </a:r>
          </a:p>
          <a:p>
            <a:r>
              <a:rPr lang="fr-BE" dirty="0" smtClean="0"/>
              <a:t>• Lancer la politique – Un lancement bien préparé sur un ton positif qui implique tous les groupes est à conseiller, peut-être en exploitant la créativité des élèves (posters, vidéos, etc.) pour augmenter l’impact. Elle devrait également être visible sur le site internet de l’école. </a:t>
            </a:r>
          </a:p>
          <a:p>
            <a:endParaRPr lang="fr-BE" dirty="0" smtClean="0">
              <a:solidFill>
                <a:srgbClr val="000000"/>
              </a:solidFill>
            </a:endParaRPr>
          </a:p>
        </p:txBody>
      </p:sp>
    </p:spTree>
    <p:extLst>
      <p:ext uri="{BB962C8B-B14F-4D97-AF65-F5344CB8AC3E}">
        <p14:creationId xmlns:p14="http://schemas.microsoft.com/office/powerpoint/2010/main" val="25829399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18</a:t>
            </a:fld>
            <a:endParaRPr lang="el-GR"/>
          </a:p>
        </p:txBody>
      </p:sp>
      <p:sp>
        <p:nvSpPr>
          <p:cNvPr id="2" name="Rectangle 1"/>
          <p:cNvSpPr/>
          <p:nvPr/>
        </p:nvSpPr>
        <p:spPr>
          <a:xfrm>
            <a:off x="621904" y="1003990"/>
            <a:ext cx="8064896" cy="5047536"/>
          </a:xfrm>
          <a:prstGeom prst="rect">
            <a:avLst/>
          </a:prstGeom>
        </p:spPr>
        <p:txBody>
          <a:bodyPr wrap="square">
            <a:spAutoFit/>
          </a:bodyPr>
          <a:lstStyle/>
          <a:p>
            <a:endParaRPr lang="en-GB" dirty="0"/>
          </a:p>
          <a:p>
            <a:endParaRPr lang="en-GB" dirty="0"/>
          </a:p>
          <a:p>
            <a:r>
              <a:rPr lang="en-US" dirty="0"/>
              <a:t>• </a:t>
            </a:r>
            <a:r>
              <a:rPr lang="en-US" u="sng" dirty="0" err="1" smtClean="0"/>
              <a:t>Maintenir</a:t>
            </a:r>
            <a:r>
              <a:rPr lang="fr-BE" u="sng" dirty="0" smtClean="0"/>
              <a:t> une politique vivante</a:t>
            </a:r>
            <a:r>
              <a:rPr lang="fr-BE" dirty="0" smtClean="0"/>
              <a:t> – C’est essentiel. Semaines de sensibilisation, campagnes d’affichage/vidéo, publication des résultats des enquêtes, intervenants externes, toutes ces choses permettront à la communauté de la garder à l’esprit.</a:t>
            </a:r>
          </a:p>
          <a:p>
            <a:pPr>
              <a:spcAft>
                <a:spcPts val="600"/>
              </a:spcAft>
            </a:pPr>
            <a:r>
              <a:rPr lang="fr-BE" dirty="0" smtClean="0"/>
              <a:t>• Revoir régulièrement la politique – Au moins une fois par an. Le harcèlement est fluctuant et la politique doit être fluide et organique pour rester pertinente et efficace. L’évaluation peut incomber au directeur ou au comité anti-harcèlement qu’il a nommé. Le feedback devrait venir de toutes les parties de la communauté. Aspects à prendre en compte : </a:t>
            </a:r>
          </a:p>
          <a:p>
            <a:r>
              <a:rPr lang="fr-BE" sz="1600" dirty="0" smtClean="0"/>
              <a:t>– Le niveau de harcèlement dans l’enquête par rapport au nombre d’incidents rapportés au personnel</a:t>
            </a:r>
          </a:p>
          <a:p>
            <a:r>
              <a:rPr lang="fr-BE" sz="1600" dirty="0" smtClean="0"/>
              <a:t>– Le niveau d’inscriptions et de sorties de l’école (élèves et </a:t>
            </a:r>
            <a:r>
              <a:rPr lang="fr-BE" sz="1600" smtClean="0"/>
              <a:t>membres du personnel)</a:t>
            </a:r>
            <a:endParaRPr lang="fr-BE" sz="1600" dirty="0" smtClean="0"/>
          </a:p>
          <a:p>
            <a:r>
              <a:rPr lang="fr-BE" sz="1600" dirty="0" smtClean="0"/>
              <a:t>– Le niveau d’absentéisme</a:t>
            </a:r>
          </a:p>
          <a:p>
            <a:r>
              <a:rPr lang="fr-BE" sz="1600" dirty="0" smtClean="0"/>
              <a:t>– L’environnement général de travail – pour le personnel et les élèves</a:t>
            </a:r>
          </a:p>
          <a:p>
            <a:pPr>
              <a:spcAft>
                <a:spcPts val="600"/>
              </a:spcAft>
            </a:pPr>
            <a:r>
              <a:rPr lang="fr-BE" sz="1600" dirty="0" smtClean="0"/>
              <a:t>– Le niveau de soutien par les pairs ou de stratégies menées par les élèves</a:t>
            </a:r>
          </a:p>
          <a:p>
            <a:r>
              <a:rPr lang="fr-BE" dirty="0" smtClean="0"/>
              <a:t>Des stratégies telles que « </a:t>
            </a:r>
            <a:r>
              <a:rPr lang="fr-BE" dirty="0"/>
              <a:t>Checkpoints for </a:t>
            </a:r>
            <a:r>
              <a:rPr lang="fr-BE" dirty="0" err="1"/>
              <a:t>Schools</a:t>
            </a:r>
            <a:r>
              <a:rPr lang="fr-BE" dirty="0"/>
              <a:t> </a:t>
            </a:r>
            <a:r>
              <a:rPr lang="fr-BE" dirty="0" smtClean="0"/>
              <a:t>» (</a:t>
            </a:r>
            <a:r>
              <a:rPr lang="fr-BE" dirty="0" err="1" smtClean="0"/>
              <a:t>Varnava</a:t>
            </a:r>
            <a:r>
              <a:rPr lang="fr-BE" dirty="0" smtClean="0"/>
              <a:t>, 2002) peuvent faciliter le processus de révision.</a:t>
            </a:r>
            <a:endParaRPr lang="fr-BE" dirty="0" smtClean="0">
              <a:solidFill>
                <a:srgbClr val="000000"/>
              </a:solidFill>
            </a:endParaRPr>
          </a:p>
        </p:txBody>
      </p:sp>
    </p:spTree>
    <p:extLst>
      <p:ext uri="{BB962C8B-B14F-4D97-AF65-F5344CB8AC3E}">
        <p14:creationId xmlns:p14="http://schemas.microsoft.com/office/powerpoint/2010/main" val="3798737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19</a:t>
            </a:fld>
            <a:endParaRPr lang="el-GR"/>
          </a:p>
        </p:txBody>
      </p:sp>
      <p:sp>
        <p:nvSpPr>
          <p:cNvPr id="2" name="Rectangle 1"/>
          <p:cNvSpPr/>
          <p:nvPr/>
        </p:nvSpPr>
        <p:spPr>
          <a:xfrm>
            <a:off x="395536" y="1196752"/>
            <a:ext cx="8471916" cy="5811847"/>
          </a:xfrm>
          <a:prstGeom prst="rect">
            <a:avLst/>
          </a:prstGeom>
        </p:spPr>
        <p:txBody>
          <a:bodyPr wrap="square">
            <a:spAutoFit/>
          </a:bodyPr>
          <a:lstStyle/>
          <a:p>
            <a:pPr>
              <a:spcAft>
                <a:spcPts val="1000"/>
              </a:spcAft>
            </a:pPr>
            <a:r>
              <a:rPr lang="en-US" sz="1600" dirty="0">
                <a:solidFill>
                  <a:srgbClr val="000000"/>
                </a:solidFill>
                <a:latin typeface="Calibri" panose="020F0502020204030204" pitchFamily="34" charset="0"/>
              </a:rPr>
              <a:t>Olweus, D. (1993). Bullying at school : What we know and what we can do. (Greek Edition 2009) Athens: </a:t>
            </a:r>
            <a:r>
              <a:rPr lang="en-US" sz="1600" dirty="0" err="1">
                <a:solidFill>
                  <a:srgbClr val="000000"/>
                </a:solidFill>
                <a:latin typeface="Calibri" panose="020F0502020204030204" pitchFamily="34" charset="0"/>
              </a:rPr>
              <a:t>Epsype</a:t>
            </a:r>
            <a:endParaRPr lang="en-US" sz="1600" dirty="0">
              <a:solidFill>
                <a:srgbClr val="000000"/>
              </a:solidFill>
              <a:latin typeface="Calibri" panose="020F0502020204030204" pitchFamily="34" charset="0"/>
            </a:endParaRPr>
          </a:p>
          <a:p>
            <a:pPr>
              <a:spcAft>
                <a:spcPts val="1000"/>
              </a:spcAft>
            </a:pPr>
            <a:r>
              <a:rPr lang="en-US" sz="1600" dirty="0">
                <a:solidFill>
                  <a:srgbClr val="000000"/>
                </a:solidFill>
                <a:latin typeface="Calibri" panose="020F0502020204030204" pitchFamily="34" charset="0"/>
              </a:rPr>
              <a:t>Olweus, D., &amp; Limber, S. P. (2007). </a:t>
            </a:r>
            <a:r>
              <a:rPr lang="en-US" sz="1600" dirty="0" smtClean="0">
                <a:solidFill>
                  <a:srgbClr val="000000"/>
                </a:solidFill>
                <a:latin typeface="Calibri" panose="020F0502020204030204" pitchFamily="34" charset="0"/>
              </a:rPr>
              <a:t>Olweus Bullying </a:t>
            </a:r>
            <a:r>
              <a:rPr lang="en-US" sz="1600" dirty="0">
                <a:solidFill>
                  <a:srgbClr val="000000"/>
                </a:solidFill>
                <a:latin typeface="Calibri" panose="020F0502020204030204" pitchFamily="34" charset="0"/>
              </a:rPr>
              <a:t>Prevention Program: Teacher guide. Center City, MN: </a:t>
            </a:r>
            <a:r>
              <a:rPr lang="en-US" sz="1600" dirty="0" err="1">
                <a:solidFill>
                  <a:srgbClr val="000000"/>
                </a:solidFill>
                <a:latin typeface="Calibri" panose="020F0502020204030204" pitchFamily="34" charset="0"/>
              </a:rPr>
              <a:t>Hazelden</a:t>
            </a:r>
            <a:endParaRPr lang="en-US" sz="1600" dirty="0">
              <a:solidFill>
                <a:srgbClr val="000000"/>
              </a:solidFill>
              <a:latin typeface="Calibri" panose="020F0502020204030204" pitchFamily="34" charset="0"/>
            </a:endParaRPr>
          </a:p>
          <a:p>
            <a:pPr>
              <a:spcAft>
                <a:spcPts val="1000"/>
              </a:spcAft>
            </a:pPr>
            <a:r>
              <a:rPr lang="en-US" sz="1600" dirty="0">
                <a:solidFill>
                  <a:srgbClr val="000000"/>
                </a:solidFill>
                <a:latin typeface="Calibri" panose="020F0502020204030204" pitchFamily="34" charset="0"/>
              </a:rPr>
              <a:t>O’Moore&amp; Minton (2004) Dealing with Bullying in Schools : A Training Manual for Teachers Parents &amp; Other Professionals. Paul Chapman Publishing. London. </a:t>
            </a:r>
            <a:endParaRPr lang="en-US" sz="1600" dirty="0" smtClean="0">
              <a:solidFill>
                <a:srgbClr val="000000"/>
              </a:solidFill>
              <a:latin typeface="Calibri" panose="020F0502020204030204" pitchFamily="34" charset="0"/>
            </a:endParaRPr>
          </a:p>
          <a:p>
            <a:pPr>
              <a:spcAft>
                <a:spcPts val="600"/>
              </a:spcAft>
            </a:pPr>
            <a:r>
              <a:rPr lang="en-US" sz="1600" dirty="0"/>
              <a:t>O’Moore, M. (2010). </a:t>
            </a:r>
            <a:r>
              <a:rPr lang="en-US" sz="1600" i="1" dirty="0"/>
              <a:t>Understanding School Bullying: A Guide for Parents and Teachers</a:t>
            </a:r>
            <a:r>
              <a:rPr lang="en-US" sz="1600" dirty="0"/>
              <a:t>, Dublin. Veritas. </a:t>
            </a:r>
          </a:p>
          <a:p>
            <a:r>
              <a:rPr lang="en-US" sz="1600" dirty="0"/>
              <a:t>O’Moore, M. (2014). The ABC Whole School Bullying Approach to Bullying Prevention. In O’Moore, M. &amp; Stevens, P. (eds.). </a:t>
            </a:r>
            <a:r>
              <a:rPr lang="en-US" sz="1600" i="1" dirty="0"/>
              <a:t>Bullying in Irish Education Perspectives in Research and Practice</a:t>
            </a:r>
            <a:r>
              <a:rPr lang="en-US" sz="1600" dirty="0"/>
              <a:t>. Cork, Ireland: Cork University Press.</a:t>
            </a:r>
            <a:endParaRPr lang="en-US" sz="1600" dirty="0">
              <a:solidFill>
                <a:srgbClr val="000000"/>
              </a:solidFill>
              <a:latin typeface="Calibri" panose="020F0502020204030204" pitchFamily="34" charset="0"/>
            </a:endParaRPr>
          </a:p>
          <a:p>
            <a:pPr>
              <a:spcAft>
                <a:spcPts val="1000"/>
              </a:spcAft>
            </a:pPr>
            <a:r>
              <a:rPr lang="en-US" sz="1600" dirty="0">
                <a:solidFill>
                  <a:srgbClr val="000000"/>
                </a:solidFill>
                <a:latin typeface="Calibri" panose="020F0502020204030204" pitchFamily="34" charset="0"/>
              </a:rPr>
              <a:t>Department of Education &amp; Skills: Ireland (2013) Action Plan on Bullying. Govt. Publications. </a:t>
            </a:r>
            <a:r>
              <a:rPr lang="en-US" sz="1600" dirty="0">
                <a:solidFill>
                  <a:srgbClr val="000000"/>
                </a:solidFill>
                <a:latin typeface="Calibri" panose="020F0502020204030204" pitchFamily="34" charset="0"/>
                <a:hlinkClick r:id="rId3"/>
              </a:rPr>
              <a:t>https://</a:t>
            </a:r>
            <a:r>
              <a:rPr lang="en-US" sz="1600" dirty="0" smtClean="0">
                <a:solidFill>
                  <a:srgbClr val="000000"/>
                </a:solidFill>
                <a:latin typeface="Calibri" panose="020F0502020204030204" pitchFamily="34" charset="0"/>
                <a:hlinkClick r:id="rId3"/>
              </a:rPr>
              <a:t>www.education.ie/en/Publications/Education-Reports/Action-Plan-On-Bullying-2013.pdf</a:t>
            </a:r>
            <a:endParaRPr lang="en-US" sz="1600" dirty="0">
              <a:solidFill>
                <a:srgbClr val="000000"/>
              </a:solidFill>
              <a:latin typeface="Calibri" panose="020F0502020204030204" pitchFamily="34" charset="0"/>
            </a:endParaRPr>
          </a:p>
          <a:p>
            <a:pPr>
              <a:spcAft>
                <a:spcPts val="1000"/>
              </a:spcAft>
            </a:pPr>
            <a:r>
              <a:rPr lang="en-US" sz="1600" dirty="0">
                <a:solidFill>
                  <a:srgbClr val="000000"/>
                </a:solidFill>
                <a:latin typeface="Calibri" panose="020F0502020204030204" pitchFamily="34" charset="0"/>
              </a:rPr>
              <a:t>O’Higgins Norman</a:t>
            </a:r>
            <a:r>
              <a:rPr lang="en-US" sz="1600" dirty="0" smtClean="0">
                <a:solidFill>
                  <a:srgbClr val="000000"/>
                </a:solidFill>
                <a:latin typeface="Calibri" panose="020F0502020204030204" pitchFamily="34" charset="0"/>
              </a:rPr>
              <a:t>, J</a:t>
            </a:r>
            <a:r>
              <a:rPr lang="en-US" sz="1600" dirty="0">
                <a:solidFill>
                  <a:srgbClr val="000000"/>
                </a:solidFill>
                <a:latin typeface="Calibri" panose="020F0502020204030204" pitchFamily="34" charset="0"/>
              </a:rPr>
              <a:t>. (2008 ) Tackling Bullying and Discrimination: A Whole School Approach. Dublin City University/Department of Education &amp; Science. </a:t>
            </a:r>
            <a:r>
              <a:rPr lang="en-US" sz="1600" dirty="0">
                <a:solidFill>
                  <a:srgbClr val="000000"/>
                </a:solidFill>
                <a:latin typeface="Calibri" panose="020F0502020204030204" pitchFamily="34" charset="0"/>
                <a:hlinkClick r:id="rId4"/>
              </a:rPr>
              <a:t>https://</a:t>
            </a:r>
            <a:r>
              <a:rPr lang="en-US" sz="1600" dirty="0" smtClean="0">
                <a:solidFill>
                  <a:srgbClr val="000000"/>
                </a:solidFill>
                <a:latin typeface="Calibri" panose="020F0502020204030204" pitchFamily="34" charset="0"/>
                <a:hlinkClick r:id="rId4"/>
              </a:rPr>
              <a:t>www.education.ie/en/Press-Events/Conferences/cp_anti_bullying/Anti-Bullying-Forum-Submissions/anti_bully_sub_academic_dr_ohiggins_norman.pdf</a:t>
            </a:r>
            <a:endParaRPr lang="en-US" sz="1600" dirty="0">
              <a:solidFill>
                <a:srgbClr val="000000"/>
              </a:solidFill>
              <a:latin typeface="Calibri" panose="020F0502020204030204" pitchFamily="34" charset="0"/>
            </a:endParaRPr>
          </a:p>
          <a:p>
            <a:pPr>
              <a:spcAft>
                <a:spcPts val="1000"/>
              </a:spcAft>
            </a:pPr>
            <a:r>
              <a:rPr lang="en-US" sz="1600" dirty="0">
                <a:solidFill>
                  <a:srgbClr val="000000"/>
                </a:solidFill>
                <a:latin typeface="Calibri" panose="020F0502020204030204" pitchFamily="34" charset="0"/>
              </a:rPr>
              <a:t>Smith, P.K., </a:t>
            </a:r>
            <a:r>
              <a:rPr lang="en-US" sz="1600" dirty="0" err="1">
                <a:solidFill>
                  <a:srgbClr val="000000"/>
                </a:solidFill>
                <a:latin typeface="Calibri" panose="020F0502020204030204" pitchFamily="34" charset="0"/>
              </a:rPr>
              <a:t>Kupferberg</a:t>
            </a:r>
            <a:r>
              <a:rPr lang="en-US" sz="1600" dirty="0">
                <a:solidFill>
                  <a:srgbClr val="000000"/>
                </a:solidFill>
                <a:latin typeface="Calibri" panose="020F0502020204030204" pitchFamily="34" charset="0"/>
              </a:rPr>
              <a:t>, A., </a:t>
            </a:r>
            <a:r>
              <a:rPr lang="en-US" sz="1600" dirty="0" err="1">
                <a:solidFill>
                  <a:srgbClr val="000000"/>
                </a:solidFill>
                <a:latin typeface="Calibri" panose="020F0502020204030204" pitchFamily="34" charset="0"/>
              </a:rPr>
              <a:t>Mora-Merchan</a:t>
            </a:r>
            <a:r>
              <a:rPr lang="en-US" sz="1600" dirty="0">
                <a:solidFill>
                  <a:srgbClr val="000000"/>
                </a:solidFill>
                <a:latin typeface="Calibri" panose="020F0502020204030204" pitchFamily="34" charset="0"/>
              </a:rPr>
              <a:t>, J.A., Samara, M., </a:t>
            </a:r>
            <a:r>
              <a:rPr lang="en-US" sz="1600" dirty="0" err="1">
                <a:solidFill>
                  <a:srgbClr val="000000"/>
                </a:solidFill>
                <a:latin typeface="Calibri" panose="020F0502020204030204" pitchFamily="34" charset="0"/>
              </a:rPr>
              <a:t>Bosley</a:t>
            </a:r>
            <a:r>
              <a:rPr lang="en-US" sz="1600" dirty="0">
                <a:solidFill>
                  <a:srgbClr val="000000"/>
                </a:solidFill>
                <a:latin typeface="Calibri" panose="020F0502020204030204" pitchFamily="34" charset="0"/>
              </a:rPr>
              <a:t>, S. and Osborn, R. (2012), ‘A content analysis of school anti-bullying policies: A follow-up after six years’. Educational Psychology in Practice, 28: 61-84. </a:t>
            </a:r>
          </a:p>
        </p:txBody>
      </p:sp>
      <p:sp>
        <p:nvSpPr>
          <p:cNvPr id="3" name="ZoneTexte 2"/>
          <p:cNvSpPr txBox="1"/>
          <p:nvPr/>
        </p:nvSpPr>
        <p:spPr>
          <a:xfrm>
            <a:off x="1810668" y="404664"/>
            <a:ext cx="5472608" cy="584775"/>
          </a:xfrm>
          <a:prstGeom prst="rect">
            <a:avLst/>
          </a:prstGeom>
          <a:noFill/>
        </p:spPr>
        <p:txBody>
          <a:bodyPr wrap="square" rtlCol="0">
            <a:spAutoFit/>
          </a:bodyPr>
          <a:lstStyle/>
          <a:p>
            <a:r>
              <a:rPr lang="fr-BE" sz="3200" b="1" dirty="0">
                <a:solidFill>
                  <a:schemeClr val="tx2"/>
                </a:solidFill>
                <a:latin typeface="Calibri" panose="020F0502020204030204" pitchFamily="34" charset="0"/>
              </a:rPr>
              <a:t>Propositions de lecture </a:t>
            </a:r>
            <a:r>
              <a:rPr lang="fr-BE" sz="3200" b="1" dirty="0" smtClean="0">
                <a:solidFill>
                  <a:schemeClr val="tx2"/>
                </a:solidFill>
                <a:latin typeface="Calibri" panose="020F0502020204030204" pitchFamily="34" charset="0"/>
              </a:rPr>
              <a:t>et liens</a:t>
            </a:r>
            <a:endParaRPr lang="en-GB"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594498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a:t>
            </a:fld>
            <a:endParaRPr lang="el-GR"/>
          </a:p>
        </p:txBody>
      </p:sp>
      <p:sp>
        <p:nvSpPr>
          <p:cNvPr id="2" name="Rectangle 1"/>
          <p:cNvSpPr/>
          <p:nvPr/>
        </p:nvSpPr>
        <p:spPr>
          <a:xfrm>
            <a:off x="611560" y="1700808"/>
            <a:ext cx="7776864" cy="4431983"/>
          </a:xfrm>
          <a:prstGeom prst="rect">
            <a:avLst/>
          </a:prstGeom>
        </p:spPr>
        <p:txBody>
          <a:bodyPr wrap="square">
            <a:spAutoFit/>
          </a:bodyPr>
          <a:lstStyle/>
          <a:p>
            <a:pPr marL="457200" indent="-457200">
              <a:buFont typeface="+mj-lt"/>
              <a:buAutoNum type="alphaUcPeriod"/>
            </a:pPr>
            <a:r>
              <a:rPr lang="fr-BE" sz="2400" dirty="0" smtClean="0">
                <a:solidFill>
                  <a:srgbClr val="000000"/>
                </a:solidFill>
                <a:latin typeface="Calibri" panose="020F0502020204030204" pitchFamily="34" charset="0"/>
              </a:rPr>
              <a:t>Comprendre ce qu’est une approche scolaire globale – Créer une éthique scolaire positive</a:t>
            </a:r>
          </a:p>
          <a:p>
            <a:pPr marL="457200" indent="-457200">
              <a:buFont typeface="+mj-lt"/>
              <a:buAutoNum type="alphaUcPeriod"/>
            </a:pPr>
            <a:r>
              <a:rPr lang="fr-BE" sz="2400" dirty="0" smtClean="0">
                <a:solidFill>
                  <a:srgbClr val="000000"/>
                </a:solidFill>
                <a:latin typeface="Calibri" panose="020F0502020204030204" pitchFamily="34" charset="0"/>
              </a:rPr>
              <a:t>L’importance d’une politique scolaire globale</a:t>
            </a:r>
          </a:p>
          <a:p>
            <a:pPr marL="457200" indent="-457200">
              <a:buFont typeface="+mj-lt"/>
              <a:buAutoNum type="alphaUcPeriod"/>
            </a:pPr>
            <a:r>
              <a:rPr lang="fr-BE" sz="2400" dirty="0" smtClean="0">
                <a:solidFill>
                  <a:srgbClr val="000000"/>
                </a:solidFill>
                <a:latin typeface="Calibri" panose="020F0502020204030204" pitchFamily="34" charset="0"/>
              </a:rPr>
              <a:t>Responsabilités juridiques des écoles – Questions éthiques et droits des enfants</a:t>
            </a:r>
          </a:p>
          <a:p>
            <a:pPr marL="457200" indent="-457200">
              <a:buFont typeface="+mj-lt"/>
              <a:buAutoNum type="alphaUcPeriod"/>
            </a:pPr>
            <a:r>
              <a:rPr lang="fr-BE" sz="2400" dirty="0" smtClean="0">
                <a:solidFill>
                  <a:srgbClr val="000000"/>
                </a:solidFill>
                <a:latin typeface="Calibri" panose="020F0502020204030204" pitchFamily="34" charset="0"/>
              </a:rPr>
              <a:t>Gérer et évaluer les changements</a:t>
            </a:r>
          </a:p>
          <a:p>
            <a:pPr marL="457200" indent="-457200">
              <a:buFont typeface="+mj-lt"/>
              <a:buAutoNum type="alphaUcPeriod"/>
            </a:pPr>
            <a:r>
              <a:rPr lang="fr-BE" sz="2400" dirty="0" smtClean="0">
                <a:solidFill>
                  <a:srgbClr val="000000"/>
                </a:solidFill>
                <a:latin typeface="Calibri" panose="020F0502020204030204" pitchFamily="34" charset="0"/>
              </a:rPr>
              <a:t>Travailler avec les enseignants</a:t>
            </a:r>
          </a:p>
          <a:p>
            <a:pPr marL="457200" indent="-457200">
              <a:buFont typeface="+mj-lt"/>
              <a:buAutoNum type="alphaUcPeriod"/>
            </a:pPr>
            <a:r>
              <a:rPr lang="fr-BE" sz="2400" dirty="0" smtClean="0">
                <a:solidFill>
                  <a:srgbClr val="000000"/>
                </a:solidFill>
                <a:latin typeface="Calibri" panose="020F0502020204030204" pitchFamily="34" charset="0"/>
              </a:rPr>
              <a:t>Travailler avec les parents</a:t>
            </a:r>
          </a:p>
          <a:p>
            <a:pPr marL="457200" indent="-457200">
              <a:buFont typeface="+mj-lt"/>
              <a:buAutoNum type="alphaUcPeriod"/>
            </a:pPr>
            <a:r>
              <a:rPr lang="fr-BE" sz="2400" dirty="0" smtClean="0">
                <a:solidFill>
                  <a:srgbClr val="000000"/>
                </a:solidFill>
                <a:latin typeface="Calibri" panose="020F0502020204030204" pitchFamily="34" charset="0"/>
              </a:rPr>
              <a:t>Conflit, discipline, indiscipline et perturbations</a:t>
            </a:r>
          </a:p>
          <a:p>
            <a:pPr marL="457200" indent="-457200">
              <a:buFont typeface="+mj-lt"/>
              <a:buAutoNum type="alphaUcPeriod"/>
            </a:pPr>
            <a:r>
              <a:rPr lang="fr-BE" sz="2400" dirty="0" smtClean="0">
                <a:solidFill>
                  <a:srgbClr val="000000"/>
                </a:solidFill>
                <a:latin typeface="Calibri" panose="020F0502020204030204" pitchFamily="34" charset="0"/>
              </a:rPr>
              <a:t>Stratégies de prévention et d’intervention</a:t>
            </a:r>
          </a:p>
          <a:p>
            <a:pPr marL="457200" indent="-457200">
              <a:buFont typeface="+mj-lt"/>
              <a:buAutoNum type="alphaUcPeriod"/>
            </a:pPr>
            <a:r>
              <a:rPr lang="fr-BE" sz="2400" dirty="0" smtClean="0">
                <a:solidFill>
                  <a:srgbClr val="000000"/>
                </a:solidFill>
                <a:latin typeface="Calibri" panose="020F0502020204030204" pitchFamily="34" charset="0"/>
              </a:rPr>
              <a:t>Signaler et consigner les incidents</a:t>
            </a:r>
          </a:p>
          <a:p>
            <a:endParaRPr lang="en-GB" dirty="0">
              <a:solidFill>
                <a:srgbClr val="000000"/>
              </a:solidFill>
              <a:latin typeface="Calibri" panose="020F0502020204030204" pitchFamily="34" charset="0"/>
            </a:endParaRPr>
          </a:p>
        </p:txBody>
      </p:sp>
      <p:sp>
        <p:nvSpPr>
          <p:cNvPr id="4" name="ZoneTexte 3"/>
          <p:cNvSpPr txBox="1"/>
          <p:nvPr/>
        </p:nvSpPr>
        <p:spPr>
          <a:xfrm>
            <a:off x="2286000" y="476672"/>
            <a:ext cx="4662264" cy="707886"/>
          </a:xfrm>
          <a:prstGeom prst="rect">
            <a:avLst/>
          </a:prstGeom>
          <a:noFill/>
        </p:spPr>
        <p:txBody>
          <a:bodyPr wrap="square" rtlCol="0">
            <a:spAutoFit/>
          </a:bodyPr>
          <a:lstStyle/>
          <a:p>
            <a:pPr algn="ctr"/>
            <a:r>
              <a:rPr lang="fr-BE" sz="4000" b="1" dirty="0" smtClean="0">
                <a:solidFill>
                  <a:schemeClr val="tx2"/>
                </a:solidFill>
              </a:rPr>
              <a:t>Directeurs</a:t>
            </a:r>
            <a:endParaRPr lang="fr-BE" sz="4000" b="1" dirty="0">
              <a:solidFill>
                <a:schemeClr val="tx2"/>
              </a:solidFill>
            </a:endParaRPr>
          </a:p>
        </p:txBody>
      </p:sp>
    </p:spTree>
    <p:extLst>
      <p:ext uri="{BB962C8B-B14F-4D97-AF65-F5344CB8AC3E}">
        <p14:creationId xmlns:p14="http://schemas.microsoft.com/office/powerpoint/2010/main" val="28743473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20</a:t>
            </a:fld>
            <a:endParaRPr lang="el-GR"/>
          </a:p>
        </p:txBody>
      </p:sp>
      <p:sp>
        <p:nvSpPr>
          <p:cNvPr id="2" name="Rectangle 1"/>
          <p:cNvSpPr/>
          <p:nvPr/>
        </p:nvSpPr>
        <p:spPr>
          <a:xfrm>
            <a:off x="827584" y="2564904"/>
            <a:ext cx="7632848" cy="1754326"/>
          </a:xfrm>
          <a:prstGeom prst="rect">
            <a:avLst/>
          </a:prstGeom>
        </p:spPr>
        <p:txBody>
          <a:bodyPr wrap="square">
            <a:spAutoFit/>
          </a:bodyPr>
          <a:lstStyle/>
          <a:p>
            <a:pPr algn="ctr"/>
            <a:r>
              <a:rPr lang="fr-BE" sz="3600" b="1" dirty="0" smtClean="0">
                <a:solidFill>
                  <a:schemeClr val="tx2"/>
                </a:solidFill>
                <a:latin typeface="Calibri" panose="020F0502020204030204" pitchFamily="34" charset="0"/>
              </a:rPr>
              <a:t>Responsabilité juridique des écoles – Questions éthiques et droits des enfants</a:t>
            </a:r>
            <a:endParaRPr lang="fr-BE" sz="36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2773917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21</a:t>
            </a:fld>
            <a:endParaRPr lang="el-GR"/>
          </a:p>
        </p:txBody>
      </p:sp>
      <p:sp>
        <p:nvSpPr>
          <p:cNvPr id="2" name="Rectangle 1"/>
          <p:cNvSpPr/>
          <p:nvPr/>
        </p:nvSpPr>
        <p:spPr>
          <a:xfrm>
            <a:off x="621904" y="1556792"/>
            <a:ext cx="8064896" cy="5432256"/>
          </a:xfrm>
          <a:prstGeom prst="rect">
            <a:avLst/>
          </a:prstGeom>
        </p:spPr>
        <p:txBody>
          <a:bodyPr wrap="square">
            <a:spAutoFit/>
          </a:bodyPr>
          <a:lstStyle/>
          <a:p>
            <a:pPr>
              <a:spcAft>
                <a:spcPts val="600"/>
              </a:spcAft>
            </a:pPr>
            <a:r>
              <a:rPr lang="fr-BE" b="1" dirty="0" smtClean="0">
                <a:solidFill>
                  <a:srgbClr val="000000"/>
                </a:solidFill>
                <a:latin typeface="Calibri" panose="020F0502020204030204" pitchFamily="34" charset="0"/>
              </a:rPr>
              <a:t>Les conseils d’établissements et directeurs devraient s’informer des lois de leur pays/région concernant les enfants (en matière de harcèlement) et le devoir de diligence des écoles</a:t>
            </a:r>
            <a:endParaRPr lang="fr-BE" dirty="0" smtClean="0">
              <a:solidFill>
                <a:srgbClr val="000000"/>
              </a:solidFill>
            </a:endParaRPr>
          </a:p>
          <a:p>
            <a:r>
              <a:rPr lang="fr-BE" dirty="0" smtClean="0">
                <a:solidFill>
                  <a:srgbClr val="000000"/>
                </a:solidFill>
              </a:rPr>
              <a:t>La Convention relative aux droits de l’enfant (1989) des Nations Unies garantit aux enfants le droit d’être éduqués dans un environnement positif et encourageant qui favorise l’égalité entre pairs et s’oppose à la discrimination et/ou la violence.</a:t>
            </a:r>
          </a:p>
          <a:p>
            <a:endParaRPr lang="en-GB" dirty="0"/>
          </a:p>
          <a:p>
            <a:r>
              <a:rPr lang="fr-BE" dirty="0" smtClean="0"/>
              <a:t>• Article 12. Encourage le droit de l’enfant à être entendu.</a:t>
            </a:r>
          </a:p>
          <a:p>
            <a:r>
              <a:rPr lang="fr-BE" dirty="0" smtClean="0"/>
              <a:t>• Art.19.1. affirme que les parties prendront toutes les mesures législatives, administratives, sociales et éducatives appropriées pour protéger l’enfant de toutes les formes de violence physique ou mentale, de blessure ou d’abus, de négligence ou de traitement négligeant, de maltraitance ou d’exploitation.</a:t>
            </a:r>
          </a:p>
          <a:p>
            <a:r>
              <a:rPr lang="fr-BE" dirty="0" smtClean="0"/>
              <a:t>• Article 24</a:t>
            </a:r>
            <a:r>
              <a:rPr lang="fr-BE" i="1" dirty="0" smtClean="0"/>
              <a:t>. </a:t>
            </a:r>
            <a:r>
              <a:rPr lang="fr-BE" dirty="0" smtClean="0"/>
              <a:t>Les enfants ont droit aux protections et soins nécessaires à leur bien-être. Ils peuvent exprimer leur opinion en toute liberté.</a:t>
            </a:r>
          </a:p>
          <a:p>
            <a:r>
              <a:rPr lang="fr-BE" dirty="0" smtClean="0"/>
              <a:t>• Chapitre 1. Article 2. Assure que le principe d’égalité de traitement signifie qu’il n’y aura pas de discrimination directe ou indirecte fondée sur l’origine raciale </a:t>
            </a:r>
            <a:r>
              <a:rPr lang="fr-BE" smtClean="0"/>
              <a:t>ou ethnique </a:t>
            </a:r>
            <a:r>
              <a:rPr lang="fr-BE" dirty="0" smtClean="0"/>
              <a:t>(Directive du Conseil 2000/43/EC). </a:t>
            </a:r>
          </a:p>
          <a:p>
            <a:r>
              <a:rPr lang="fr-BE" dirty="0" smtClean="0">
                <a:solidFill>
                  <a:srgbClr val="000000"/>
                </a:solidFill>
              </a:rPr>
              <a:t> </a:t>
            </a:r>
          </a:p>
          <a:p>
            <a:endParaRPr lang="fr-BE" dirty="0" smtClean="0">
              <a:solidFill>
                <a:srgbClr val="000000"/>
              </a:solidFill>
            </a:endParaRPr>
          </a:p>
        </p:txBody>
      </p:sp>
      <p:sp>
        <p:nvSpPr>
          <p:cNvPr id="3" name="ZoneTexte 2"/>
          <p:cNvSpPr txBox="1"/>
          <p:nvPr/>
        </p:nvSpPr>
        <p:spPr>
          <a:xfrm>
            <a:off x="1331640" y="404664"/>
            <a:ext cx="6408712" cy="584775"/>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Droits des enfants</a:t>
            </a:r>
            <a:endParaRPr lang="fr-BE" sz="20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39971331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22</a:t>
            </a:fld>
            <a:endParaRPr lang="el-GR"/>
          </a:p>
        </p:txBody>
      </p:sp>
      <p:sp>
        <p:nvSpPr>
          <p:cNvPr id="2" name="Rectangle 1"/>
          <p:cNvSpPr/>
          <p:nvPr/>
        </p:nvSpPr>
        <p:spPr>
          <a:xfrm>
            <a:off x="323528" y="1362517"/>
            <a:ext cx="8568952" cy="4939814"/>
          </a:xfrm>
          <a:prstGeom prst="rect">
            <a:avLst/>
          </a:prstGeom>
        </p:spPr>
        <p:txBody>
          <a:bodyPr wrap="square">
            <a:spAutoFit/>
          </a:bodyPr>
          <a:lstStyle/>
          <a:p>
            <a:endParaRPr lang="en-GB" dirty="0"/>
          </a:p>
          <a:p>
            <a:pPr algn="ctr">
              <a:spcAft>
                <a:spcPts val="600"/>
              </a:spcAft>
            </a:pPr>
            <a:r>
              <a:rPr lang="fr-BE" b="1" dirty="0" smtClean="0"/>
              <a:t>Le harcèlement enfreint les droits fondamentaux des enfants à vivre dans un environnement scolaire paisible </a:t>
            </a:r>
          </a:p>
          <a:p>
            <a:pPr marL="285750" indent="-285750">
              <a:spcAft>
                <a:spcPts val="600"/>
              </a:spcAft>
              <a:buFont typeface="Arial" panose="020B0604020202020204" pitchFamily="34" charset="0"/>
              <a:buChar char="•"/>
            </a:pPr>
            <a:r>
              <a:rPr lang="fr-BE" dirty="0" smtClean="0"/>
              <a:t>Développer des valeurs sociales et de paix dans le contexte scolaire </a:t>
            </a:r>
          </a:p>
          <a:p>
            <a:pPr marL="285750" indent="-285750">
              <a:spcAft>
                <a:spcPts val="600"/>
              </a:spcAft>
              <a:buFont typeface="Arial" panose="020B0604020202020204" pitchFamily="34" charset="0"/>
              <a:buChar char="•"/>
            </a:pPr>
            <a:r>
              <a:rPr lang="fr-BE" dirty="0" smtClean="0"/>
              <a:t>Le ROI doit suivre et préserver les principes de base de l’égalité des chances dans les opportunités d’apprentissage et d’inclusion des élèves à besoins spécifiques</a:t>
            </a:r>
          </a:p>
          <a:p>
            <a:pPr marL="285750" indent="-285750">
              <a:spcAft>
                <a:spcPts val="600"/>
              </a:spcAft>
              <a:buFont typeface="Arial" panose="020B0604020202020204" pitchFamily="34" charset="0"/>
              <a:buChar char="•"/>
            </a:pPr>
            <a:r>
              <a:rPr lang="fr-BE" dirty="0" smtClean="0"/>
              <a:t>S’assurer que ces règles soient reconnues par tous</a:t>
            </a:r>
          </a:p>
          <a:p>
            <a:pPr marL="285750" indent="-285750">
              <a:spcAft>
                <a:spcPts val="600"/>
              </a:spcAft>
              <a:buFont typeface="Arial" panose="020B0604020202020204" pitchFamily="34" charset="0"/>
              <a:buChar char="•"/>
            </a:pPr>
            <a:r>
              <a:rPr lang="fr-BE" dirty="0" smtClean="0"/>
              <a:t>Valoriser les opinions des élèves dans toutes les décisions concernant leur éducation</a:t>
            </a:r>
          </a:p>
          <a:p>
            <a:pPr marL="285750" indent="-285750">
              <a:spcAft>
                <a:spcPts val="600"/>
              </a:spcAft>
              <a:buFont typeface="Arial" panose="020B0604020202020204" pitchFamily="34" charset="0"/>
              <a:buChar char="•"/>
            </a:pPr>
            <a:r>
              <a:rPr lang="fr-BE" dirty="0" smtClean="0"/>
              <a:t>Organiser des activités de sensibilisation aux droits de l’enfant (discussions ouvertes en classe / organiser un débat scolaire / inviter un expert en droits de l’enfant)</a:t>
            </a:r>
          </a:p>
          <a:p>
            <a:pPr marL="285750" indent="-285750">
              <a:spcAft>
                <a:spcPts val="600"/>
              </a:spcAft>
              <a:buFont typeface="Arial" panose="020B0604020202020204" pitchFamily="34" charset="0"/>
              <a:buChar char="•"/>
            </a:pPr>
            <a:r>
              <a:rPr lang="fr-BE" dirty="0" smtClean="0"/>
              <a:t>Se tenir au courant des développements/ actualités / législations dans le domaine</a:t>
            </a:r>
          </a:p>
          <a:p>
            <a:pPr marL="285750" indent="-285750">
              <a:spcAft>
                <a:spcPts val="600"/>
              </a:spcAft>
              <a:buFont typeface="Arial" panose="020B0604020202020204" pitchFamily="34" charset="0"/>
              <a:buChar char="•"/>
            </a:pPr>
            <a:r>
              <a:rPr lang="fr-BE" dirty="0" smtClean="0"/>
              <a:t>Encourager la voix des élèves dans le traitement du harcèlement</a:t>
            </a:r>
          </a:p>
          <a:p>
            <a:pPr marL="285750" indent="-285750">
              <a:buFont typeface="Arial" panose="020B0604020202020204" pitchFamily="34" charset="0"/>
              <a:buChar char="•"/>
            </a:pPr>
            <a:r>
              <a:rPr lang="fr-BE" dirty="0" smtClean="0"/>
              <a:t>Enseigner les compétences d’affirmation de soi aux élèves</a:t>
            </a:r>
          </a:p>
          <a:p>
            <a:endParaRPr lang="en-GB" dirty="0"/>
          </a:p>
          <a:p>
            <a:r>
              <a:rPr lang="fr-BE" dirty="0" smtClean="0"/>
              <a:t>-&gt; Consulter un expert externe si nécessaire</a:t>
            </a:r>
            <a:endParaRPr lang="fr-BE" sz="1600" dirty="0" smtClean="0">
              <a:solidFill>
                <a:srgbClr val="000000"/>
              </a:solidFill>
            </a:endParaRPr>
          </a:p>
        </p:txBody>
      </p:sp>
      <p:sp>
        <p:nvSpPr>
          <p:cNvPr id="3" name="ZoneTexte 2"/>
          <p:cNvSpPr txBox="1"/>
          <p:nvPr/>
        </p:nvSpPr>
        <p:spPr>
          <a:xfrm>
            <a:off x="1835696" y="404664"/>
            <a:ext cx="5472608" cy="1077218"/>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Initiatives de sensibilisation aux droits des enfants</a:t>
            </a:r>
            <a:endParaRPr lang="fr-BE"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32830518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23</a:t>
            </a:fld>
            <a:endParaRPr lang="el-GR"/>
          </a:p>
        </p:txBody>
      </p:sp>
      <p:sp>
        <p:nvSpPr>
          <p:cNvPr id="2" name="Rectangle 1"/>
          <p:cNvSpPr/>
          <p:nvPr/>
        </p:nvSpPr>
        <p:spPr>
          <a:xfrm>
            <a:off x="395536" y="1459468"/>
            <a:ext cx="8471916" cy="369332"/>
          </a:xfrm>
          <a:prstGeom prst="rect">
            <a:avLst/>
          </a:prstGeom>
        </p:spPr>
        <p:txBody>
          <a:bodyPr wrap="square">
            <a:spAutoFit/>
          </a:bodyPr>
          <a:lstStyle/>
          <a:p>
            <a:endParaRPr lang="en-US" dirty="0">
              <a:solidFill>
                <a:srgbClr val="000000"/>
              </a:solidFill>
              <a:latin typeface="Calibri" panose="020F0502020204030204" pitchFamily="34" charset="0"/>
            </a:endParaRPr>
          </a:p>
        </p:txBody>
      </p:sp>
      <p:sp>
        <p:nvSpPr>
          <p:cNvPr id="3" name="ZoneTexte 2"/>
          <p:cNvSpPr txBox="1"/>
          <p:nvPr/>
        </p:nvSpPr>
        <p:spPr>
          <a:xfrm>
            <a:off x="1810668" y="404664"/>
            <a:ext cx="5472608" cy="584775"/>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Exemples de législations</a:t>
            </a:r>
            <a:endParaRPr lang="en-GB" sz="3200" b="1" dirty="0">
              <a:solidFill>
                <a:schemeClr val="tx2"/>
              </a:solidFill>
              <a:latin typeface="Calibri" panose="020F0502020204030204" pitchFamily="34" charset="0"/>
            </a:endParaRPr>
          </a:p>
        </p:txBody>
      </p:sp>
      <p:graphicFrame>
        <p:nvGraphicFramePr>
          <p:cNvPr id="4" name="Tableau 3"/>
          <p:cNvGraphicFramePr>
            <a:graphicFrameLocks noGrp="1"/>
          </p:cNvGraphicFramePr>
          <p:nvPr>
            <p:extLst/>
          </p:nvPr>
        </p:nvGraphicFramePr>
        <p:xfrm>
          <a:off x="0" y="1124744"/>
          <a:ext cx="9144000" cy="5765800"/>
        </p:xfrm>
        <a:graphic>
          <a:graphicData uri="http://schemas.openxmlformats.org/drawingml/2006/table">
            <a:tbl>
              <a:tblPr firstRow="1" bandRow="1">
                <a:tableStyleId>{5C22544A-7EE6-4342-B048-85BDC9FD1C3A}</a:tableStyleId>
              </a:tblPr>
              <a:tblGrid>
                <a:gridCol w="1043607"/>
                <a:gridCol w="2808312"/>
                <a:gridCol w="2808313"/>
                <a:gridCol w="2483768"/>
              </a:tblGrid>
              <a:tr h="370840">
                <a:tc>
                  <a:txBody>
                    <a:bodyPr/>
                    <a:lstStyle/>
                    <a:p>
                      <a:r>
                        <a:rPr lang="fr-BE" noProof="0" dirty="0" smtClean="0"/>
                        <a:t>Pays</a:t>
                      </a:r>
                      <a:endParaRPr lang="fr-BE" noProof="0" dirty="0"/>
                    </a:p>
                  </a:txBody>
                  <a:tcPr/>
                </a:tc>
                <a:tc>
                  <a:txBody>
                    <a:bodyPr/>
                    <a:lstStyle/>
                    <a:p>
                      <a:endParaRPr lang="fr-BE" noProof="0" dirty="0"/>
                    </a:p>
                  </a:txBody>
                  <a:tcPr/>
                </a:tc>
                <a:tc>
                  <a:txBody>
                    <a:bodyPr/>
                    <a:lstStyle/>
                    <a:p>
                      <a:endParaRPr lang="fr-BE" noProof="0" dirty="0"/>
                    </a:p>
                  </a:txBody>
                  <a:tcPr/>
                </a:tc>
                <a:tc>
                  <a:txBody>
                    <a:bodyPr/>
                    <a:lstStyle/>
                    <a:p>
                      <a:endParaRPr lang="fr-BE" noProof="0" dirty="0"/>
                    </a:p>
                  </a:txBody>
                  <a:tcPr/>
                </a:tc>
              </a:tr>
              <a:tr h="370840">
                <a:tc>
                  <a:txBody>
                    <a:bodyPr/>
                    <a:lstStyle/>
                    <a:p>
                      <a:r>
                        <a:rPr lang="fr-BE" b="1" noProof="0" dirty="0" smtClean="0">
                          <a:solidFill>
                            <a:schemeClr val="tx1"/>
                          </a:solidFill>
                        </a:rPr>
                        <a:t>Belgique</a:t>
                      </a:r>
                      <a:endParaRPr lang="fr-BE" b="1" noProof="0" dirty="0">
                        <a:solidFill>
                          <a:schemeClr val="tx1"/>
                        </a:solidFill>
                      </a:endParaRPr>
                    </a:p>
                  </a:txBody>
                  <a:tcPr/>
                </a:tc>
                <a:tc>
                  <a:txBody>
                    <a:bodyPr/>
                    <a:lstStyle/>
                    <a:p>
                      <a:r>
                        <a:rPr lang="fr-BE" sz="1500" noProof="0" dirty="0" smtClean="0"/>
                        <a:t>Article 442bis du Code pénal</a:t>
                      </a:r>
                    </a:p>
                    <a:p>
                      <a:pPr marL="0" marR="0" indent="0" algn="l" defTabSz="914400" rtl="0" eaLnBrk="1" fontAlgn="auto" latinLnBrk="0" hangingPunct="1">
                        <a:lnSpc>
                          <a:spcPct val="100000"/>
                        </a:lnSpc>
                        <a:spcBef>
                          <a:spcPts val="0"/>
                        </a:spcBef>
                        <a:spcAft>
                          <a:spcPts val="0"/>
                        </a:spcAft>
                        <a:buClrTx/>
                        <a:buSzTx/>
                        <a:buFontTx/>
                        <a:buNone/>
                        <a:tabLst/>
                        <a:defRPr/>
                      </a:pPr>
                      <a:endParaRPr lang="fr-BE" sz="1500"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BE" sz="1500" noProof="0" dirty="0" smtClean="0"/>
                        <a:t>Article 145§3bis de la Loi du 13 juin 2005 sur les communications téléphoniques </a:t>
                      </a:r>
                    </a:p>
                    <a:p>
                      <a:endParaRPr lang="fr-BE" sz="15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500" noProof="0" dirty="0" smtClean="0"/>
                        <a:t>Décret du 12 décembre 2008 concernant la lutte contre certaines formes de discrimination</a:t>
                      </a:r>
                    </a:p>
                    <a:p>
                      <a:endParaRPr lang="fr-BE" sz="15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500" kern="1200" smtClean="0">
                          <a:solidFill>
                            <a:schemeClr val="dk1"/>
                          </a:solidFill>
                          <a:latin typeface="+mn-lt"/>
                          <a:ea typeface="+mn-ea"/>
                          <a:cs typeface="+mn-cs"/>
                        </a:rPr>
                        <a:t>Circulaire 5415 -</a:t>
                      </a:r>
                      <a:r>
                        <a:rPr lang="fr-BE" sz="1500" kern="1200" baseline="0" smtClean="0">
                          <a:solidFill>
                            <a:schemeClr val="dk1"/>
                          </a:solidFill>
                          <a:latin typeface="+mn-lt"/>
                          <a:ea typeface="+mn-ea"/>
                          <a:cs typeface="+mn-cs"/>
                        </a:rPr>
                        <a:t> </a:t>
                      </a:r>
                      <a:r>
                        <a:rPr lang="fr-BE" sz="1500" kern="1200" smtClean="0">
                          <a:solidFill>
                            <a:schemeClr val="dk1"/>
                          </a:solidFill>
                          <a:latin typeface="+mn-lt"/>
                          <a:ea typeface="+mn-ea"/>
                          <a:cs typeface="+mn-cs"/>
                        </a:rPr>
                        <a:t>17/09/2015 Ministère de la</a:t>
                      </a:r>
                      <a:r>
                        <a:rPr lang="fr-BE" sz="1500" kern="1200" baseline="0" smtClean="0">
                          <a:solidFill>
                            <a:schemeClr val="dk1"/>
                          </a:solidFill>
                          <a:latin typeface="+mn-lt"/>
                          <a:ea typeface="+mn-ea"/>
                          <a:cs typeface="+mn-cs"/>
                        </a:rPr>
                        <a:t> </a:t>
                      </a:r>
                      <a:r>
                        <a:rPr lang="fr-BE" sz="1500" kern="1200" smtClean="0">
                          <a:solidFill>
                            <a:schemeClr val="dk1"/>
                          </a:solidFill>
                          <a:latin typeface="+mn-lt"/>
                          <a:ea typeface="+mn-ea"/>
                          <a:cs typeface="+mn-cs"/>
                        </a:rPr>
                        <a:t>Fédération Wallonie-Bruxelles </a:t>
                      </a:r>
                      <a:r>
                        <a:rPr lang="fr-BE" sz="1500" kern="1200" dirty="0" smtClean="0">
                          <a:solidFill>
                            <a:schemeClr val="dk1"/>
                          </a:solidFill>
                          <a:latin typeface="+mn-lt"/>
                          <a:ea typeface="+mn-ea"/>
                          <a:cs typeface="+mn-cs"/>
                        </a:rPr>
                        <a:t>: Nouveaux dispositifs de prévention et de prise en charge du harcèlement en milieu scolaire</a:t>
                      </a:r>
                      <a:endParaRPr lang="fr-BE" sz="1500" noProof="0" dirty="0"/>
                    </a:p>
                  </a:txBody>
                  <a:tcPr/>
                </a:tc>
              </a:tr>
              <a:tr h="370840">
                <a:tc>
                  <a:txBody>
                    <a:bodyPr/>
                    <a:lstStyle/>
                    <a:p>
                      <a:r>
                        <a:rPr lang="fr-BE" b="1" noProof="0" dirty="0" smtClean="0"/>
                        <a:t>Grèce</a:t>
                      </a:r>
                      <a:endParaRPr lang="fr-BE" b="1" noProof="0" dirty="0"/>
                    </a:p>
                  </a:txBody>
                  <a:tcPr/>
                </a:tc>
                <a:tc>
                  <a:txBody>
                    <a:bodyPr/>
                    <a:lstStyle/>
                    <a:p>
                      <a:r>
                        <a:rPr lang="fr-BE" sz="1500" noProof="0" dirty="0" smtClean="0">
                          <a:solidFill>
                            <a:schemeClr val="tx1"/>
                          </a:solidFill>
                        </a:rPr>
                        <a:t>Détermination de réglementations éducatives par les Directeurs des activités scolaires pour</a:t>
                      </a:r>
                      <a:r>
                        <a:rPr lang="fr-BE" sz="1500" baseline="0" noProof="0" dirty="0" smtClean="0">
                          <a:solidFill>
                            <a:schemeClr val="tx1"/>
                          </a:solidFill>
                        </a:rPr>
                        <a:t> l’</a:t>
                      </a:r>
                      <a:r>
                        <a:rPr lang="fr-BE" sz="1500" noProof="0" dirty="0" smtClean="0">
                          <a:solidFill>
                            <a:schemeClr val="tx1"/>
                          </a:solidFill>
                        </a:rPr>
                        <a:t>éducation à la santé et les Directeurs de centres</a:t>
                      </a:r>
                      <a:r>
                        <a:rPr lang="fr-BE" sz="1500" baseline="0" noProof="0" dirty="0" smtClean="0">
                          <a:solidFill>
                            <a:schemeClr val="tx1"/>
                          </a:solidFill>
                        </a:rPr>
                        <a:t> d’orientation des jeunes</a:t>
                      </a:r>
                      <a:endParaRPr lang="fr-BE" sz="1500" noProof="0" dirty="0">
                        <a:solidFill>
                          <a:schemeClr val="tx1"/>
                        </a:solidFill>
                      </a:endParaRPr>
                    </a:p>
                  </a:txBody>
                  <a:tcPr/>
                </a:tc>
                <a:tc>
                  <a:txBody>
                    <a:bodyPr/>
                    <a:lstStyle/>
                    <a:p>
                      <a:r>
                        <a:rPr lang="fr-BE" sz="1500" noProof="0" dirty="0" smtClean="0"/>
                        <a:t>Décision (2002) du gouvernement sur les réglementations scolaires et les devoirs spécifiques</a:t>
                      </a:r>
                      <a:r>
                        <a:rPr lang="fr-BE" sz="1500" baseline="0" noProof="0" dirty="0" smtClean="0"/>
                        <a:t> des membres de l’école (enseignants, directeurs, conseillers)</a:t>
                      </a:r>
                      <a:endParaRPr lang="fr-BE" sz="1500" noProof="0" dirty="0"/>
                    </a:p>
                  </a:txBody>
                  <a:tcPr/>
                </a:tc>
                <a:tc>
                  <a:txBody>
                    <a:bodyPr/>
                    <a:lstStyle/>
                    <a:p>
                      <a:r>
                        <a:rPr lang="fr-BE" sz="1500" noProof="0" dirty="0" smtClean="0"/>
                        <a:t>4077/28-04-2014 Circulaire du Ministère de l’éducation – Réseau scolaire panhellénique – Observatoire</a:t>
                      </a:r>
                      <a:r>
                        <a:rPr lang="fr-BE" sz="1500" baseline="0" noProof="0" dirty="0" smtClean="0"/>
                        <a:t> Nationale de la violence et du harcèlement scolaires</a:t>
                      </a:r>
                      <a:endParaRPr lang="fr-BE" sz="1500" noProof="0" dirty="0"/>
                    </a:p>
                  </a:txBody>
                  <a:tcPr/>
                </a:tc>
              </a:tr>
              <a:tr h="370840">
                <a:tc>
                  <a:txBody>
                    <a:bodyPr/>
                    <a:lstStyle/>
                    <a:p>
                      <a:r>
                        <a:rPr lang="fr-BE" b="1" noProof="0" dirty="0" smtClean="0"/>
                        <a:t>Irlande</a:t>
                      </a:r>
                      <a:endParaRPr lang="fr-BE" b="1" noProof="0" dirty="0"/>
                    </a:p>
                  </a:txBody>
                  <a:tcPr/>
                </a:tc>
                <a:tc>
                  <a:txBody>
                    <a:bodyPr/>
                    <a:lstStyle/>
                    <a:p>
                      <a:r>
                        <a:rPr lang="fr-BE" sz="1500" noProof="0" dirty="0" smtClean="0"/>
                        <a:t>Loi Éducation 1998-2007</a:t>
                      </a:r>
                      <a:r>
                        <a:rPr lang="fr-BE" sz="1500" baseline="0" noProof="0" dirty="0" smtClean="0"/>
                        <a:t> : devoirs et responsabilités permettant aux écoles de créer des environnements sûrs, positifs, respectueux et inclusifs</a:t>
                      </a:r>
                      <a:endParaRPr lang="fr-BE" sz="1500" noProof="0" dirty="0"/>
                    </a:p>
                  </a:txBody>
                  <a:tcPr/>
                </a:tc>
                <a:tc>
                  <a:txBody>
                    <a:bodyPr/>
                    <a:lstStyle/>
                    <a:p>
                      <a:r>
                        <a:rPr lang="fr-BE" sz="1500" noProof="0" dirty="0" smtClean="0"/>
                        <a:t>Loi Égalité de Statut (2000-2011)</a:t>
                      </a:r>
                      <a:r>
                        <a:rPr lang="fr-BE" sz="1500" baseline="0" noProof="0" dirty="0" smtClean="0"/>
                        <a:t> qui interdit tout harcèlement dans les écoles</a:t>
                      </a:r>
                      <a:endParaRPr lang="fr-BE" sz="1500" noProof="0" dirty="0"/>
                    </a:p>
                  </a:txBody>
                  <a:tcPr/>
                </a:tc>
                <a:tc>
                  <a:txBody>
                    <a:bodyPr/>
                    <a:lstStyle/>
                    <a:p>
                      <a:r>
                        <a:rPr lang="fr-BE" sz="1500" noProof="0" dirty="0" smtClean="0"/>
                        <a:t>Directives pour contrer les comportements de harcèlement dans les écoles primaires et post-primaires</a:t>
                      </a:r>
                      <a:endParaRPr lang="fr-BE" sz="1500" noProof="0" dirty="0"/>
                    </a:p>
                  </a:txBody>
                  <a:tcPr/>
                </a:tc>
              </a:tr>
              <a:tr h="370840">
                <a:tc>
                  <a:txBody>
                    <a:bodyPr/>
                    <a:lstStyle/>
                    <a:p>
                      <a:r>
                        <a:rPr lang="fr-BE" b="1" noProof="0" dirty="0" smtClean="0"/>
                        <a:t>Italie</a:t>
                      </a:r>
                      <a:endParaRPr lang="fr-BE" b="1" noProof="0" dirty="0"/>
                    </a:p>
                  </a:txBody>
                  <a:tcPr/>
                </a:tc>
                <a:tc>
                  <a:txBody>
                    <a:bodyPr/>
                    <a:lstStyle/>
                    <a:p>
                      <a:r>
                        <a:rPr lang="fr-BE" sz="1500" noProof="0" dirty="0" smtClean="0"/>
                        <a:t>Harcèlement ou perturbation des personnes (art. 660), Menace</a:t>
                      </a:r>
                      <a:r>
                        <a:rPr lang="fr-BE" sz="1500" baseline="0" noProof="0" dirty="0" smtClean="0"/>
                        <a:t> (art. 612), Insulte (art. 594) ou Diffamation (art. 595)</a:t>
                      </a:r>
                      <a:endParaRPr lang="fr-BE" sz="1500" noProof="0" dirty="0"/>
                    </a:p>
                  </a:txBody>
                  <a:tcPr/>
                </a:tc>
                <a:tc>
                  <a:txBody>
                    <a:bodyPr/>
                    <a:lstStyle/>
                    <a:p>
                      <a:r>
                        <a:rPr lang="fr-BE" sz="1500" noProof="0" dirty="0" smtClean="0"/>
                        <a:t>Lois pour l’égalité (art. 1), et</a:t>
                      </a:r>
                      <a:r>
                        <a:rPr lang="fr-BE" sz="1500" baseline="0" noProof="0" dirty="0" smtClean="0"/>
                        <a:t> en relation au contexte scolaire liberté d’éducation et droit à l’éducation (art. 33 et art. 24)</a:t>
                      </a:r>
                      <a:endParaRPr lang="fr-BE" sz="1500" noProof="0" dirty="0"/>
                    </a:p>
                  </a:txBody>
                  <a:tcPr/>
                </a:tc>
                <a:tc>
                  <a:txBody>
                    <a:bodyPr/>
                    <a:lstStyle/>
                    <a:p>
                      <a:r>
                        <a:rPr lang="fr-BE" sz="1500" noProof="0" dirty="0" smtClean="0"/>
                        <a:t>Art. 2043 du Code civil sur les dégâts de biens</a:t>
                      </a:r>
                      <a:endParaRPr lang="fr-BE" sz="1500" noProof="0" dirty="0"/>
                    </a:p>
                  </a:txBody>
                  <a:tcPr/>
                </a:tc>
              </a:tr>
            </a:tbl>
          </a:graphicData>
        </a:graphic>
      </p:graphicFrame>
    </p:spTree>
    <p:extLst>
      <p:ext uri="{BB962C8B-B14F-4D97-AF65-F5344CB8AC3E}">
        <p14:creationId xmlns:p14="http://schemas.microsoft.com/office/powerpoint/2010/main" val="32985471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24</a:t>
            </a:fld>
            <a:endParaRPr lang="el-GR"/>
          </a:p>
        </p:txBody>
      </p:sp>
      <p:sp>
        <p:nvSpPr>
          <p:cNvPr id="2" name="Rectangle 1"/>
          <p:cNvSpPr/>
          <p:nvPr/>
        </p:nvSpPr>
        <p:spPr>
          <a:xfrm>
            <a:off x="395536" y="1459468"/>
            <a:ext cx="8471916" cy="1754326"/>
          </a:xfrm>
          <a:prstGeom prst="rect">
            <a:avLst/>
          </a:prstGeom>
        </p:spPr>
        <p:txBody>
          <a:bodyPr wrap="square">
            <a:spAutoFit/>
          </a:bodyPr>
          <a:lstStyle/>
          <a:p>
            <a:r>
              <a:rPr lang="fr-BE" dirty="0" smtClean="0"/>
              <a:t>-&gt; S’informer auprès de la Commission </a:t>
            </a:r>
            <a:r>
              <a:rPr lang="fr-BE" smtClean="0"/>
              <a:t>européenne, Dép. </a:t>
            </a:r>
            <a:r>
              <a:rPr lang="fr-BE" dirty="0" smtClean="0"/>
              <a:t>« Droits de l’enfant » :</a:t>
            </a:r>
          </a:p>
          <a:p>
            <a:r>
              <a:rPr lang="en-GB" dirty="0">
                <a:hlinkClick r:id="rId3"/>
              </a:rPr>
              <a:t>http://</a:t>
            </a:r>
            <a:r>
              <a:rPr lang="en-GB" dirty="0" smtClean="0">
                <a:hlinkClick r:id="rId3"/>
              </a:rPr>
              <a:t>ec.europa.eu/justice/fundamental-rights/rights-child/index_fr.htm</a:t>
            </a:r>
            <a:endParaRPr lang="en-GB" dirty="0" smtClean="0"/>
          </a:p>
          <a:p>
            <a:endParaRPr lang="en-GB" dirty="0"/>
          </a:p>
          <a:p>
            <a:r>
              <a:rPr lang="fr-BE" dirty="0" smtClean="0"/>
              <a:t>-&gt; Convention relative aux Droits de l’Enfant (ONU, 1989)</a:t>
            </a:r>
          </a:p>
          <a:p>
            <a:r>
              <a:rPr lang="en-GB" dirty="0">
                <a:hlinkClick r:id="rId4"/>
              </a:rPr>
              <a:t>http://</a:t>
            </a:r>
            <a:r>
              <a:rPr lang="en-GB" dirty="0" smtClean="0">
                <a:hlinkClick r:id="rId4"/>
              </a:rPr>
              <a:t>www.ohchr.org/fr/professionalinterest/pages/crc.aspx</a:t>
            </a:r>
            <a:endParaRPr lang="en-GB" dirty="0" smtClean="0"/>
          </a:p>
          <a:p>
            <a:endParaRPr lang="en-US" dirty="0">
              <a:solidFill>
                <a:srgbClr val="000000"/>
              </a:solidFill>
              <a:latin typeface="Calibri" panose="020F0502020204030204" pitchFamily="34" charset="0"/>
            </a:endParaRPr>
          </a:p>
        </p:txBody>
      </p:sp>
      <p:sp>
        <p:nvSpPr>
          <p:cNvPr id="3" name="ZoneTexte 2"/>
          <p:cNvSpPr txBox="1"/>
          <p:nvPr/>
        </p:nvSpPr>
        <p:spPr>
          <a:xfrm>
            <a:off x="1810668" y="404664"/>
            <a:ext cx="5472608" cy="584775"/>
          </a:xfrm>
          <a:prstGeom prst="rect">
            <a:avLst/>
          </a:prstGeom>
          <a:noFill/>
        </p:spPr>
        <p:txBody>
          <a:bodyPr wrap="square" rtlCol="0">
            <a:spAutoFit/>
          </a:bodyPr>
          <a:lstStyle/>
          <a:p>
            <a:r>
              <a:rPr lang="fr-BE" sz="3200" b="1" dirty="0">
                <a:solidFill>
                  <a:schemeClr val="tx2"/>
                </a:solidFill>
                <a:latin typeface="Calibri" panose="020F0502020204030204" pitchFamily="34" charset="0"/>
              </a:rPr>
              <a:t>Propositions de lecture </a:t>
            </a:r>
            <a:r>
              <a:rPr lang="fr-BE" sz="3200" b="1" dirty="0" smtClean="0">
                <a:solidFill>
                  <a:schemeClr val="tx2"/>
                </a:solidFill>
                <a:latin typeface="Calibri" panose="020F0502020204030204" pitchFamily="34" charset="0"/>
              </a:rPr>
              <a:t>et liens</a:t>
            </a:r>
            <a:endParaRPr lang="en-GB"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12622682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25</a:t>
            </a:fld>
            <a:endParaRPr lang="el-GR"/>
          </a:p>
        </p:txBody>
      </p:sp>
      <p:sp>
        <p:nvSpPr>
          <p:cNvPr id="2" name="Rectangle 1"/>
          <p:cNvSpPr/>
          <p:nvPr/>
        </p:nvSpPr>
        <p:spPr>
          <a:xfrm>
            <a:off x="1355304" y="2132856"/>
            <a:ext cx="6264696" cy="1200329"/>
          </a:xfrm>
          <a:prstGeom prst="rect">
            <a:avLst/>
          </a:prstGeom>
        </p:spPr>
        <p:txBody>
          <a:bodyPr wrap="square">
            <a:spAutoFit/>
          </a:bodyPr>
          <a:lstStyle/>
          <a:p>
            <a:pPr algn="ctr"/>
            <a:r>
              <a:rPr lang="fr-BE" sz="3600" b="1" dirty="0">
                <a:solidFill>
                  <a:schemeClr val="tx2"/>
                </a:solidFill>
                <a:latin typeface="Calibri" panose="020F0502020204030204" pitchFamily="34" charset="0"/>
              </a:rPr>
              <a:t>Gérer et évaluer les changements</a:t>
            </a:r>
          </a:p>
        </p:txBody>
      </p:sp>
    </p:spTree>
    <p:extLst>
      <p:ext uri="{BB962C8B-B14F-4D97-AF65-F5344CB8AC3E}">
        <p14:creationId xmlns:p14="http://schemas.microsoft.com/office/powerpoint/2010/main" val="7606941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26</a:t>
            </a:fld>
            <a:endParaRPr lang="el-GR"/>
          </a:p>
        </p:txBody>
      </p:sp>
      <p:sp>
        <p:nvSpPr>
          <p:cNvPr id="2" name="Rectangle 1"/>
          <p:cNvSpPr/>
          <p:nvPr/>
        </p:nvSpPr>
        <p:spPr>
          <a:xfrm>
            <a:off x="575201" y="1098139"/>
            <a:ext cx="8147248" cy="5632311"/>
          </a:xfrm>
          <a:prstGeom prst="rect">
            <a:avLst/>
          </a:prstGeom>
        </p:spPr>
        <p:txBody>
          <a:bodyPr wrap="square">
            <a:spAutoFit/>
          </a:bodyPr>
          <a:lstStyle/>
          <a:p>
            <a:r>
              <a:rPr lang="fr-BE" dirty="0" smtClean="0"/>
              <a:t>Les directeurs d’école doivent se familiariser avec la recherche actuelle sur le harcèlement et garantir que les autres membres clés du personnel aient également accès à ces rapports pour permettre aux directeurs de favoriser la prise de conscience du problème lors de toutes les réunions avec le personnel.</a:t>
            </a:r>
          </a:p>
          <a:p>
            <a:endParaRPr lang="fr-BE" dirty="0" smtClean="0"/>
          </a:p>
          <a:p>
            <a:r>
              <a:rPr lang="fr-BE" dirty="0" smtClean="0"/>
              <a:t>Le directeur peut commencer par utiliser un comité existant dans l’école (ex : équipe de tutorat / groupe de travail de planning scolaire) ou former un groupe de travail ou un conseil scolaire anti-harcèlement, pour favoriser la sensibilisation et gérer les changements quant au harcèlement.</a:t>
            </a:r>
          </a:p>
          <a:p>
            <a:endParaRPr lang="fr-BE" dirty="0" smtClean="0"/>
          </a:p>
          <a:p>
            <a:r>
              <a:rPr lang="fr-BE" dirty="0" smtClean="0"/>
              <a:t>Cependant, il est sans doute préférable que le directeur en personne ou un membre du personnel de confiance (tel qu’un éducateur) prenne la responsabilité spécifique de le maintenir à l’agenda. S’il s’agit d’un autre membre du personnel, celui-ci devrait s’intéresser à la thématique et disposer de savoirs et de compétences appropriés pour développer la sensibilisation de façon adéquate.</a:t>
            </a:r>
          </a:p>
          <a:p>
            <a:endParaRPr lang="fr-BE" dirty="0" smtClean="0"/>
          </a:p>
          <a:p>
            <a:r>
              <a:rPr lang="fr-BE" dirty="0" smtClean="0"/>
              <a:t>Le groupe de travail doit ensuite développer une checklist de l’approche scolaire globale pour fournir les critères d’une pratique efficace. Voici sept éléments essentiels (</a:t>
            </a:r>
            <a:r>
              <a:rPr lang="fr-BE" dirty="0" err="1" smtClean="0"/>
              <a:t>O’Higgins</a:t>
            </a:r>
            <a:r>
              <a:rPr lang="fr-BE" dirty="0" smtClean="0"/>
              <a:t> Norman, 2008) qui peuvent être utilisés comme checklist pour développer une approche scolaire globale contre le harcèlement. </a:t>
            </a:r>
            <a:endParaRPr lang="fr-BE" dirty="0" smtClean="0">
              <a:solidFill>
                <a:srgbClr val="000000"/>
              </a:solidFill>
            </a:endParaRPr>
          </a:p>
        </p:txBody>
      </p:sp>
      <p:sp>
        <p:nvSpPr>
          <p:cNvPr id="3" name="ZoneTexte 2"/>
          <p:cNvSpPr txBox="1"/>
          <p:nvPr/>
        </p:nvSpPr>
        <p:spPr>
          <a:xfrm>
            <a:off x="1331640" y="404664"/>
            <a:ext cx="6408712" cy="584775"/>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Par où commencer</a:t>
            </a:r>
          </a:p>
        </p:txBody>
      </p:sp>
    </p:spTree>
    <p:extLst>
      <p:ext uri="{BB962C8B-B14F-4D97-AF65-F5344CB8AC3E}">
        <p14:creationId xmlns:p14="http://schemas.microsoft.com/office/powerpoint/2010/main" val="26304058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27</a:t>
            </a:fld>
            <a:endParaRPr lang="el-GR"/>
          </a:p>
        </p:txBody>
      </p:sp>
      <p:sp>
        <p:nvSpPr>
          <p:cNvPr id="2" name="Rectangle 1"/>
          <p:cNvSpPr/>
          <p:nvPr/>
        </p:nvSpPr>
        <p:spPr>
          <a:xfrm>
            <a:off x="467544" y="908720"/>
            <a:ext cx="8424936" cy="6017032"/>
          </a:xfrm>
          <a:prstGeom prst="rect">
            <a:avLst/>
          </a:prstGeom>
        </p:spPr>
        <p:txBody>
          <a:bodyPr wrap="square">
            <a:spAutoFit/>
          </a:bodyPr>
          <a:lstStyle/>
          <a:p>
            <a:pPr>
              <a:spcAft>
                <a:spcPts val="600"/>
              </a:spcAft>
            </a:pPr>
            <a:r>
              <a:rPr lang="fr-BE" sz="2000" b="1" dirty="0" smtClean="0">
                <a:solidFill>
                  <a:schemeClr val="tx2"/>
                </a:solidFill>
                <a:latin typeface="Calibri" panose="020F0502020204030204" pitchFamily="34" charset="0"/>
              </a:rPr>
              <a:t>1. Leadership et Gestion du changement</a:t>
            </a:r>
          </a:p>
          <a:p>
            <a:r>
              <a:rPr lang="fr-BE" dirty="0" smtClean="0"/>
              <a:t>• Responsabilité de tous ceux qui sont identifiés comme leaders au sein de l’école (y compris éducateurs, tuteurs, conseillers) d’assurer que les étapes pratiques soient entreprises pour contrer et répondre au harcèlement. </a:t>
            </a:r>
          </a:p>
          <a:p>
            <a:r>
              <a:rPr lang="fr-BE" dirty="0" smtClean="0"/>
              <a:t>• Il est vital que ces leaders impliquent le personnel et les élèves dans le développement et la mise en place d’une vision de l’école où la diversité est acceptée et valorisée. </a:t>
            </a:r>
          </a:p>
          <a:p>
            <a:r>
              <a:rPr lang="fr-BE" dirty="0" smtClean="0"/>
              <a:t>• L’intention d’aborder/de changer la situation du harcèlement devrait être inclue dans le plan de développement de l’école. </a:t>
            </a:r>
          </a:p>
          <a:p>
            <a:r>
              <a:rPr lang="fr-BE" dirty="0" smtClean="0"/>
              <a:t>• Rien ne sape plus une approche scolaire du harcèlement que si les élèves et le personnel ont l’impression que les dirigeants ne vivent pas en accord avec ce qu’ils prêchent. Le directeur et les leaders </a:t>
            </a:r>
            <a:r>
              <a:rPr lang="fr-BE" u="sng" dirty="0" smtClean="0"/>
              <a:t>doivent</a:t>
            </a:r>
            <a:r>
              <a:rPr lang="fr-BE" dirty="0" smtClean="0"/>
              <a:t> manifester le type de comportement qu’ils veulent voir adopté par les élèves et le personnel. Cela implique la compréhension, le respect et l’inclusion.</a:t>
            </a:r>
          </a:p>
          <a:p>
            <a:r>
              <a:rPr lang="fr-BE" dirty="0" smtClean="0"/>
              <a:t>• Cela impliquera aussi de fournir une formation spécifique aux membres du conseil d’établissement, aux parents et au personnel scolaire ; il faudra vérifier l’efficacité de cette formation pour apporter des changements au sein de l’école. </a:t>
            </a:r>
          </a:p>
          <a:p>
            <a:r>
              <a:rPr lang="fr-BE" dirty="0" smtClean="0"/>
              <a:t>• Lancer un audit sur le comportement de harcèlement. Demander aux élèves et au personnel de tenir un journal des actes de harcèlement (verbal et physique) sur une période spécifique. Cet audit donnera au groupe de travail une vision claire de l’ampleur du problème dans l’école et la </a:t>
            </a:r>
            <a:r>
              <a:rPr lang="fr-BE" dirty="0"/>
              <a:t>tâche </a:t>
            </a:r>
            <a:r>
              <a:rPr lang="fr-BE" dirty="0" smtClean="0"/>
              <a:t>d’apporter </a:t>
            </a:r>
            <a:r>
              <a:rPr lang="fr-BE" dirty="0"/>
              <a:t>le </a:t>
            </a:r>
            <a:r>
              <a:rPr lang="fr-BE" dirty="0" smtClean="0"/>
              <a:t>changement dans le cadre d’une approche scolaire globale.</a:t>
            </a:r>
            <a:endParaRPr lang="fr-BE" dirty="0"/>
          </a:p>
        </p:txBody>
      </p:sp>
    </p:spTree>
    <p:extLst>
      <p:ext uri="{BB962C8B-B14F-4D97-AF65-F5344CB8AC3E}">
        <p14:creationId xmlns:p14="http://schemas.microsoft.com/office/powerpoint/2010/main" val="40084426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28</a:t>
            </a:fld>
            <a:endParaRPr lang="el-GR"/>
          </a:p>
        </p:txBody>
      </p:sp>
      <p:sp>
        <p:nvSpPr>
          <p:cNvPr id="2" name="Rectangle 1"/>
          <p:cNvSpPr/>
          <p:nvPr/>
        </p:nvSpPr>
        <p:spPr>
          <a:xfrm>
            <a:off x="539552" y="980728"/>
            <a:ext cx="8424936" cy="4662815"/>
          </a:xfrm>
          <a:prstGeom prst="rect">
            <a:avLst/>
          </a:prstGeom>
        </p:spPr>
        <p:txBody>
          <a:bodyPr wrap="square">
            <a:spAutoFit/>
          </a:bodyPr>
          <a:lstStyle/>
          <a:p>
            <a:pPr>
              <a:spcAft>
                <a:spcPts val="600"/>
              </a:spcAft>
            </a:pPr>
            <a:r>
              <a:rPr lang="fr-BE" sz="2000" b="1" dirty="0" smtClean="0">
                <a:solidFill>
                  <a:schemeClr val="tx2"/>
                </a:solidFill>
                <a:latin typeface="Calibri" panose="020F0502020204030204" pitchFamily="34" charset="0"/>
              </a:rPr>
              <a:t>2. Développement de la politique</a:t>
            </a:r>
          </a:p>
          <a:p>
            <a:pPr>
              <a:spcAft>
                <a:spcPts val="600"/>
              </a:spcAft>
            </a:pPr>
            <a:r>
              <a:rPr lang="fr-BE" dirty="0" smtClean="0"/>
              <a:t>• Comme on le détaille dans le module sur « L’importance d’une politique solaire globale », il est essentiel d’avoir une politique exhaustive et tenue à jour contre le harcèlement.</a:t>
            </a:r>
          </a:p>
          <a:p>
            <a:pPr>
              <a:spcAft>
                <a:spcPts val="600"/>
              </a:spcAft>
            </a:pPr>
            <a:r>
              <a:rPr lang="fr-BE" dirty="0" smtClean="0"/>
              <a:t>• La politique devrait être développée et révisée en concertation avec tous les membres de la communauté scolaire, et affirmer qu’aucun type de harcèlement ne sera toléré dans l’école.</a:t>
            </a:r>
          </a:p>
          <a:p>
            <a:pPr>
              <a:spcAft>
                <a:spcPts val="600"/>
              </a:spcAft>
            </a:pPr>
            <a:r>
              <a:rPr lang="fr-BE" dirty="0" smtClean="0"/>
              <a:t>• Elle devrait décrire l’engagement de l’école à prendre des mesures préventives pour réduire les risques d’incidents de harcèlement. </a:t>
            </a:r>
          </a:p>
          <a:p>
            <a:pPr>
              <a:spcAft>
                <a:spcPts val="600"/>
              </a:spcAft>
            </a:pPr>
            <a:r>
              <a:rPr lang="fr-BE" dirty="0" smtClean="0"/>
              <a:t>• En développant cette politique, l’école devra affirmer que tout auteur de harcèlement en subira les conséquences et que les victimes recevront le soutien approprié. </a:t>
            </a:r>
          </a:p>
          <a:p>
            <a:pPr>
              <a:spcAft>
                <a:spcPts val="600"/>
              </a:spcAft>
            </a:pPr>
            <a:r>
              <a:rPr lang="fr-BE" dirty="0" smtClean="0"/>
              <a:t>• Enfin, la politique anti-harcèlement devra décrire le processus de signalement, de surveillance et d’évaluation des incidents de harcèlement. Les mécanismes pour y parvenir devront être délimités, avec un engagement à prendre les choses en charge rapidement et en toute transparence.</a:t>
            </a:r>
          </a:p>
        </p:txBody>
      </p:sp>
    </p:spTree>
    <p:extLst>
      <p:ext uri="{BB962C8B-B14F-4D97-AF65-F5344CB8AC3E}">
        <p14:creationId xmlns:p14="http://schemas.microsoft.com/office/powerpoint/2010/main" val="10980033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29</a:t>
            </a:fld>
            <a:endParaRPr lang="el-GR"/>
          </a:p>
        </p:txBody>
      </p:sp>
      <p:sp>
        <p:nvSpPr>
          <p:cNvPr id="2" name="Rectangle 1"/>
          <p:cNvSpPr/>
          <p:nvPr/>
        </p:nvSpPr>
        <p:spPr>
          <a:xfrm>
            <a:off x="539552" y="1196752"/>
            <a:ext cx="8424936" cy="4939814"/>
          </a:xfrm>
          <a:prstGeom prst="rect">
            <a:avLst/>
          </a:prstGeom>
        </p:spPr>
        <p:txBody>
          <a:bodyPr wrap="square">
            <a:spAutoFit/>
          </a:bodyPr>
          <a:lstStyle/>
          <a:p>
            <a:pPr>
              <a:spcAft>
                <a:spcPts val="600"/>
              </a:spcAft>
            </a:pPr>
            <a:r>
              <a:rPr lang="fr-BE" sz="2000" b="1" dirty="0" smtClean="0">
                <a:solidFill>
                  <a:schemeClr val="tx2"/>
                </a:solidFill>
                <a:latin typeface="Calibri" panose="020F0502020204030204" pitchFamily="34" charset="0"/>
              </a:rPr>
              <a:t>3. Planification du programme d’enseignement et d’apprentissage</a:t>
            </a:r>
          </a:p>
          <a:p>
            <a:pPr>
              <a:spcAft>
                <a:spcPts val="600"/>
              </a:spcAft>
            </a:pPr>
            <a:r>
              <a:rPr lang="fr-BE" dirty="0" smtClean="0"/>
              <a:t>• Si les ateliers et intervenants externes sont utiles à la sensibilisation, dans un contexte permanent et plus intensif, le programme scolaire offre de nombreuses opportunités pour aborder des questions telles que le harcèlement dans un contexte plus large, plutôt que dans des leçons spécifiques centrées uniquement sur le harcèlement.</a:t>
            </a:r>
          </a:p>
          <a:p>
            <a:pPr>
              <a:spcAft>
                <a:spcPts val="600"/>
              </a:spcAft>
            </a:pPr>
            <a:r>
              <a:rPr lang="fr-BE" dirty="0" smtClean="0"/>
              <a:t>• Ces discussions permettront aux élèves de comprendre que la différence fait partie de la vie, que c’est quelque chose à valoriser et que le harcèlement constitue un rejet fondamental de la diversité humaine.</a:t>
            </a:r>
          </a:p>
          <a:p>
            <a:pPr>
              <a:spcAft>
                <a:spcPts val="600"/>
              </a:spcAft>
            </a:pPr>
            <a:r>
              <a:rPr lang="fr-BE" dirty="0" smtClean="0"/>
              <a:t>• Les cours d’éducation civique, sociale, personnelle, philosophique et à la santé peuvent servir de plateforme évidente pour traiter des questions de harcèlement, tout comme les cours d’éducation physique.</a:t>
            </a:r>
          </a:p>
          <a:p>
            <a:pPr>
              <a:spcAft>
                <a:spcPts val="600"/>
              </a:spcAft>
            </a:pPr>
            <a:r>
              <a:rPr lang="fr-BE" dirty="0" smtClean="0"/>
              <a:t>• Là où c’est pertinent, les enseignants devraient inclure des références au harcèlement dans leurs cours et la direction devrait garantir que cela soit pris en compte dans le plan de travail.</a:t>
            </a:r>
          </a:p>
          <a:p>
            <a:pPr>
              <a:spcAft>
                <a:spcPts val="600"/>
              </a:spcAft>
            </a:pPr>
            <a:r>
              <a:rPr lang="fr-BE" dirty="0" smtClean="0"/>
              <a:t>• Les enseignants devraient recevoir de l’aide pour toute formation dont ils auraient besoin afin de présenter ces cours de façon adéquate.</a:t>
            </a:r>
          </a:p>
        </p:txBody>
      </p:sp>
    </p:spTree>
    <p:extLst>
      <p:ext uri="{BB962C8B-B14F-4D97-AF65-F5344CB8AC3E}">
        <p14:creationId xmlns:p14="http://schemas.microsoft.com/office/powerpoint/2010/main" val="962425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a:t>
            </a:fld>
            <a:endParaRPr lang="el-GR"/>
          </a:p>
        </p:txBody>
      </p:sp>
      <p:sp>
        <p:nvSpPr>
          <p:cNvPr id="2" name="Rectangle 1"/>
          <p:cNvSpPr/>
          <p:nvPr/>
        </p:nvSpPr>
        <p:spPr>
          <a:xfrm>
            <a:off x="1115616" y="1700808"/>
            <a:ext cx="6264696" cy="1754326"/>
          </a:xfrm>
          <a:prstGeom prst="rect">
            <a:avLst/>
          </a:prstGeom>
        </p:spPr>
        <p:txBody>
          <a:bodyPr wrap="square">
            <a:spAutoFit/>
          </a:bodyPr>
          <a:lstStyle/>
          <a:p>
            <a:pPr algn="ctr"/>
            <a:r>
              <a:rPr lang="fr-BE" sz="3600" b="1" dirty="0">
                <a:solidFill>
                  <a:schemeClr val="tx2"/>
                </a:solidFill>
                <a:latin typeface="Calibri" panose="020F0502020204030204" pitchFamily="34" charset="0"/>
              </a:rPr>
              <a:t>Comprendre </a:t>
            </a:r>
            <a:r>
              <a:rPr lang="fr-BE" sz="3600" b="1" dirty="0" smtClean="0">
                <a:solidFill>
                  <a:schemeClr val="tx2"/>
                </a:solidFill>
                <a:latin typeface="Calibri" panose="020F0502020204030204" pitchFamily="34" charset="0"/>
              </a:rPr>
              <a:t>l’approche scolaire </a:t>
            </a:r>
            <a:r>
              <a:rPr lang="fr-BE" sz="3600" b="1" dirty="0">
                <a:solidFill>
                  <a:schemeClr val="tx2"/>
                </a:solidFill>
                <a:latin typeface="Calibri" panose="020F0502020204030204" pitchFamily="34" charset="0"/>
              </a:rPr>
              <a:t>globale – Créer une </a:t>
            </a:r>
            <a:r>
              <a:rPr lang="fr-BE" sz="3600" b="1" dirty="0" smtClean="0">
                <a:solidFill>
                  <a:schemeClr val="tx2"/>
                </a:solidFill>
                <a:latin typeface="Calibri" panose="020F0502020204030204" pitchFamily="34" charset="0"/>
              </a:rPr>
              <a:t>éthique </a:t>
            </a:r>
            <a:r>
              <a:rPr lang="fr-BE" sz="3600" b="1" dirty="0">
                <a:solidFill>
                  <a:schemeClr val="tx2"/>
                </a:solidFill>
                <a:latin typeface="Calibri" panose="020F0502020204030204" pitchFamily="34" charset="0"/>
              </a:rPr>
              <a:t>scolaire positive</a:t>
            </a:r>
            <a:endParaRPr lang="fr-BE" dirty="0"/>
          </a:p>
        </p:txBody>
      </p:sp>
    </p:spTree>
    <p:extLst>
      <p:ext uri="{BB962C8B-B14F-4D97-AF65-F5344CB8AC3E}">
        <p14:creationId xmlns:p14="http://schemas.microsoft.com/office/powerpoint/2010/main" val="42227283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30</a:t>
            </a:fld>
            <a:endParaRPr lang="el-GR"/>
          </a:p>
        </p:txBody>
      </p:sp>
      <p:sp>
        <p:nvSpPr>
          <p:cNvPr id="2" name="Rectangle 1"/>
          <p:cNvSpPr/>
          <p:nvPr/>
        </p:nvSpPr>
        <p:spPr>
          <a:xfrm>
            <a:off x="539552" y="1196752"/>
            <a:ext cx="8424936" cy="4308872"/>
          </a:xfrm>
          <a:prstGeom prst="rect">
            <a:avLst/>
          </a:prstGeom>
        </p:spPr>
        <p:txBody>
          <a:bodyPr wrap="square">
            <a:spAutoFit/>
          </a:bodyPr>
          <a:lstStyle/>
          <a:p>
            <a:pPr>
              <a:spcAft>
                <a:spcPts val="600"/>
              </a:spcAft>
            </a:pPr>
            <a:r>
              <a:rPr lang="fr-BE" sz="2000" b="1" dirty="0" smtClean="0">
                <a:solidFill>
                  <a:schemeClr val="tx2"/>
                </a:solidFill>
                <a:latin typeface="Calibri" panose="020F0502020204030204" pitchFamily="34" charset="0"/>
              </a:rPr>
              <a:t>4. Ethique scolaire</a:t>
            </a:r>
          </a:p>
          <a:p>
            <a:pPr>
              <a:spcAft>
                <a:spcPts val="600"/>
              </a:spcAft>
            </a:pPr>
            <a:r>
              <a:rPr lang="fr-BE" dirty="0" smtClean="0"/>
              <a:t>• L’éthique scolaire peut se décrire comme l’atmosphère qui émerge de l’interaction entre certains aspects de la vie scolaire, dont l’enseignement et l’apprentissage, la gestion et le leadership, l’usage d’images et de symboles, les rituels et pratiques, ainsi que les objectifs et les attentes. (Norman, 20003:2 ; Williams, 2000:74).</a:t>
            </a:r>
          </a:p>
          <a:p>
            <a:pPr>
              <a:spcAft>
                <a:spcPts val="600"/>
              </a:spcAft>
            </a:pPr>
            <a:r>
              <a:rPr lang="fr-BE" dirty="0" smtClean="0"/>
              <a:t>• Une éthique scolaire positive se caractérise par un respect de l’individu quel que soit son origine ou son identité (DES, 1993:9).</a:t>
            </a:r>
          </a:p>
          <a:p>
            <a:pPr>
              <a:spcAft>
                <a:spcPts val="600"/>
              </a:spcAft>
            </a:pPr>
            <a:r>
              <a:rPr lang="fr-BE" dirty="0" smtClean="0"/>
              <a:t>• On peut dire que l’éthique scolaire influence chaque aspect de la vie scolaire et constitue un facteur déterminant du succès pour aborder le harcèlement.</a:t>
            </a:r>
          </a:p>
          <a:p>
            <a:pPr>
              <a:spcAft>
                <a:spcPts val="600"/>
              </a:spcAft>
            </a:pPr>
            <a:r>
              <a:rPr lang="fr-BE" dirty="0" smtClean="0"/>
              <a:t>• La position de l’école sur le harcèlement et le respect des autres doivent donc atteindre toutes les facettes de l’école, y compris la salle des professeurs et les bureaux administratifs, avec du matériel qui correspond à celui déployé dans l’école. Le comportement des leaders envers les élèves et entre eux doit refléter ce qu’ils attendent des élèves.</a:t>
            </a:r>
          </a:p>
        </p:txBody>
      </p:sp>
    </p:spTree>
    <p:extLst>
      <p:ext uri="{BB962C8B-B14F-4D97-AF65-F5344CB8AC3E}">
        <p14:creationId xmlns:p14="http://schemas.microsoft.com/office/powerpoint/2010/main" val="14108347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31</a:t>
            </a:fld>
            <a:endParaRPr lang="el-GR"/>
          </a:p>
        </p:txBody>
      </p:sp>
      <p:sp>
        <p:nvSpPr>
          <p:cNvPr id="2" name="Rectangle 1"/>
          <p:cNvSpPr/>
          <p:nvPr/>
        </p:nvSpPr>
        <p:spPr>
          <a:xfrm>
            <a:off x="539552" y="1010005"/>
            <a:ext cx="8424936" cy="5724644"/>
          </a:xfrm>
          <a:prstGeom prst="rect">
            <a:avLst/>
          </a:prstGeom>
        </p:spPr>
        <p:txBody>
          <a:bodyPr wrap="square">
            <a:spAutoFit/>
          </a:bodyPr>
          <a:lstStyle/>
          <a:p>
            <a:pPr>
              <a:spcAft>
                <a:spcPts val="600"/>
              </a:spcAft>
            </a:pPr>
            <a:r>
              <a:rPr lang="fr-BE" sz="2000" b="1" dirty="0" smtClean="0">
                <a:solidFill>
                  <a:schemeClr val="tx2"/>
                </a:solidFill>
                <a:latin typeface="Calibri" panose="020F0502020204030204" pitchFamily="34" charset="0"/>
              </a:rPr>
              <a:t>5. Voix des élèves</a:t>
            </a:r>
          </a:p>
          <a:p>
            <a:pPr>
              <a:spcAft>
                <a:spcPts val="600"/>
              </a:spcAft>
            </a:pPr>
            <a:r>
              <a:rPr lang="fr-BE" dirty="0" smtClean="0"/>
              <a:t>• La façon la plus efficace d’obtenir le soutien et la coopération des élèves pour aborder le harcèlement est de les impliquer dès le début dans le développement de stratégies pour contrer les comportements discriminatoires de leurs pairs.</a:t>
            </a:r>
          </a:p>
          <a:p>
            <a:pPr>
              <a:spcAft>
                <a:spcPts val="600"/>
              </a:spcAft>
            </a:pPr>
            <a:r>
              <a:rPr lang="fr-BE" dirty="0" smtClean="0"/>
              <a:t>• Quand il y en a, les groupes d’élèves (tels que les conseils d’élèves) peuvent constituer une plateforme de discussion sur la façon d’impliquer les élèves dans la lutte contre le harcèlement et les comportements discriminatoires.</a:t>
            </a:r>
          </a:p>
          <a:p>
            <a:pPr>
              <a:spcAft>
                <a:spcPts val="600"/>
              </a:spcAft>
            </a:pPr>
            <a:r>
              <a:rPr lang="fr-BE" dirty="0" smtClean="0"/>
              <a:t>• S’il n’y en a pas, des groupes d’élèves devraient être constitués avec des élèves encouragés à faire part de leurs inquiétudes auprès des autorités, à jouer eux-mêmes un rôle (p.ex. médiation par les pairs) et à s’occuper des autres (</a:t>
            </a:r>
            <a:r>
              <a:rPr lang="fr-BE" dirty="0"/>
              <a:t>p.ex. </a:t>
            </a:r>
            <a:r>
              <a:rPr lang="fr-BE" dirty="0" smtClean="0"/>
              <a:t>tutorat par les pairs).</a:t>
            </a:r>
          </a:p>
          <a:p>
            <a:pPr>
              <a:spcAft>
                <a:spcPts val="600"/>
              </a:spcAft>
            </a:pPr>
            <a:r>
              <a:rPr lang="fr-BE" dirty="0" smtClean="0"/>
              <a:t>• Les élèves pourraient établir une enquête pour évaluer l’ampleur du harcèlement à l’école puis concevoir et mettre en place des réponses appropriées au problème.</a:t>
            </a:r>
          </a:p>
          <a:p>
            <a:pPr>
              <a:spcAft>
                <a:spcPts val="600"/>
              </a:spcAft>
            </a:pPr>
            <a:r>
              <a:rPr lang="fr-BE" dirty="0" smtClean="0"/>
              <a:t>• On pourrait encourager les élèves à développer une charte contre le harcèlement.</a:t>
            </a:r>
          </a:p>
          <a:p>
            <a:pPr>
              <a:spcAft>
                <a:spcPts val="600"/>
              </a:spcAft>
            </a:pPr>
            <a:r>
              <a:rPr lang="fr-BE" dirty="0" smtClean="0"/>
              <a:t>• Participation des élèves dans la création de matériel de sensibilisation (vidéos, pièces, affiches…)</a:t>
            </a:r>
          </a:p>
          <a:p>
            <a:pPr>
              <a:spcAft>
                <a:spcPts val="600"/>
              </a:spcAft>
            </a:pPr>
            <a:r>
              <a:rPr lang="fr-BE" dirty="0" smtClean="0"/>
              <a:t>• Les élèves peuvent aussi utiliser une boîte à suggestions pour exprimer leur avis sur le harcèlement et les façons de l’aborder à l’école.</a:t>
            </a:r>
            <a:endParaRPr lang="fr-BE" dirty="0"/>
          </a:p>
          <a:p>
            <a:endParaRPr lang="fr-BE" dirty="0"/>
          </a:p>
        </p:txBody>
      </p:sp>
    </p:spTree>
    <p:extLst>
      <p:ext uri="{BB962C8B-B14F-4D97-AF65-F5344CB8AC3E}">
        <p14:creationId xmlns:p14="http://schemas.microsoft.com/office/powerpoint/2010/main" val="1658632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32</a:t>
            </a:fld>
            <a:endParaRPr lang="el-GR"/>
          </a:p>
        </p:txBody>
      </p:sp>
      <p:sp>
        <p:nvSpPr>
          <p:cNvPr id="2" name="Rectangle 1"/>
          <p:cNvSpPr/>
          <p:nvPr/>
        </p:nvSpPr>
        <p:spPr>
          <a:xfrm>
            <a:off x="539552" y="980728"/>
            <a:ext cx="8424936" cy="5216813"/>
          </a:xfrm>
          <a:prstGeom prst="rect">
            <a:avLst/>
          </a:prstGeom>
        </p:spPr>
        <p:txBody>
          <a:bodyPr wrap="square">
            <a:spAutoFit/>
          </a:bodyPr>
          <a:lstStyle/>
          <a:p>
            <a:pPr>
              <a:spcAft>
                <a:spcPts val="600"/>
              </a:spcAft>
            </a:pPr>
            <a:r>
              <a:rPr lang="fr-BE" sz="2000" b="1" dirty="0" smtClean="0">
                <a:solidFill>
                  <a:schemeClr val="tx2"/>
                </a:solidFill>
                <a:latin typeface="Calibri" panose="020F0502020204030204" pitchFamily="34" charset="0"/>
              </a:rPr>
              <a:t>6. Services de soutien aux élèves</a:t>
            </a:r>
          </a:p>
          <a:p>
            <a:pPr>
              <a:spcAft>
                <a:spcPts val="600"/>
              </a:spcAft>
            </a:pPr>
            <a:r>
              <a:rPr lang="fr-BE" dirty="0" smtClean="0"/>
              <a:t>• Il est aussi nécessaire d’apporter un soutien direct à des élèves en particulier (et parfois des employés) qui connaissent le harcèlement.</a:t>
            </a:r>
          </a:p>
          <a:p>
            <a:pPr>
              <a:spcAft>
                <a:spcPts val="600"/>
              </a:spcAft>
            </a:pPr>
            <a:r>
              <a:rPr lang="fr-BE" dirty="0" smtClean="0"/>
              <a:t>• Des stratégies telles que le tutorat et la médiation par les pairs, très utiles pour prévenir et contrer le harcèlement, doivent être appuyées et supervisées par les adultes, et l’école devra proposer aux superviseurs adultes les formations nécessaires pour enseigner/diriger ces programmes.</a:t>
            </a:r>
          </a:p>
          <a:p>
            <a:pPr>
              <a:spcAft>
                <a:spcPts val="600"/>
              </a:spcAft>
            </a:pPr>
            <a:r>
              <a:rPr lang="fr-BE" dirty="0" smtClean="0"/>
              <a:t>• L’école devrait consulter le personnel d’accompagnement (éducateurs, conseillers d’orientation…) et les services de médiation école-familles-communauté pour être certaine de proposer un soutien spécialisé aux élèves qui ont des difficultés. Toute formation nécessaire devrait leur être proposée.</a:t>
            </a:r>
          </a:p>
          <a:p>
            <a:pPr>
              <a:spcAft>
                <a:spcPts val="600"/>
              </a:spcAft>
            </a:pPr>
            <a:r>
              <a:rPr lang="fr-BE" dirty="0" smtClean="0"/>
              <a:t>• Cependant, tous les membres du personnel doivent prendre la responsabilité du bien-être des élèves. Ils ne doivent pas abandonner ces responsabilités aux personnels clés (éducateurs, conseillers ou services de médiation).</a:t>
            </a:r>
          </a:p>
          <a:p>
            <a:pPr>
              <a:spcAft>
                <a:spcPts val="600"/>
              </a:spcAft>
            </a:pPr>
            <a:r>
              <a:rPr lang="fr-BE" dirty="0" smtClean="0"/>
              <a:t>• Une formation / familiarisation à toutes les nouvelles stratégies (par exemple l’approche « no </a:t>
            </a:r>
            <a:r>
              <a:rPr lang="fr-BE" dirty="0" err="1" smtClean="0"/>
              <a:t>blame</a:t>
            </a:r>
            <a:r>
              <a:rPr lang="fr-BE" dirty="0" smtClean="0"/>
              <a:t> », les approches réparatrices…) devrait être proposée à l’ensemble du personnel.</a:t>
            </a:r>
            <a:endParaRPr lang="fr-BE" dirty="0"/>
          </a:p>
        </p:txBody>
      </p:sp>
    </p:spTree>
    <p:extLst>
      <p:ext uri="{BB962C8B-B14F-4D97-AF65-F5344CB8AC3E}">
        <p14:creationId xmlns:p14="http://schemas.microsoft.com/office/powerpoint/2010/main" val="30581365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33</a:t>
            </a:fld>
            <a:endParaRPr lang="el-GR"/>
          </a:p>
        </p:txBody>
      </p:sp>
      <p:sp>
        <p:nvSpPr>
          <p:cNvPr id="2" name="Rectangle 1"/>
          <p:cNvSpPr/>
          <p:nvPr/>
        </p:nvSpPr>
        <p:spPr>
          <a:xfrm>
            <a:off x="539552" y="980728"/>
            <a:ext cx="8424936" cy="5740033"/>
          </a:xfrm>
          <a:prstGeom prst="rect">
            <a:avLst/>
          </a:prstGeom>
        </p:spPr>
        <p:txBody>
          <a:bodyPr wrap="square">
            <a:spAutoFit/>
          </a:bodyPr>
          <a:lstStyle/>
          <a:p>
            <a:pPr>
              <a:spcAft>
                <a:spcPts val="600"/>
              </a:spcAft>
            </a:pPr>
            <a:r>
              <a:rPr lang="fr-BE" sz="2000" b="1" dirty="0" smtClean="0">
                <a:solidFill>
                  <a:schemeClr val="tx2"/>
                </a:solidFill>
                <a:latin typeface="Calibri" panose="020F0502020204030204" pitchFamily="34" charset="0"/>
              </a:rPr>
              <a:t>7. Partenariat avec les parents et les communautés locales</a:t>
            </a:r>
          </a:p>
          <a:p>
            <a:r>
              <a:rPr lang="fr-BE" dirty="0" smtClean="0"/>
              <a:t>• Les écoles doivent trouver des moyens de consulter et d’impliquer les parents/tuteurs et les membres de la communauté locale pour répondre au harcèlement, tout en décrivant l’approche adoptée par l’école pour y faire face.</a:t>
            </a:r>
          </a:p>
          <a:p>
            <a:r>
              <a:rPr lang="fr-BE" dirty="0" smtClean="0"/>
              <a:t>• Les écoles devraient souligner à quel point il est important que ces groupes soient impliqués pour garantir le succès de l’approche et la sécurité des élèves, et que tous les parents/tuteurs participent aux réunions et se rendent régulièrement à l’école.</a:t>
            </a:r>
          </a:p>
          <a:p>
            <a:r>
              <a:rPr lang="fr-BE" dirty="0" smtClean="0"/>
              <a:t>• L’école devrait garantir auprès des parents la confidentialité des informations sur leur vie personnelle, sexualité, garde partagée, etc.</a:t>
            </a:r>
          </a:p>
          <a:p>
            <a:r>
              <a:rPr lang="fr-BE" dirty="0" smtClean="0"/>
              <a:t>• Il importe que les écoles mettent en place une procédure claire et confidentielle pour que les parents/tuteurs partagent leurs inquiétudes quant au harcèlement. Ces procédures devraient être rendues publiques et mentionnées dans les manuels de l’élève, politiques scolaires, brochures et sites internet.</a:t>
            </a:r>
          </a:p>
          <a:p>
            <a:r>
              <a:rPr lang="fr-BE" dirty="0" smtClean="0"/>
              <a:t>• Les newsletters, sites web, manuels et soirées de parents devraient servir à informer les parents et la communauté scolaire sur les diverses politiques et pratiques à mettre en œuvre; le feedback devrait être largement encouragé. On devrait aussi, là où c’est possible, encourager les parents bénévoles (superviseurs de la cour de récréation par exemple) et leur donner des formations.</a:t>
            </a:r>
          </a:p>
          <a:p>
            <a:r>
              <a:rPr lang="fr-BE" dirty="0" smtClean="0"/>
              <a:t>• L’implication directe des parents et de la communauté aidera à démontrer aux élèves que le message de l’école sur le harcèlement est clair, sérieux et largement répandu.</a:t>
            </a:r>
            <a:endParaRPr lang="fr-BE" dirty="0"/>
          </a:p>
        </p:txBody>
      </p:sp>
    </p:spTree>
    <p:extLst>
      <p:ext uri="{BB962C8B-B14F-4D97-AF65-F5344CB8AC3E}">
        <p14:creationId xmlns:p14="http://schemas.microsoft.com/office/powerpoint/2010/main" val="19081826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34</a:t>
            </a:fld>
            <a:endParaRPr lang="el-GR"/>
          </a:p>
        </p:txBody>
      </p:sp>
      <p:sp>
        <p:nvSpPr>
          <p:cNvPr id="2" name="Rectangle 1"/>
          <p:cNvSpPr/>
          <p:nvPr/>
        </p:nvSpPr>
        <p:spPr>
          <a:xfrm>
            <a:off x="395536" y="1459468"/>
            <a:ext cx="8471916" cy="2462213"/>
          </a:xfrm>
          <a:prstGeom prst="rect">
            <a:avLst/>
          </a:prstGeom>
        </p:spPr>
        <p:txBody>
          <a:bodyPr wrap="square">
            <a:spAutoFit/>
          </a:bodyPr>
          <a:lstStyle/>
          <a:p>
            <a:pPr>
              <a:spcAft>
                <a:spcPts val="600"/>
              </a:spcAft>
            </a:pPr>
            <a:r>
              <a:rPr lang="en-US" dirty="0"/>
              <a:t>O’Higgins Norman, H. (2008) Tackling Bullying and Discrimination : A Whole School Approach –Submission to the Department of Education &amp; Science. </a:t>
            </a:r>
            <a:r>
              <a:rPr lang="en-US" dirty="0">
                <a:hlinkClick r:id="rId3"/>
              </a:rPr>
              <a:t>https://</a:t>
            </a:r>
            <a:r>
              <a:rPr lang="en-US" dirty="0" smtClean="0">
                <a:hlinkClick r:id="rId3"/>
              </a:rPr>
              <a:t>www.education.ie/en/Press-Events/Conferences/cp_anti_bullying/Anti-Bullying-Forum-Submissions/anti_bully_sub_academic_dr_ohiggins_norman.pdf</a:t>
            </a:r>
            <a:endParaRPr lang="en-US" dirty="0"/>
          </a:p>
          <a:p>
            <a:pPr>
              <a:spcAft>
                <a:spcPts val="600"/>
              </a:spcAft>
            </a:pPr>
            <a:r>
              <a:rPr lang="en-US" dirty="0"/>
              <a:t>Williams, K. (2000). Understanding Ethos: A Philosophical and Literary Exploration in L. Monahan (ed.) </a:t>
            </a:r>
            <a:r>
              <a:rPr lang="en-US" i="1" dirty="0"/>
              <a:t>School Culture and Ethos, Cracking the Code. </a:t>
            </a:r>
            <a:r>
              <a:rPr lang="en-US" dirty="0"/>
              <a:t>Dublin: Marino.</a:t>
            </a:r>
          </a:p>
          <a:p>
            <a:pPr>
              <a:spcAft>
                <a:spcPts val="600"/>
              </a:spcAft>
            </a:pPr>
            <a:r>
              <a:rPr lang="en-US" dirty="0"/>
              <a:t>Department of Education and Science (1993). </a:t>
            </a:r>
            <a:r>
              <a:rPr lang="en-US" i="1" dirty="0"/>
              <a:t>Guidelines for Countering Bullying </a:t>
            </a:r>
            <a:r>
              <a:rPr lang="en-US" i="1" dirty="0" err="1"/>
              <a:t>Behaviour</a:t>
            </a:r>
            <a:r>
              <a:rPr lang="en-US" dirty="0"/>
              <a:t>. Dublin: DES. </a:t>
            </a:r>
            <a:endParaRPr lang="en-US" dirty="0">
              <a:solidFill>
                <a:srgbClr val="000000"/>
              </a:solidFill>
              <a:latin typeface="Calibri" panose="020F0502020204030204" pitchFamily="34" charset="0"/>
            </a:endParaRPr>
          </a:p>
        </p:txBody>
      </p:sp>
      <p:sp>
        <p:nvSpPr>
          <p:cNvPr id="3" name="ZoneTexte 2"/>
          <p:cNvSpPr txBox="1"/>
          <p:nvPr/>
        </p:nvSpPr>
        <p:spPr>
          <a:xfrm>
            <a:off x="1810668" y="404664"/>
            <a:ext cx="5472608" cy="584775"/>
          </a:xfrm>
          <a:prstGeom prst="rect">
            <a:avLst/>
          </a:prstGeom>
          <a:noFill/>
        </p:spPr>
        <p:txBody>
          <a:bodyPr wrap="square" rtlCol="0">
            <a:spAutoFit/>
          </a:bodyPr>
          <a:lstStyle/>
          <a:p>
            <a:r>
              <a:rPr lang="fr-BE" sz="3200" b="1" dirty="0">
                <a:solidFill>
                  <a:schemeClr val="tx2"/>
                </a:solidFill>
                <a:latin typeface="Calibri" panose="020F0502020204030204" pitchFamily="34" charset="0"/>
              </a:rPr>
              <a:t>Propositions de lecture </a:t>
            </a:r>
            <a:r>
              <a:rPr lang="fr-BE" sz="3200" b="1" dirty="0" smtClean="0">
                <a:solidFill>
                  <a:schemeClr val="tx2"/>
                </a:solidFill>
                <a:latin typeface="Calibri" panose="020F0502020204030204" pitchFamily="34" charset="0"/>
              </a:rPr>
              <a:t>et liens</a:t>
            </a:r>
            <a:endParaRPr lang="en-GB"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1581834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35</a:t>
            </a:fld>
            <a:endParaRPr lang="el-GR"/>
          </a:p>
        </p:txBody>
      </p:sp>
      <p:sp>
        <p:nvSpPr>
          <p:cNvPr id="2" name="Rectangle 1"/>
          <p:cNvSpPr/>
          <p:nvPr/>
        </p:nvSpPr>
        <p:spPr>
          <a:xfrm>
            <a:off x="1355304" y="2132856"/>
            <a:ext cx="6264696" cy="646331"/>
          </a:xfrm>
          <a:prstGeom prst="rect">
            <a:avLst/>
          </a:prstGeom>
        </p:spPr>
        <p:txBody>
          <a:bodyPr wrap="square">
            <a:spAutoFit/>
          </a:bodyPr>
          <a:lstStyle/>
          <a:p>
            <a:pPr algn="ctr"/>
            <a:r>
              <a:rPr lang="fr-BE" sz="3600" b="1" dirty="0" smtClean="0">
                <a:solidFill>
                  <a:schemeClr val="tx2"/>
                </a:solidFill>
                <a:latin typeface="Calibri" panose="020F0502020204030204" pitchFamily="34" charset="0"/>
              </a:rPr>
              <a:t>Travailler avec les enseignants</a:t>
            </a:r>
            <a:endParaRPr lang="fr-BE" sz="36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7607982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36</a:t>
            </a:fld>
            <a:endParaRPr lang="el-GR"/>
          </a:p>
        </p:txBody>
      </p:sp>
      <p:sp>
        <p:nvSpPr>
          <p:cNvPr id="2" name="Rectangle 1"/>
          <p:cNvSpPr/>
          <p:nvPr/>
        </p:nvSpPr>
        <p:spPr>
          <a:xfrm>
            <a:off x="539552" y="1196752"/>
            <a:ext cx="8147248" cy="4278094"/>
          </a:xfrm>
          <a:prstGeom prst="rect">
            <a:avLst/>
          </a:prstGeom>
        </p:spPr>
        <p:txBody>
          <a:bodyPr wrap="square">
            <a:spAutoFit/>
          </a:bodyPr>
          <a:lstStyle/>
          <a:p>
            <a:pPr>
              <a:spcAft>
                <a:spcPts val="600"/>
              </a:spcAft>
            </a:pPr>
            <a:r>
              <a:rPr lang="fr-BE" dirty="0" smtClean="0">
                <a:solidFill>
                  <a:srgbClr val="000000"/>
                </a:solidFill>
                <a:latin typeface="Calibri" panose="020F0502020204030204" pitchFamily="34" charset="0"/>
              </a:rPr>
              <a:t>Les enseignants sont en première ligne pour aborder les aspects pratiques de la gestion du harcèlement, on ne répétera donc jamais assez combien il est crucial qu’ils soient impliqués et engagés dans une approche scolaire globale du harcèlement.</a:t>
            </a:r>
          </a:p>
          <a:p>
            <a:pPr>
              <a:spcAft>
                <a:spcPts val="600"/>
              </a:spcAft>
            </a:pPr>
            <a:r>
              <a:rPr lang="fr-BE" dirty="0" smtClean="0">
                <a:solidFill>
                  <a:srgbClr val="000000"/>
                </a:solidFill>
                <a:latin typeface="Calibri" panose="020F0502020204030204" pitchFamily="34" charset="0"/>
              </a:rPr>
              <a:t>Ils sont en général beaucoup moins intéressés par l’aspect philosophique/théorique du harcèlement que par les aspects pratiques de prévention et d’intervention</a:t>
            </a:r>
            <a:r>
              <a:rPr lang="fr-BE" dirty="0">
                <a:solidFill>
                  <a:srgbClr val="000000"/>
                </a:solidFill>
                <a:latin typeface="Calibri" panose="020F0502020204030204" pitchFamily="34" charset="0"/>
              </a:rPr>
              <a:t>. </a:t>
            </a:r>
            <a:r>
              <a:rPr lang="fr-BE" dirty="0" smtClean="0">
                <a:solidFill>
                  <a:srgbClr val="000000"/>
                </a:solidFill>
                <a:latin typeface="Calibri" panose="020F0502020204030204" pitchFamily="34" charset="0"/>
              </a:rPr>
              <a:t>Ce </a:t>
            </a:r>
            <a:r>
              <a:rPr lang="fr-BE" dirty="0">
                <a:solidFill>
                  <a:srgbClr val="000000"/>
                </a:solidFill>
                <a:latin typeface="Calibri" panose="020F0502020204030204" pitchFamily="34" charset="0"/>
              </a:rPr>
              <a:t>qui les intéresse le </a:t>
            </a:r>
            <a:r>
              <a:rPr lang="fr-BE" dirty="0" smtClean="0">
                <a:solidFill>
                  <a:srgbClr val="000000"/>
                </a:solidFill>
                <a:latin typeface="Calibri" panose="020F0502020204030204" pitchFamily="34" charset="0"/>
              </a:rPr>
              <a:t>plus, ce sont les méthodes pédagogiques pour gérer le problème quand il se produit en classe.</a:t>
            </a:r>
          </a:p>
          <a:p>
            <a:pPr>
              <a:spcAft>
                <a:spcPts val="600"/>
              </a:spcAft>
            </a:pPr>
            <a:r>
              <a:rPr lang="fr-BE" dirty="0" smtClean="0">
                <a:solidFill>
                  <a:srgbClr val="000000"/>
                </a:solidFill>
                <a:latin typeface="Calibri" panose="020F0502020204030204" pitchFamily="34" charset="0"/>
              </a:rPr>
              <a:t>C’est compréhensible puisque ce sont les enseignants qui sont le plus mis sous pression par la direction et les parents pour faire quelque chose en cas de problème.</a:t>
            </a:r>
          </a:p>
          <a:p>
            <a:pPr>
              <a:spcAft>
                <a:spcPts val="600"/>
              </a:spcAft>
            </a:pPr>
            <a:r>
              <a:rPr lang="fr-BE" dirty="0" smtClean="0">
                <a:solidFill>
                  <a:srgbClr val="000000"/>
                </a:solidFill>
                <a:latin typeface="Calibri" panose="020F0502020204030204" pitchFamily="34" charset="0"/>
              </a:rPr>
              <a:t>Malheureusement, il arrive souvent que leur formation et leur compréhension de la question soient de leur propre aveu inadéquates. Pour cette raison, il est essentiel de s’assurer que les enseignants reçoivent une formation très complète et qu’ils contribuent directement à la mise au point des procédures.</a:t>
            </a:r>
          </a:p>
          <a:p>
            <a:pPr>
              <a:spcAft>
                <a:spcPts val="600"/>
              </a:spcAft>
            </a:pPr>
            <a:endParaRPr lang="fr-BE"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3249066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37</a:t>
            </a:fld>
            <a:endParaRPr lang="el-GR"/>
          </a:p>
        </p:txBody>
      </p:sp>
      <p:sp>
        <p:nvSpPr>
          <p:cNvPr id="2" name="Rectangle 1"/>
          <p:cNvSpPr/>
          <p:nvPr/>
        </p:nvSpPr>
        <p:spPr>
          <a:xfrm>
            <a:off x="539552" y="1463750"/>
            <a:ext cx="8147248" cy="4678204"/>
          </a:xfrm>
          <a:prstGeom prst="rect">
            <a:avLst/>
          </a:prstGeom>
        </p:spPr>
        <p:txBody>
          <a:bodyPr wrap="square">
            <a:spAutoFit/>
          </a:bodyPr>
          <a:lstStyle/>
          <a:p>
            <a:r>
              <a:rPr lang="fr-BE" dirty="0"/>
              <a:t>D</a:t>
            </a:r>
            <a:r>
              <a:rPr lang="fr-BE" dirty="0" smtClean="0"/>
              <a:t>es formations devraient être organisées pour le personnel et peuvent durer, en fonction du contenu, plusieurs journées ou demi-journées.</a:t>
            </a:r>
          </a:p>
          <a:p>
            <a:endParaRPr lang="fr-BE" dirty="0" smtClean="0"/>
          </a:p>
          <a:p>
            <a:r>
              <a:rPr lang="fr-BE" dirty="0" smtClean="0"/>
              <a:t>Aspects à inclure : Introduction à l’Approche scolaire globale et à l’importance de leur participation</a:t>
            </a:r>
          </a:p>
          <a:p>
            <a:endParaRPr lang="fr-BE" dirty="0" smtClean="0"/>
          </a:p>
          <a:p>
            <a:pPr marL="342900" indent="-342900">
              <a:spcAft>
                <a:spcPts val="1200"/>
              </a:spcAft>
              <a:buAutoNum type="arabicPeriod"/>
            </a:pPr>
            <a:r>
              <a:rPr lang="fr-BE" b="1" dirty="0" smtClean="0"/>
              <a:t>Accord</a:t>
            </a:r>
          </a:p>
          <a:p>
            <a:r>
              <a:rPr lang="fr-BE" dirty="0" smtClean="0"/>
              <a:t>Comme pour tout règlement, programme ou politique scolaire, pour que cela fonctionne, il faut qu’on y souscrive, qu’on y croit et que ce soit appliqué par la majorité du personnel. C’est particulièrement vrai en ce qui concerne le harcèlement et les comportements agressifs.</a:t>
            </a:r>
          </a:p>
          <a:p>
            <a:endParaRPr lang="fr-BE" dirty="0" smtClean="0"/>
          </a:p>
          <a:p>
            <a:r>
              <a:rPr lang="fr-BE" dirty="0" smtClean="0"/>
              <a:t>Pour cette raison, il est bon de faire revoir la politique anti-harcèlement de l’école par le personnel, en commençant par la définition (traditionnel et cyber), en ouvrant une discussion sur ses points forts et points faibles et en trouvant un accord pour chaque définition revue. C’est aussi un bon point de départ si aucune politique n’est en place.</a:t>
            </a:r>
            <a:endParaRPr lang="fr-BE" dirty="0" smtClean="0">
              <a:solidFill>
                <a:srgbClr val="000000"/>
              </a:solidFill>
            </a:endParaRPr>
          </a:p>
        </p:txBody>
      </p:sp>
      <p:sp>
        <p:nvSpPr>
          <p:cNvPr id="3" name="ZoneTexte 2"/>
          <p:cNvSpPr txBox="1"/>
          <p:nvPr/>
        </p:nvSpPr>
        <p:spPr>
          <a:xfrm>
            <a:off x="1619672" y="404664"/>
            <a:ext cx="5760640" cy="1077218"/>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Préparer le personnel enseignant</a:t>
            </a:r>
          </a:p>
        </p:txBody>
      </p:sp>
    </p:spTree>
    <p:extLst>
      <p:ext uri="{BB962C8B-B14F-4D97-AF65-F5344CB8AC3E}">
        <p14:creationId xmlns:p14="http://schemas.microsoft.com/office/powerpoint/2010/main" val="30755646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38</a:t>
            </a:fld>
            <a:endParaRPr lang="el-GR"/>
          </a:p>
        </p:txBody>
      </p:sp>
      <p:sp>
        <p:nvSpPr>
          <p:cNvPr id="2" name="Rectangle 1"/>
          <p:cNvSpPr/>
          <p:nvPr/>
        </p:nvSpPr>
        <p:spPr>
          <a:xfrm>
            <a:off x="539552" y="1463750"/>
            <a:ext cx="8147248" cy="4401205"/>
          </a:xfrm>
          <a:prstGeom prst="rect">
            <a:avLst/>
          </a:prstGeom>
        </p:spPr>
        <p:txBody>
          <a:bodyPr wrap="square">
            <a:spAutoFit/>
          </a:bodyPr>
          <a:lstStyle/>
          <a:p>
            <a:r>
              <a:rPr lang="fr-BE" dirty="0"/>
              <a:t>De plus, afin de s’assurer que le terme est bien </a:t>
            </a:r>
            <a:r>
              <a:rPr lang="fr-BE" dirty="0" smtClean="0"/>
              <a:t>utilisé, certaines écoles préfèrent ajouter une déclaration précisant ce qui n’est PAS du harcèlement, par exemple pour éviter qu’une réprimande légitime ou une critique justifiée du travail d’un élève ne soit qualifiée de harcèlement par cet élève.</a:t>
            </a:r>
            <a:endParaRPr lang="fr-BE" dirty="0"/>
          </a:p>
          <a:p>
            <a:endParaRPr lang="fr-BE" dirty="0" smtClean="0"/>
          </a:p>
          <a:p>
            <a:r>
              <a:rPr lang="fr-BE" dirty="0" smtClean="0"/>
              <a:t>Bien que cela prenne du temps, il faudrait trouver un consensus autour de cette politique. L’introduction de scénarios de harcèlement constitue une approche intéressante pour dévoiler les attitudes et croyances à l’égard de ce comportement. Si cette approche est bien menée, elle peut constituer une manière efficace de collecter les points de vue d’une façon constructive et productive.</a:t>
            </a:r>
          </a:p>
          <a:p>
            <a:endParaRPr lang="fr-BE" dirty="0"/>
          </a:p>
          <a:p>
            <a:pPr>
              <a:spcAft>
                <a:spcPts val="1200"/>
              </a:spcAft>
            </a:pPr>
            <a:r>
              <a:rPr lang="fr-BE" b="1" dirty="0"/>
              <a:t>2. Une politique qui serve tout le monde ?</a:t>
            </a:r>
          </a:p>
          <a:p>
            <a:r>
              <a:rPr lang="fr-BE" dirty="0" smtClean="0">
                <a:solidFill>
                  <a:srgbClr val="000000"/>
                </a:solidFill>
              </a:rPr>
              <a:t>Lors des discussions, il faut faire savoir que lorsqu’on parle d’approche scolaire globale, cela ne signifie pas seulement que tout le monde doit participer, mais aussi que le harcèlement peut toucher tout le monde.</a:t>
            </a:r>
            <a:endParaRPr lang="fr-BE" dirty="0">
              <a:solidFill>
                <a:srgbClr val="000000"/>
              </a:solidFill>
            </a:endParaRPr>
          </a:p>
        </p:txBody>
      </p:sp>
      <p:sp>
        <p:nvSpPr>
          <p:cNvPr id="3" name="ZoneTexte 2"/>
          <p:cNvSpPr txBox="1"/>
          <p:nvPr/>
        </p:nvSpPr>
        <p:spPr>
          <a:xfrm>
            <a:off x="1619672" y="404664"/>
            <a:ext cx="5760640" cy="1077218"/>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Préparer le personnel enseignant</a:t>
            </a:r>
          </a:p>
        </p:txBody>
      </p:sp>
    </p:spTree>
    <p:extLst>
      <p:ext uri="{BB962C8B-B14F-4D97-AF65-F5344CB8AC3E}">
        <p14:creationId xmlns:p14="http://schemas.microsoft.com/office/powerpoint/2010/main" val="39890048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39</a:t>
            </a:fld>
            <a:endParaRPr lang="el-GR"/>
          </a:p>
        </p:txBody>
      </p:sp>
      <p:sp>
        <p:nvSpPr>
          <p:cNvPr id="2" name="Rectangle 1"/>
          <p:cNvSpPr/>
          <p:nvPr/>
        </p:nvSpPr>
        <p:spPr>
          <a:xfrm>
            <a:off x="539552" y="1463750"/>
            <a:ext cx="8147248" cy="4678204"/>
          </a:xfrm>
          <a:prstGeom prst="rect">
            <a:avLst/>
          </a:prstGeom>
        </p:spPr>
        <p:txBody>
          <a:bodyPr wrap="square">
            <a:spAutoFit/>
          </a:bodyPr>
          <a:lstStyle/>
          <a:p>
            <a:r>
              <a:rPr lang="fr-BE" dirty="0" smtClean="0"/>
              <a:t>Dès lors, la question du harcèlement entre enseignants devrait aussi être abordée, ainsi que le harcèlement du personnel envers un élève et d’un élève envers le personnel. Avec des contributions émanant du personnel, la politique peut être proposée comme un guide également adressé aux adultes de la communauté, ce qui permettra de confirmer auprès des élèves que cette politique est prise au sérieux par tous.</a:t>
            </a:r>
          </a:p>
          <a:p>
            <a:endParaRPr lang="fr-BE" dirty="0"/>
          </a:p>
          <a:p>
            <a:pPr>
              <a:spcAft>
                <a:spcPts val="1200"/>
              </a:spcAft>
            </a:pPr>
            <a:r>
              <a:rPr lang="fr-BE" b="1" dirty="0" smtClean="0"/>
              <a:t>3. Implication</a:t>
            </a:r>
            <a:endParaRPr lang="fr-BE" b="1" dirty="0"/>
          </a:p>
          <a:p>
            <a:r>
              <a:rPr lang="fr-BE" dirty="0" smtClean="0">
                <a:solidFill>
                  <a:srgbClr val="000000"/>
                </a:solidFill>
              </a:rPr>
              <a:t>Il est important que le personnel enseignant, comme les autres membres de la communauté scolaire, s’implique directement dans la conception de la politique, la prise de décisions quant aux stratégies et la mise en place de l’approche. Pour ce faire, le conseil/directeur devrait rechercher des membres du personnel motivés, empathiques, et si possible compétents pour siéger à ses côtés et aux côtés des représentants d’autres groupes, dans un comité anti-harcèlement, et qui prendraient des responsabilités pour superviser la conception, l’application et l’exécution de la politique et de l’approche au sein de l’école.</a:t>
            </a:r>
            <a:endParaRPr lang="fr-BE" dirty="0">
              <a:solidFill>
                <a:srgbClr val="000000"/>
              </a:solidFill>
            </a:endParaRPr>
          </a:p>
        </p:txBody>
      </p:sp>
      <p:sp>
        <p:nvSpPr>
          <p:cNvPr id="3" name="ZoneTexte 2"/>
          <p:cNvSpPr txBox="1"/>
          <p:nvPr/>
        </p:nvSpPr>
        <p:spPr>
          <a:xfrm>
            <a:off x="1619672" y="404664"/>
            <a:ext cx="5760640" cy="1077218"/>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Préparer le personnel enseignant</a:t>
            </a:r>
          </a:p>
        </p:txBody>
      </p:sp>
    </p:spTree>
    <p:extLst>
      <p:ext uri="{BB962C8B-B14F-4D97-AF65-F5344CB8AC3E}">
        <p14:creationId xmlns:p14="http://schemas.microsoft.com/office/powerpoint/2010/main" val="2247161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a:t>
            </a:fld>
            <a:endParaRPr lang="el-GR"/>
          </a:p>
        </p:txBody>
      </p:sp>
      <p:sp>
        <p:nvSpPr>
          <p:cNvPr id="2" name="Rectangle 1"/>
          <p:cNvSpPr/>
          <p:nvPr/>
        </p:nvSpPr>
        <p:spPr>
          <a:xfrm>
            <a:off x="539552" y="1196752"/>
            <a:ext cx="8147248" cy="5078313"/>
          </a:xfrm>
          <a:prstGeom prst="rect">
            <a:avLst/>
          </a:prstGeom>
        </p:spPr>
        <p:txBody>
          <a:bodyPr wrap="square">
            <a:spAutoFit/>
          </a:bodyPr>
          <a:lstStyle/>
          <a:p>
            <a:r>
              <a:rPr lang="fr-BE" dirty="0" smtClean="0">
                <a:solidFill>
                  <a:srgbClr val="000000"/>
                </a:solidFill>
                <a:latin typeface="Calibri" panose="020F0502020204030204" pitchFamily="34" charset="0"/>
              </a:rPr>
              <a:t>La recherche internationale indique que la façon la plus efficace pour les écoles de prévenir et contrer les comportements de harcèlement est de mettre en place une </a:t>
            </a:r>
            <a:r>
              <a:rPr lang="fr-BE" i="1" dirty="0" smtClean="0">
                <a:solidFill>
                  <a:srgbClr val="000000"/>
                </a:solidFill>
                <a:latin typeface="Calibri" panose="020F0502020204030204" pitchFamily="34" charset="0"/>
              </a:rPr>
              <a:t>approche scolaire globale. </a:t>
            </a:r>
            <a:r>
              <a:rPr lang="fr-BE" dirty="0" smtClean="0">
                <a:solidFill>
                  <a:srgbClr val="000000"/>
                </a:solidFill>
                <a:latin typeface="Calibri" panose="020F0502020204030204" pitchFamily="34" charset="0"/>
              </a:rPr>
              <a:t>(</a:t>
            </a:r>
            <a:r>
              <a:rPr lang="fr-BE" dirty="0" err="1" smtClean="0">
                <a:solidFill>
                  <a:srgbClr val="000000"/>
                </a:solidFill>
                <a:latin typeface="Calibri" panose="020F0502020204030204" pitchFamily="34" charset="0"/>
              </a:rPr>
              <a:t>Farrington</a:t>
            </a:r>
            <a:r>
              <a:rPr lang="fr-BE" dirty="0" smtClean="0">
                <a:solidFill>
                  <a:srgbClr val="000000"/>
                </a:solidFill>
                <a:latin typeface="Calibri" panose="020F0502020204030204" pitchFamily="34" charset="0"/>
              </a:rPr>
              <a:t> et </a:t>
            </a:r>
            <a:r>
              <a:rPr lang="fr-BE" dirty="0" err="1" smtClean="0">
                <a:solidFill>
                  <a:srgbClr val="000000"/>
                </a:solidFill>
                <a:latin typeface="Calibri" panose="020F0502020204030204" pitchFamily="34" charset="0"/>
              </a:rPr>
              <a:t>Ttofi</a:t>
            </a:r>
            <a:r>
              <a:rPr lang="fr-BE" dirty="0" smtClean="0">
                <a:solidFill>
                  <a:srgbClr val="000000"/>
                </a:solidFill>
                <a:latin typeface="Calibri" panose="020F0502020204030204" pitchFamily="34" charset="0"/>
              </a:rPr>
              <a:t>, 2009). Cette approche étend les stratégies de prévention et d’intervention à l’ensemble de la communauté scolaire et lui accorde un rôle primordial. Cette approche est soutenue par le Plan d’action sur le harcèlement du Département de l’Éducation et des Compétences (DES 2013).</a:t>
            </a:r>
          </a:p>
          <a:p>
            <a:endParaRPr lang="fr-BE" dirty="0" smtClean="0">
              <a:solidFill>
                <a:srgbClr val="000000"/>
              </a:solidFill>
              <a:latin typeface="Calibri" panose="020F0502020204030204" pitchFamily="34" charset="0"/>
            </a:endParaRPr>
          </a:p>
          <a:p>
            <a:r>
              <a:rPr lang="fr-BE" dirty="0" smtClean="0">
                <a:solidFill>
                  <a:srgbClr val="000000"/>
                </a:solidFill>
              </a:rPr>
              <a:t>Par essence, l’approche fait appel à tous les membres de la communauté scolaire :</a:t>
            </a:r>
          </a:p>
          <a:p>
            <a:endParaRPr lang="fr-BE" dirty="0" smtClean="0">
              <a:solidFill>
                <a:srgbClr val="000000"/>
              </a:solidFill>
            </a:endParaRPr>
          </a:p>
          <a:p>
            <a:r>
              <a:rPr lang="en-GB" dirty="0" smtClean="0">
                <a:solidFill>
                  <a:srgbClr val="000000"/>
                </a:solidFill>
              </a:rPr>
              <a:t>•</a:t>
            </a:r>
            <a:r>
              <a:rPr lang="fr-BE" dirty="0" smtClean="0">
                <a:solidFill>
                  <a:srgbClr val="000000"/>
                </a:solidFill>
              </a:rPr>
              <a:t> Direction</a:t>
            </a:r>
          </a:p>
          <a:p>
            <a:r>
              <a:rPr lang="fr-BE" dirty="0" smtClean="0">
                <a:solidFill>
                  <a:srgbClr val="000000"/>
                </a:solidFill>
              </a:rPr>
              <a:t>• Personnel</a:t>
            </a:r>
          </a:p>
          <a:p>
            <a:r>
              <a:rPr lang="fr-BE" dirty="0" smtClean="0">
                <a:solidFill>
                  <a:srgbClr val="000000"/>
                </a:solidFill>
              </a:rPr>
              <a:t>• Élèves</a:t>
            </a:r>
          </a:p>
          <a:p>
            <a:r>
              <a:rPr lang="fr-BE" dirty="0" smtClean="0">
                <a:solidFill>
                  <a:srgbClr val="000000"/>
                </a:solidFill>
              </a:rPr>
              <a:t>• familles</a:t>
            </a:r>
          </a:p>
          <a:p>
            <a:r>
              <a:rPr lang="fr-BE" dirty="0" smtClean="0">
                <a:solidFill>
                  <a:srgbClr val="000000"/>
                </a:solidFill>
              </a:rPr>
              <a:t>• Communauté étendue </a:t>
            </a:r>
            <a:r>
              <a:rPr lang="fr-BE" i="1" dirty="0" smtClean="0">
                <a:solidFill>
                  <a:srgbClr val="000000"/>
                </a:solidFill>
              </a:rPr>
              <a:t>(chauffeurs de bus, agents de circulation, commerçants                         </a:t>
            </a:r>
            <a:r>
              <a:rPr lang="fr-BE" dirty="0">
                <a:solidFill>
                  <a:srgbClr val="000000"/>
                </a:solidFill>
              </a:rPr>
              <a:t>                                   </a:t>
            </a:r>
            <a:r>
              <a:rPr lang="fr-BE" i="1" dirty="0" smtClean="0">
                <a:solidFill>
                  <a:srgbClr val="000000"/>
                </a:solidFill>
              </a:rPr>
              <a:t>locaux)</a:t>
            </a:r>
            <a:endParaRPr lang="fr-BE" dirty="0" smtClean="0">
              <a:solidFill>
                <a:srgbClr val="000000"/>
              </a:solidFill>
            </a:endParaRPr>
          </a:p>
          <a:p>
            <a:endParaRPr lang="en-GB" dirty="0">
              <a:solidFill>
                <a:srgbClr val="000000"/>
              </a:solidFill>
              <a:latin typeface="Calibri" panose="020F0502020204030204" pitchFamily="34" charset="0"/>
            </a:endParaRPr>
          </a:p>
          <a:p>
            <a:r>
              <a:rPr lang="fr-BE" dirty="0" smtClean="0">
                <a:solidFill>
                  <a:srgbClr val="000000"/>
                </a:solidFill>
                <a:latin typeface="Calibri" panose="020F0502020204030204" pitchFamily="34" charset="0"/>
              </a:rPr>
              <a:t>Cette approche est aussi recommandée dans les récentes Directives européennes pour affronter le cyber-harcèlement en contexte scolaire (</a:t>
            </a:r>
            <a:r>
              <a:rPr lang="fr-BE" dirty="0" err="1" smtClean="0">
                <a:solidFill>
                  <a:srgbClr val="000000"/>
                </a:solidFill>
                <a:latin typeface="Calibri" panose="020F0502020204030204" pitchFamily="34" charset="0"/>
              </a:rPr>
              <a:t>Välimäkiet</a:t>
            </a:r>
            <a:r>
              <a:rPr lang="fr-BE" dirty="0" smtClean="0">
                <a:solidFill>
                  <a:srgbClr val="000000"/>
                </a:solidFill>
                <a:latin typeface="Calibri" panose="020F0502020204030204" pitchFamily="34" charset="0"/>
              </a:rPr>
              <a:t> al. 2012). </a:t>
            </a:r>
            <a:endParaRPr lang="fr-BE" dirty="0">
              <a:solidFill>
                <a:srgbClr val="000000"/>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40</a:t>
            </a:fld>
            <a:endParaRPr lang="el-GR"/>
          </a:p>
        </p:txBody>
      </p:sp>
      <p:sp>
        <p:nvSpPr>
          <p:cNvPr id="2" name="Rectangle 1"/>
          <p:cNvSpPr/>
          <p:nvPr/>
        </p:nvSpPr>
        <p:spPr>
          <a:xfrm>
            <a:off x="539552" y="1328702"/>
            <a:ext cx="8147248" cy="5632311"/>
          </a:xfrm>
          <a:prstGeom prst="rect">
            <a:avLst/>
          </a:prstGeom>
        </p:spPr>
        <p:txBody>
          <a:bodyPr wrap="square">
            <a:spAutoFit/>
          </a:bodyPr>
          <a:lstStyle/>
          <a:p>
            <a:pPr>
              <a:spcAft>
                <a:spcPts val="1200"/>
              </a:spcAft>
            </a:pPr>
            <a:r>
              <a:rPr lang="fr-BE" b="1" dirty="0" smtClean="0"/>
              <a:t>4. La philosophie « No </a:t>
            </a:r>
            <a:r>
              <a:rPr lang="fr-BE" b="1" dirty="0" err="1" smtClean="0"/>
              <a:t>Blame</a:t>
            </a:r>
            <a:r>
              <a:rPr lang="fr-BE" b="1" dirty="0" smtClean="0"/>
              <a:t> »</a:t>
            </a:r>
            <a:endParaRPr lang="fr-BE" b="1" dirty="0"/>
          </a:p>
          <a:p>
            <a:r>
              <a:rPr lang="fr-BE" dirty="0" smtClean="0">
                <a:solidFill>
                  <a:srgbClr val="000000"/>
                </a:solidFill>
              </a:rPr>
              <a:t>Comme on le voit dans la section « Stratégies de Prévention et d’Intervention », la philosophie « No </a:t>
            </a:r>
            <a:r>
              <a:rPr lang="fr-BE" dirty="0" err="1" smtClean="0">
                <a:solidFill>
                  <a:srgbClr val="000000"/>
                </a:solidFill>
              </a:rPr>
              <a:t>Blame</a:t>
            </a:r>
            <a:r>
              <a:rPr lang="fr-BE" dirty="0" smtClean="0">
                <a:solidFill>
                  <a:srgbClr val="000000"/>
                </a:solidFill>
              </a:rPr>
              <a:t> » est pleine de bon sens et elle propose une échappatoire au cycle de la violence. Contrairement aux apparences, il ne s’agit pas d’une absence de responsabilité, cela signifie plutôt que la responsabilité de régler le problème incombe en partie à l’auteur.</a:t>
            </a:r>
          </a:p>
          <a:p>
            <a:endParaRPr lang="fr-BE" sz="800" dirty="0">
              <a:solidFill>
                <a:srgbClr val="000000"/>
              </a:solidFill>
            </a:endParaRPr>
          </a:p>
          <a:p>
            <a:r>
              <a:rPr lang="fr-BE" dirty="0" smtClean="0">
                <a:solidFill>
                  <a:srgbClr val="000000"/>
                </a:solidFill>
              </a:rPr>
              <a:t>Elle peut offrir aux enseignants et à l’école une stratégie anti-harcèlement efficace qui, pratiquée à large échelle, peut aider à résoudre les problèmes avant qu’ils ne se dégradent en harcèlement, permettre de traiter des cas de harcèlement, et aider à réduire le ressentiment qui accompagne souvent les solutions « imposées » et peut entrainer une répétition du comportement.</a:t>
            </a:r>
          </a:p>
          <a:p>
            <a:endParaRPr lang="fr-BE" sz="1600" dirty="0">
              <a:solidFill>
                <a:srgbClr val="000000"/>
              </a:solidFill>
            </a:endParaRPr>
          </a:p>
          <a:p>
            <a:r>
              <a:rPr lang="fr-BE" b="1" dirty="0" smtClean="0">
                <a:solidFill>
                  <a:srgbClr val="000000"/>
                </a:solidFill>
              </a:rPr>
              <a:t>5. Stratégies d’intervention </a:t>
            </a:r>
            <a:r>
              <a:rPr lang="fr-BE" dirty="0" smtClean="0">
                <a:solidFill>
                  <a:srgbClr val="000000"/>
                </a:solidFill>
              </a:rPr>
              <a:t>(voir section « Stratégies »)</a:t>
            </a:r>
          </a:p>
          <a:p>
            <a:r>
              <a:rPr lang="fr-BE" b="1" dirty="0" smtClean="0">
                <a:solidFill>
                  <a:srgbClr val="000000"/>
                </a:solidFill>
              </a:rPr>
              <a:t>6. Stratégies de Prévention </a:t>
            </a:r>
            <a:r>
              <a:rPr lang="fr-BE" dirty="0">
                <a:solidFill>
                  <a:srgbClr val="000000"/>
                </a:solidFill>
              </a:rPr>
              <a:t>(voir section « Stratégies »)</a:t>
            </a:r>
          </a:p>
          <a:p>
            <a:endParaRPr lang="fr-BE" sz="1000" dirty="0" smtClean="0">
              <a:solidFill>
                <a:srgbClr val="000000"/>
              </a:solidFill>
            </a:endParaRPr>
          </a:p>
          <a:p>
            <a:pPr algn="ctr"/>
            <a:r>
              <a:rPr lang="fr-BE" i="1" dirty="0" smtClean="0">
                <a:solidFill>
                  <a:srgbClr val="000000"/>
                </a:solidFill>
              </a:rPr>
              <a:t>Les points 4, 5 et 6 devraient être discutés avec les membres du personnel et un certain nombre de mesures devraient être prises en concertation avec eux. Toute formation nécessaire devrait être proposée </a:t>
            </a:r>
            <a:r>
              <a:rPr lang="fr-BE" i="1" dirty="0">
                <a:solidFill>
                  <a:srgbClr val="000000"/>
                </a:solidFill>
              </a:rPr>
              <a:t>aux membres du </a:t>
            </a:r>
            <a:r>
              <a:rPr lang="fr-BE" i="1" dirty="0" smtClean="0">
                <a:solidFill>
                  <a:srgbClr val="000000"/>
                </a:solidFill>
              </a:rPr>
              <a:t>personnel pour qu’ils connaissent ces stratégies et soient à l’aise avec elles.</a:t>
            </a:r>
            <a:endParaRPr lang="fr-BE" i="1" dirty="0">
              <a:solidFill>
                <a:srgbClr val="000000"/>
              </a:solidFill>
            </a:endParaRPr>
          </a:p>
        </p:txBody>
      </p:sp>
      <p:sp>
        <p:nvSpPr>
          <p:cNvPr id="3" name="ZoneTexte 2"/>
          <p:cNvSpPr txBox="1"/>
          <p:nvPr/>
        </p:nvSpPr>
        <p:spPr>
          <a:xfrm>
            <a:off x="1619672" y="260648"/>
            <a:ext cx="5760640" cy="1077218"/>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Préparer le personnel enseignant</a:t>
            </a:r>
          </a:p>
        </p:txBody>
      </p:sp>
    </p:spTree>
    <p:extLst>
      <p:ext uri="{BB962C8B-B14F-4D97-AF65-F5344CB8AC3E}">
        <p14:creationId xmlns:p14="http://schemas.microsoft.com/office/powerpoint/2010/main" val="23744796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41</a:t>
            </a:fld>
            <a:endParaRPr lang="el-GR"/>
          </a:p>
        </p:txBody>
      </p:sp>
      <p:sp>
        <p:nvSpPr>
          <p:cNvPr id="2" name="Rectangle 1"/>
          <p:cNvSpPr/>
          <p:nvPr/>
        </p:nvSpPr>
        <p:spPr>
          <a:xfrm>
            <a:off x="395536" y="1459468"/>
            <a:ext cx="8471916" cy="3170099"/>
          </a:xfrm>
          <a:prstGeom prst="rect">
            <a:avLst/>
          </a:prstGeom>
        </p:spPr>
        <p:txBody>
          <a:bodyPr wrap="square">
            <a:spAutoFit/>
          </a:bodyPr>
          <a:lstStyle/>
          <a:p>
            <a:pPr>
              <a:spcAft>
                <a:spcPts val="600"/>
              </a:spcAft>
            </a:pPr>
            <a:r>
              <a:rPr lang="en-US" dirty="0" smtClean="0"/>
              <a:t>O’Moore &amp; </a:t>
            </a:r>
            <a:r>
              <a:rPr lang="en-US" dirty="0"/>
              <a:t>Minton (2004) Dealing with Bullying in Schools : A Training Manual for Teachers Parents &amp; Other Professionals. Paul Chapman Publishing. London. </a:t>
            </a:r>
          </a:p>
          <a:p>
            <a:pPr>
              <a:spcAft>
                <a:spcPts val="600"/>
              </a:spcAft>
            </a:pPr>
            <a:r>
              <a:rPr lang="en-US" dirty="0"/>
              <a:t>O’Moore, M. (2010). </a:t>
            </a:r>
            <a:r>
              <a:rPr lang="en-US" i="1" dirty="0"/>
              <a:t>Understanding School Bullying: A Guide for Parents and Teachers</a:t>
            </a:r>
            <a:r>
              <a:rPr lang="en-US" dirty="0"/>
              <a:t>, Dublin. Veritas. </a:t>
            </a:r>
          </a:p>
          <a:p>
            <a:pPr>
              <a:spcAft>
                <a:spcPts val="600"/>
              </a:spcAft>
            </a:pPr>
            <a:r>
              <a:rPr lang="en-US" dirty="0"/>
              <a:t>O’Moore, M. (2014) </a:t>
            </a:r>
            <a:r>
              <a:rPr lang="en-US" i="1" dirty="0"/>
              <a:t>Understanding Cyber Bullying: A Guide for Parents and Teachers</a:t>
            </a:r>
            <a:r>
              <a:rPr lang="en-US" dirty="0"/>
              <a:t>, Dublin. Veritas. </a:t>
            </a:r>
          </a:p>
          <a:p>
            <a:pPr>
              <a:spcAft>
                <a:spcPts val="600"/>
              </a:spcAft>
            </a:pPr>
            <a:r>
              <a:rPr lang="en-US" dirty="0"/>
              <a:t>ASTI : Bullying at Work (2015) </a:t>
            </a:r>
            <a:r>
              <a:rPr lang="en-US" dirty="0">
                <a:hlinkClick r:id="rId3"/>
              </a:rPr>
              <a:t>http://www.asti.ie/pay-and-conditions/conditions-of-work/health-and-safety/bullying-at-work-asti-advice</a:t>
            </a:r>
            <a:r>
              <a:rPr lang="en-US" dirty="0" smtClean="0">
                <a:hlinkClick r:id="rId3"/>
              </a:rPr>
              <a:t>/</a:t>
            </a:r>
            <a:endParaRPr lang="en-US" dirty="0"/>
          </a:p>
          <a:p>
            <a:pPr>
              <a:spcAft>
                <a:spcPts val="600"/>
              </a:spcAft>
            </a:pPr>
            <a:r>
              <a:rPr lang="en-US" dirty="0"/>
              <a:t>Department of Education and Science (1993). </a:t>
            </a:r>
            <a:r>
              <a:rPr lang="en-US" i="1" dirty="0"/>
              <a:t>Guidelines for Countering Bullying </a:t>
            </a:r>
            <a:r>
              <a:rPr lang="en-US" i="1" dirty="0" err="1"/>
              <a:t>Behaviour</a:t>
            </a:r>
            <a:r>
              <a:rPr lang="en-US" dirty="0"/>
              <a:t>. Dublin: DES. </a:t>
            </a:r>
            <a:endParaRPr lang="en-US" dirty="0">
              <a:solidFill>
                <a:srgbClr val="000000"/>
              </a:solidFill>
              <a:latin typeface="Calibri" panose="020F0502020204030204" pitchFamily="34" charset="0"/>
            </a:endParaRPr>
          </a:p>
        </p:txBody>
      </p:sp>
      <p:sp>
        <p:nvSpPr>
          <p:cNvPr id="3" name="ZoneTexte 2"/>
          <p:cNvSpPr txBox="1"/>
          <p:nvPr/>
        </p:nvSpPr>
        <p:spPr>
          <a:xfrm>
            <a:off x="1810668" y="404664"/>
            <a:ext cx="5472608" cy="584775"/>
          </a:xfrm>
          <a:prstGeom prst="rect">
            <a:avLst/>
          </a:prstGeom>
          <a:noFill/>
        </p:spPr>
        <p:txBody>
          <a:bodyPr wrap="square" rtlCol="0">
            <a:spAutoFit/>
          </a:bodyPr>
          <a:lstStyle/>
          <a:p>
            <a:r>
              <a:rPr lang="fr-BE" sz="3200" b="1" dirty="0">
                <a:solidFill>
                  <a:schemeClr val="tx2"/>
                </a:solidFill>
                <a:latin typeface="Calibri" panose="020F0502020204030204" pitchFamily="34" charset="0"/>
              </a:rPr>
              <a:t>Propositions de lecture </a:t>
            </a:r>
            <a:r>
              <a:rPr lang="fr-BE" sz="3200" b="1" dirty="0" smtClean="0">
                <a:solidFill>
                  <a:schemeClr val="tx2"/>
                </a:solidFill>
                <a:latin typeface="Calibri" panose="020F0502020204030204" pitchFamily="34" charset="0"/>
              </a:rPr>
              <a:t>et liens</a:t>
            </a:r>
            <a:endParaRPr lang="en-GB"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1070676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42</a:t>
            </a:fld>
            <a:endParaRPr lang="el-GR"/>
          </a:p>
        </p:txBody>
      </p:sp>
      <p:sp>
        <p:nvSpPr>
          <p:cNvPr id="2" name="Rectangle 1"/>
          <p:cNvSpPr/>
          <p:nvPr/>
        </p:nvSpPr>
        <p:spPr>
          <a:xfrm>
            <a:off x="1355304" y="2132856"/>
            <a:ext cx="6264696" cy="646331"/>
          </a:xfrm>
          <a:prstGeom prst="rect">
            <a:avLst/>
          </a:prstGeom>
        </p:spPr>
        <p:txBody>
          <a:bodyPr wrap="square">
            <a:spAutoFit/>
          </a:bodyPr>
          <a:lstStyle/>
          <a:p>
            <a:pPr algn="ctr"/>
            <a:r>
              <a:rPr lang="fr-BE" sz="3600" b="1" dirty="0" smtClean="0">
                <a:solidFill>
                  <a:schemeClr val="tx2"/>
                </a:solidFill>
                <a:latin typeface="Calibri" panose="020F0502020204030204" pitchFamily="34" charset="0"/>
              </a:rPr>
              <a:t>Travailler avec les parents</a:t>
            </a:r>
            <a:endParaRPr lang="fr-BE" sz="36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2456038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43</a:t>
            </a:fld>
            <a:endParaRPr lang="el-GR"/>
          </a:p>
        </p:txBody>
      </p:sp>
      <p:sp>
        <p:nvSpPr>
          <p:cNvPr id="2" name="Rectangle 1"/>
          <p:cNvSpPr/>
          <p:nvPr/>
        </p:nvSpPr>
        <p:spPr>
          <a:xfrm>
            <a:off x="539552" y="1463750"/>
            <a:ext cx="8147248" cy="3970318"/>
          </a:xfrm>
          <a:prstGeom prst="rect">
            <a:avLst/>
          </a:prstGeom>
        </p:spPr>
        <p:txBody>
          <a:bodyPr wrap="square">
            <a:spAutoFit/>
          </a:bodyPr>
          <a:lstStyle/>
          <a:p>
            <a:r>
              <a:rPr lang="fr-BE" dirty="0" smtClean="0">
                <a:solidFill>
                  <a:srgbClr val="000000"/>
                </a:solidFill>
              </a:rPr>
              <a:t>Les parents constituent un groupe absolument essentiel au succès d’un projet anti-harcèlement d’une école, notamment parce qu’ils sont souvent au courant des cas de harcèlement avant l’école.</a:t>
            </a:r>
          </a:p>
          <a:p>
            <a:endParaRPr lang="fr-BE" dirty="0">
              <a:solidFill>
                <a:srgbClr val="000000"/>
              </a:solidFill>
            </a:endParaRPr>
          </a:p>
          <a:p>
            <a:r>
              <a:rPr lang="fr-BE" dirty="0" smtClean="0">
                <a:solidFill>
                  <a:srgbClr val="000000"/>
                </a:solidFill>
              </a:rPr>
              <a:t>Toutefois, les parents sont moins intégrés au sens formel dans l’école, et ont moins de pouvoir d’influence que les enseignants sur la prévention et la lutte contre le harcèlement. Comme ils sont plus susceptibles d’être au courant, mais moins à même d’agir directement que l’école, il est absolument essentiel d’examiner comment les autorités scolaires et les enseignants peuvent travailler avec les parents.</a:t>
            </a:r>
          </a:p>
          <a:p>
            <a:endParaRPr lang="fr-BE" dirty="0">
              <a:solidFill>
                <a:srgbClr val="000000"/>
              </a:solidFill>
            </a:endParaRPr>
          </a:p>
          <a:p>
            <a:r>
              <a:rPr lang="fr-BE" dirty="0" smtClean="0">
                <a:solidFill>
                  <a:srgbClr val="000000"/>
                </a:solidFill>
              </a:rPr>
              <a:t>Une approche collaborative est nécessaire pour éviter un scénario conflictuel où parents et école attendent chacun que l’autre partie résolve la situation, ou se reprochent l’un l’autre les faits.</a:t>
            </a:r>
          </a:p>
          <a:p>
            <a:endParaRPr lang="fr-BE" dirty="0">
              <a:solidFill>
                <a:srgbClr val="000000"/>
              </a:solidFill>
            </a:endParaRPr>
          </a:p>
        </p:txBody>
      </p:sp>
      <p:sp>
        <p:nvSpPr>
          <p:cNvPr id="3" name="ZoneTexte 2"/>
          <p:cNvSpPr txBox="1"/>
          <p:nvPr/>
        </p:nvSpPr>
        <p:spPr>
          <a:xfrm>
            <a:off x="2051720" y="404664"/>
            <a:ext cx="5112568" cy="1077218"/>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Deux facettes d’une même pièce</a:t>
            </a:r>
          </a:p>
        </p:txBody>
      </p:sp>
    </p:spTree>
    <p:extLst>
      <p:ext uri="{BB962C8B-B14F-4D97-AF65-F5344CB8AC3E}">
        <p14:creationId xmlns:p14="http://schemas.microsoft.com/office/powerpoint/2010/main" val="34869911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44</a:t>
            </a:fld>
            <a:endParaRPr lang="el-GR"/>
          </a:p>
        </p:txBody>
      </p:sp>
      <p:sp>
        <p:nvSpPr>
          <p:cNvPr id="2" name="Rectangle 1"/>
          <p:cNvSpPr/>
          <p:nvPr/>
        </p:nvSpPr>
        <p:spPr>
          <a:xfrm>
            <a:off x="251520" y="939482"/>
            <a:ext cx="8712968" cy="5601533"/>
          </a:xfrm>
          <a:prstGeom prst="rect">
            <a:avLst/>
          </a:prstGeom>
        </p:spPr>
        <p:txBody>
          <a:bodyPr wrap="square">
            <a:spAutoFit/>
          </a:bodyPr>
          <a:lstStyle/>
          <a:p>
            <a:pPr algn="ctr">
              <a:spcAft>
                <a:spcPts val="600"/>
              </a:spcAft>
            </a:pPr>
            <a:r>
              <a:rPr lang="fr-BE" sz="2000" b="1" dirty="0" smtClean="0">
                <a:solidFill>
                  <a:schemeClr val="tx2"/>
                </a:solidFill>
                <a:latin typeface="Calibri" panose="020F0502020204030204" pitchFamily="34" charset="0"/>
              </a:rPr>
              <a:t>Prévoir des réunions/événements avec les parents</a:t>
            </a:r>
          </a:p>
          <a:p>
            <a:pPr algn="ctr"/>
            <a:r>
              <a:rPr lang="fr-BE" dirty="0" smtClean="0"/>
              <a:t>Pour tout ce qui concerne la sensibilisation au harcèlement, les efforts de l’école pour le prévenir et le contrer, la publication de nouvelles politiques, la recherche d’un feedback ou d’une contribution des parents, les soirées de parents jouent un rôle clé.</a:t>
            </a:r>
          </a:p>
          <a:p>
            <a:pPr algn="ctr"/>
            <a:endParaRPr lang="fr-BE" sz="1200" dirty="0" smtClean="0"/>
          </a:p>
          <a:p>
            <a:pPr marL="285750" indent="-285750">
              <a:spcAft>
                <a:spcPts val="600"/>
              </a:spcAft>
              <a:buFont typeface="Arial" panose="020B0604020202020204" pitchFamily="34" charset="0"/>
              <a:buChar char="•"/>
            </a:pPr>
            <a:r>
              <a:rPr lang="fr-BE" dirty="0" smtClean="0"/>
              <a:t>Lorsqu’il en existe, les événements avec les parents peuvent être coordonnées avec le conseil des parents ou les association parents-enseignants. Si tous les parents ne peuvent être contactés pour participer aux événements, il faut insister sur la nécessité de « leur » participation afin de créer un environnement sûr pour leur enfant.</a:t>
            </a:r>
          </a:p>
          <a:p>
            <a:pPr marL="285750" indent="-285750">
              <a:spcAft>
                <a:spcPts val="600"/>
              </a:spcAft>
              <a:buFont typeface="Arial" panose="020B0604020202020204" pitchFamily="34" charset="0"/>
              <a:buChar char="•"/>
            </a:pPr>
            <a:r>
              <a:rPr lang="fr-BE" dirty="0" smtClean="0"/>
              <a:t>En fonction des événements (sensibilisation ou recherche d’informations), une discussion peut durer +/- une heure et demie après les heures de cours, et peut consister en une contribution d’une heure de la part d’un intervenant et une demi-heure de feedback et questions (en fonction, encore une fois, de la nature de l’événement).</a:t>
            </a:r>
          </a:p>
          <a:p>
            <a:pPr marL="285750" indent="-285750">
              <a:spcAft>
                <a:spcPts val="600"/>
              </a:spcAft>
              <a:buFont typeface="Arial" panose="020B0604020202020204" pitchFamily="34" charset="0"/>
              <a:buChar char="•"/>
            </a:pPr>
            <a:r>
              <a:rPr lang="fr-BE" dirty="0" smtClean="0"/>
              <a:t>Du matériel devrait être fourni en lien avec l’événement, surtout dans le cas d’une recherche d’informations ou de l’évaluation d’une politique et si l’on attend un feedback des parents.</a:t>
            </a:r>
          </a:p>
          <a:p>
            <a:pPr marL="285750" indent="-285750">
              <a:spcAft>
                <a:spcPts val="600"/>
              </a:spcAft>
              <a:buFont typeface="Arial" panose="020B0604020202020204" pitchFamily="34" charset="0"/>
              <a:buChar char="•"/>
            </a:pPr>
            <a:r>
              <a:rPr lang="fr-BE" dirty="0" smtClean="0"/>
              <a:t>Soyez conscient que le vendredi soir et le samedi ne sont pas appropriés pour des réunions, et gardez un œil sur les dates d’événements sportifs et culturels pour encourager le taux </a:t>
            </a:r>
            <a:r>
              <a:rPr lang="fr-BE" dirty="0"/>
              <a:t>de </a:t>
            </a:r>
            <a:r>
              <a:rPr lang="fr-BE" dirty="0" smtClean="0"/>
              <a:t>participation.</a:t>
            </a:r>
          </a:p>
        </p:txBody>
      </p:sp>
    </p:spTree>
    <p:extLst>
      <p:ext uri="{BB962C8B-B14F-4D97-AF65-F5344CB8AC3E}">
        <p14:creationId xmlns:p14="http://schemas.microsoft.com/office/powerpoint/2010/main" val="4917599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45</a:t>
            </a:fld>
            <a:endParaRPr lang="el-GR"/>
          </a:p>
        </p:txBody>
      </p:sp>
      <p:sp>
        <p:nvSpPr>
          <p:cNvPr id="2" name="Rectangle 1"/>
          <p:cNvSpPr/>
          <p:nvPr/>
        </p:nvSpPr>
        <p:spPr>
          <a:xfrm>
            <a:off x="323528" y="1014135"/>
            <a:ext cx="8568952" cy="5816977"/>
          </a:xfrm>
          <a:prstGeom prst="rect">
            <a:avLst/>
          </a:prstGeom>
        </p:spPr>
        <p:txBody>
          <a:bodyPr wrap="square">
            <a:spAutoFit/>
          </a:bodyPr>
          <a:lstStyle/>
          <a:p>
            <a:r>
              <a:rPr lang="fr-BE" sz="1700" b="1" dirty="0" smtClean="0"/>
              <a:t>Lieu des réunions</a:t>
            </a:r>
            <a:endParaRPr lang="fr-BE" sz="1700" b="1" dirty="0"/>
          </a:p>
          <a:p>
            <a:pPr>
              <a:spcAft>
                <a:spcPts val="600"/>
              </a:spcAft>
            </a:pPr>
            <a:r>
              <a:rPr lang="fr-BE" sz="1700" dirty="0" smtClean="0">
                <a:solidFill>
                  <a:srgbClr val="000000"/>
                </a:solidFill>
              </a:rPr>
              <a:t>Qu’il s’agisse de réunions ou d’événements, le lieu peut être essentiel. Les réunions en dehors de l’école peuvent donner l’impression d’être plus neutres et collaboratives, en particulier si la relation entre l’école et les parents est médiocre. De plus, les parents se sont pas toujours à l’aise à l’école, surtout s’ils conservent un mauvais souvenir de leur propre parcours scolaire.</a:t>
            </a:r>
          </a:p>
          <a:p>
            <a:r>
              <a:rPr lang="fr-BE" sz="1700" b="1" dirty="0" smtClean="0">
                <a:solidFill>
                  <a:srgbClr val="000000"/>
                </a:solidFill>
              </a:rPr>
              <a:t>Être conscient</a:t>
            </a:r>
          </a:p>
          <a:p>
            <a:pPr>
              <a:spcAft>
                <a:spcPts val="600"/>
              </a:spcAft>
            </a:pPr>
            <a:r>
              <a:rPr lang="fr-BE" sz="1700" dirty="0" smtClean="0">
                <a:solidFill>
                  <a:srgbClr val="000000"/>
                </a:solidFill>
              </a:rPr>
              <a:t>Les parents dont les enfants ont connu des difficultés dont vous n’avez pas conscience, ou qui ne sont pas satisfaits de la situation actuelle peuvent tenter de se faire remarquer au dépens de l’école ou des intervenants. Il est donc important que les autorités scolaires (ou intervenants invités) soient au courant des situations actuelles et de l’histoire de l’école en termes de prévention/intervention face au harcèlement.</a:t>
            </a:r>
          </a:p>
          <a:p>
            <a:r>
              <a:rPr lang="fr-BE" sz="1700" b="1" dirty="0" smtClean="0">
                <a:solidFill>
                  <a:srgbClr val="000000"/>
                </a:solidFill>
              </a:rPr>
              <a:t>Fixer des limites</a:t>
            </a:r>
          </a:p>
          <a:p>
            <a:pPr>
              <a:spcAft>
                <a:spcPts val="600"/>
              </a:spcAft>
            </a:pPr>
            <a:r>
              <a:rPr lang="fr-BE" sz="1700" dirty="0" smtClean="0">
                <a:solidFill>
                  <a:srgbClr val="000000"/>
                </a:solidFill>
              </a:rPr>
              <a:t>Pour éviter que la réunion ne soit monopolisée par des cas individuels, fixez les limites dès le début de la réunion, p.ex. signalez que le but de la réunion est de trouver une manière d’avancer pour véritablement améliorer la situation de </a:t>
            </a:r>
            <a:r>
              <a:rPr lang="fr-BE" sz="1700" u="sng" dirty="0" smtClean="0">
                <a:solidFill>
                  <a:srgbClr val="000000"/>
                </a:solidFill>
              </a:rPr>
              <a:t>tous les enfants</a:t>
            </a:r>
            <a:r>
              <a:rPr lang="fr-BE" sz="1700" dirty="0" smtClean="0">
                <a:solidFill>
                  <a:srgbClr val="000000"/>
                </a:solidFill>
              </a:rPr>
              <a:t> de l’école et que les parents devraient évoquer leurs problèmes dans le sens de ce qui pourrait être amélioré ou ajouté, plutôt qu’en s’attachant à des cas particuliers.</a:t>
            </a:r>
          </a:p>
          <a:p>
            <a:r>
              <a:rPr lang="fr-BE" sz="1700" b="1" dirty="0" smtClean="0">
                <a:solidFill>
                  <a:srgbClr val="000000"/>
                </a:solidFill>
              </a:rPr>
              <a:t>Points sensibles</a:t>
            </a:r>
          </a:p>
          <a:p>
            <a:pPr>
              <a:spcAft>
                <a:spcPts val="600"/>
              </a:spcAft>
            </a:pPr>
            <a:r>
              <a:rPr lang="fr-BE" sz="1700" dirty="0" smtClean="0">
                <a:solidFill>
                  <a:srgbClr val="000000"/>
                </a:solidFill>
              </a:rPr>
              <a:t>Certains parents peuvent vouloir soulever des points sensibles, encouragés par la discussion. Annoncez qu’ils sont invités à le faire après la réunion, ou demandez-leur de laisser leurs coordonnées pour une future réunion ou conversation.</a:t>
            </a:r>
            <a:endParaRPr lang="fr-BE" sz="1700" dirty="0">
              <a:solidFill>
                <a:srgbClr val="000000"/>
              </a:solidFill>
            </a:endParaRPr>
          </a:p>
        </p:txBody>
      </p:sp>
    </p:spTree>
    <p:extLst>
      <p:ext uri="{BB962C8B-B14F-4D97-AF65-F5344CB8AC3E}">
        <p14:creationId xmlns:p14="http://schemas.microsoft.com/office/powerpoint/2010/main" val="32548313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46</a:t>
            </a:fld>
            <a:endParaRPr lang="el-GR"/>
          </a:p>
        </p:txBody>
      </p:sp>
      <p:sp>
        <p:nvSpPr>
          <p:cNvPr id="2" name="Rectangle 1"/>
          <p:cNvSpPr/>
          <p:nvPr/>
        </p:nvSpPr>
        <p:spPr>
          <a:xfrm>
            <a:off x="539552" y="1052736"/>
            <a:ext cx="8424936" cy="4739759"/>
          </a:xfrm>
          <a:prstGeom prst="rect">
            <a:avLst/>
          </a:prstGeom>
        </p:spPr>
        <p:txBody>
          <a:bodyPr wrap="square">
            <a:spAutoFit/>
          </a:bodyPr>
          <a:lstStyle/>
          <a:p>
            <a:pPr algn="just">
              <a:spcAft>
                <a:spcPts val="600"/>
              </a:spcAft>
            </a:pPr>
            <a:r>
              <a:rPr lang="fr-BE" sz="2000" b="1" dirty="0" smtClean="0">
                <a:latin typeface="Calibri" panose="020F0502020204030204" pitchFamily="34" charset="0"/>
              </a:rPr>
              <a:t>Implication parentale dans l’école</a:t>
            </a:r>
          </a:p>
          <a:p>
            <a:pPr marL="285750" indent="-285750">
              <a:spcAft>
                <a:spcPts val="600"/>
              </a:spcAft>
              <a:buFont typeface="Arial" panose="020B0604020202020204" pitchFamily="34" charset="0"/>
              <a:buChar char="•"/>
            </a:pPr>
            <a:r>
              <a:rPr lang="fr-BE" dirty="0" smtClean="0"/>
              <a:t>Encouragez la constitution d’associations parents-enseignants ou de conseils des parents s’il n’y en a pas.</a:t>
            </a:r>
          </a:p>
          <a:p>
            <a:pPr marL="285750" indent="-285750">
              <a:spcAft>
                <a:spcPts val="600"/>
              </a:spcAft>
              <a:buFont typeface="Arial" panose="020B0604020202020204" pitchFamily="34" charset="0"/>
              <a:buChar char="•"/>
            </a:pPr>
            <a:r>
              <a:rPr lang="fr-BE" dirty="0" smtClean="0"/>
              <a:t>Encouragez les parents bénévoles, p.ex. pour la supervision dans la cour de récréation, sur le chemin de l’école, ou la participation à un comité anti-harcèlement.</a:t>
            </a:r>
          </a:p>
          <a:p>
            <a:pPr marL="285750" indent="-285750">
              <a:spcAft>
                <a:spcPts val="600"/>
              </a:spcAft>
              <a:buFont typeface="Arial" panose="020B0604020202020204" pitchFamily="34" charset="0"/>
              <a:buChar char="•"/>
            </a:pPr>
            <a:r>
              <a:rPr lang="fr-BE" dirty="0" smtClean="0"/>
              <a:t>Formez les parents bénévoles.</a:t>
            </a:r>
          </a:p>
          <a:p>
            <a:pPr marL="285750" indent="-285750">
              <a:spcAft>
                <a:spcPts val="600"/>
              </a:spcAft>
              <a:buFont typeface="Arial" panose="020B0604020202020204" pitchFamily="34" charset="0"/>
              <a:buChar char="•"/>
            </a:pPr>
            <a:r>
              <a:rPr lang="fr-BE" dirty="0" smtClean="0"/>
              <a:t>Gardez à l’esprit que les parents s’intéressent surtout à la sécurité de leur enfant, pas à la politique en soi ; acceptez leurs points de vue en tant que tels, approuvez-les sans soulever d’obstacles en réponse, et intégrez-les dans la mesure du possible.</a:t>
            </a:r>
          </a:p>
          <a:p>
            <a:pPr marL="285750" indent="-285750">
              <a:spcAft>
                <a:spcPts val="600"/>
              </a:spcAft>
              <a:buFont typeface="Arial" panose="020B0604020202020204" pitchFamily="34" charset="0"/>
              <a:buChar char="•"/>
            </a:pPr>
            <a:r>
              <a:rPr lang="fr-BE" dirty="0" smtClean="0"/>
              <a:t>Feedback, feedback, feedback. Tenez-les au courant de tous les développements et encouragez-les à donner leur feedback.</a:t>
            </a:r>
          </a:p>
          <a:p>
            <a:pPr marL="285750" indent="-285750">
              <a:buFont typeface="Arial" panose="020B0604020202020204" pitchFamily="34" charset="0"/>
              <a:buChar char="•"/>
            </a:pPr>
            <a:r>
              <a:rPr lang="fr-BE" dirty="0" smtClean="0"/>
              <a:t>Plus les parents se sentiront écoutés et compris, plus ils seront investis dans le processus et plus ils feront confiance à l’école et à son personnel, en ayant le sentiment d’être du même bord.</a:t>
            </a:r>
          </a:p>
          <a:p>
            <a:pPr>
              <a:spcAft>
                <a:spcPts val="600"/>
              </a:spcAft>
            </a:pPr>
            <a:endParaRPr lang="fr-BE" dirty="0" smtClean="0"/>
          </a:p>
        </p:txBody>
      </p:sp>
    </p:spTree>
    <p:extLst>
      <p:ext uri="{BB962C8B-B14F-4D97-AF65-F5344CB8AC3E}">
        <p14:creationId xmlns:p14="http://schemas.microsoft.com/office/powerpoint/2010/main" val="15509372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47</a:t>
            </a:fld>
            <a:endParaRPr lang="el-GR"/>
          </a:p>
        </p:txBody>
      </p:sp>
      <p:sp>
        <p:nvSpPr>
          <p:cNvPr id="2" name="Rectangle 1"/>
          <p:cNvSpPr/>
          <p:nvPr/>
        </p:nvSpPr>
        <p:spPr>
          <a:xfrm>
            <a:off x="251520" y="719832"/>
            <a:ext cx="8640960" cy="6001643"/>
          </a:xfrm>
          <a:prstGeom prst="rect">
            <a:avLst/>
          </a:prstGeom>
        </p:spPr>
        <p:txBody>
          <a:bodyPr wrap="square">
            <a:spAutoFit/>
          </a:bodyPr>
          <a:lstStyle/>
          <a:p>
            <a:pPr algn="ctr">
              <a:spcAft>
                <a:spcPts val="600"/>
              </a:spcAft>
            </a:pPr>
            <a:r>
              <a:rPr lang="fr-BE" sz="2000" b="1" dirty="0" smtClean="0">
                <a:solidFill>
                  <a:schemeClr val="tx2"/>
                </a:solidFill>
                <a:latin typeface="Calibri" panose="020F0502020204030204" pitchFamily="34" charset="0"/>
              </a:rPr>
              <a:t>Conseils pour parler aux parents</a:t>
            </a:r>
          </a:p>
          <a:p>
            <a:pPr>
              <a:spcAft>
                <a:spcPts val="600"/>
              </a:spcAft>
            </a:pPr>
            <a:r>
              <a:rPr lang="fr-BE" dirty="0" smtClean="0"/>
              <a:t>Avec la sensibilisation accrue au (cyber-)harcèlement, il est normal que davantage de parents s’adressent à l’école pour des questions de harcèlement.</a:t>
            </a:r>
          </a:p>
          <a:p>
            <a:pPr>
              <a:spcAft>
                <a:spcPts val="600"/>
              </a:spcAft>
            </a:pPr>
            <a:r>
              <a:rPr lang="fr-BE" dirty="0" smtClean="0"/>
              <a:t>Une approche calme et sensible est nécessaire car les parents peuvent prendre les choses très à cœur quand il s’agit de harcèlement, surtout s’ils vous trouvent sur la défensive. Cette approche est aussi conseillée avec les parents dont les enfants ont pu être impliqués dans du harcèlement et qui peuvent être eux-mêmes sur la défensive, éventuellement de façon agressive.</a:t>
            </a:r>
          </a:p>
          <a:p>
            <a:pPr>
              <a:spcAft>
                <a:spcPts val="600"/>
              </a:spcAft>
            </a:pPr>
            <a:r>
              <a:rPr lang="fr-BE" b="1" dirty="0" smtClean="0"/>
              <a:t>Parler aux parents dont l’enfant est peut-être harcelé</a:t>
            </a:r>
          </a:p>
          <a:p>
            <a:pPr marL="285750" indent="-285750">
              <a:spcAft>
                <a:spcPts val="600"/>
              </a:spcAft>
              <a:buFont typeface="Arial" panose="020B0604020202020204" pitchFamily="34" charset="0"/>
              <a:buChar char="•"/>
            </a:pPr>
            <a:r>
              <a:rPr lang="fr-BE" dirty="0" smtClean="0"/>
              <a:t>Permettez aux parents d’exprimer leurs sentiments sans les interrompre.</a:t>
            </a:r>
          </a:p>
          <a:p>
            <a:pPr marL="285750" indent="-285750">
              <a:spcAft>
                <a:spcPts val="600"/>
              </a:spcAft>
              <a:buFont typeface="Arial" panose="020B0604020202020204" pitchFamily="34" charset="0"/>
              <a:buChar char="•"/>
            </a:pPr>
            <a:r>
              <a:rPr lang="fr-BE" dirty="0" smtClean="0"/>
              <a:t>Acceptez leurs sentiments. Même s’ils vous semblent excessifs, ils sont réels pour eux.</a:t>
            </a:r>
          </a:p>
          <a:p>
            <a:pPr marL="285750" indent="-285750">
              <a:spcAft>
                <a:spcPts val="600"/>
              </a:spcAft>
              <a:buFont typeface="Arial" panose="020B0604020202020204" pitchFamily="34" charset="0"/>
              <a:buChar char="•"/>
            </a:pPr>
            <a:r>
              <a:rPr lang="fr-BE" dirty="0" smtClean="0"/>
              <a:t>Posez des questions, demandez des détails (qui, quoi, où, quand, combien de fois…).</a:t>
            </a:r>
          </a:p>
          <a:p>
            <a:pPr marL="285750" indent="-285750">
              <a:spcAft>
                <a:spcPts val="600"/>
              </a:spcAft>
              <a:buFont typeface="Arial" panose="020B0604020202020204" pitchFamily="34" charset="0"/>
              <a:buChar char="•"/>
            </a:pPr>
            <a:r>
              <a:rPr lang="fr-BE" dirty="0" smtClean="0"/>
              <a:t>Insistez sur le fait que le harcèlement est inacceptable (mentionnez la politique scolaire à cet égard, si elle existe) et que vous comptez donner suite aussi vite et minutieusement que possible.</a:t>
            </a:r>
          </a:p>
          <a:p>
            <a:pPr marL="285750" indent="-285750">
              <a:spcAft>
                <a:spcPts val="600"/>
              </a:spcAft>
              <a:buFont typeface="Arial" panose="020B0604020202020204" pitchFamily="34" charset="0"/>
              <a:buChar char="•"/>
            </a:pPr>
            <a:r>
              <a:rPr lang="fr-BE" dirty="0" smtClean="0"/>
              <a:t>Assurez-leur que vous garderez le contact et les informerez des mesures prises. Si possible, donnez un calendrier et respectez-le. Rien ne mettra plus les parents en colère que de rester sans nouvelles, ce qui les incitera à croire qu’ils ne sont pas écoutés / que l’école s’en fiche.</a:t>
            </a:r>
          </a:p>
        </p:txBody>
      </p:sp>
    </p:spTree>
    <p:extLst>
      <p:ext uri="{BB962C8B-B14F-4D97-AF65-F5344CB8AC3E}">
        <p14:creationId xmlns:p14="http://schemas.microsoft.com/office/powerpoint/2010/main" val="25616648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48</a:t>
            </a:fld>
            <a:endParaRPr lang="el-GR"/>
          </a:p>
        </p:txBody>
      </p:sp>
      <p:sp>
        <p:nvSpPr>
          <p:cNvPr id="2" name="Rectangle 1"/>
          <p:cNvSpPr/>
          <p:nvPr/>
        </p:nvSpPr>
        <p:spPr>
          <a:xfrm>
            <a:off x="467544" y="1052736"/>
            <a:ext cx="8496944" cy="5309146"/>
          </a:xfrm>
          <a:prstGeom prst="rect">
            <a:avLst/>
          </a:prstGeom>
        </p:spPr>
        <p:txBody>
          <a:bodyPr wrap="square">
            <a:spAutoFit/>
          </a:bodyPr>
          <a:lstStyle/>
          <a:p>
            <a:pPr>
              <a:spcAft>
                <a:spcPts val="600"/>
              </a:spcAft>
            </a:pPr>
            <a:r>
              <a:rPr lang="fr-BE" b="1" dirty="0" smtClean="0"/>
              <a:t>Parler aux parents dont l’enfant est peut-être harceleur</a:t>
            </a:r>
          </a:p>
          <a:p>
            <a:pPr marL="285750" indent="-285750">
              <a:spcAft>
                <a:spcPts val="600"/>
              </a:spcAft>
              <a:buFont typeface="Arial" panose="020B0604020202020204" pitchFamily="34" charset="0"/>
              <a:buChar char="•"/>
            </a:pPr>
            <a:r>
              <a:rPr lang="fr-BE" dirty="0" smtClean="0"/>
              <a:t>Évitez d’étiqueter l’élève comme harceleur</a:t>
            </a:r>
          </a:p>
          <a:p>
            <a:pPr marL="285750" indent="-285750">
              <a:spcAft>
                <a:spcPts val="600"/>
              </a:spcAft>
              <a:buFont typeface="Arial" panose="020B0604020202020204" pitchFamily="34" charset="0"/>
              <a:buChar char="•"/>
            </a:pPr>
            <a:r>
              <a:rPr lang="fr-BE" dirty="0" smtClean="0"/>
              <a:t>Commencez par dire des choses positives de l’élève</a:t>
            </a:r>
          </a:p>
          <a:p>
            <a:pPr marL="285750" indent="-285750">
              <a:buFont typeface="Arial" panose="020B0604020202020204" pitchFamily="34" charset="0"/>
              <a:buChar char="•"/>
            </a:pPr>
            <a:r>
              <a:rPr lang="fr-BE" dirty="0" smtClean="0"/>
              <a:t>Montrez-vous réellement soucieux du comportement de l’élève et désireux de l’aider à exploiter son potentiel, montrez que vous partagez ce souci avec les parents</a:t>
            </a:r>
            <a:endParaRPr lang="fr-BE" dirty="0"/>
          </a:p>
          <a:p>
            <a:pPr marL="285750" indent="-285750">
              <a:buFont typeface="Arial" panose="020B0604020202020204" pitchFamily="34" charset="0"/>
              <a:buChar char="•"/>
            </a:pPr>
            <a:r>
              <a:rPr lang="fr-BE" dirty="0" smtClean="0"/>
              <a:t>Essayez de savoir si l’élève n’a pas connu un événement pénible qui aurait pu déclencher son comportement</a:t>
            </a:r>
            <a:endParaRPr lang="fr-BE" dirty="0"/>
          </a:p>
          <a:p>
            <a:pPr marL="285750" indent="-285750">
              <a:buFont typeface="Arial" panose="020B0604020202020204" pitchFamily="34" charset="0"/>
              <a:buChar char="•"/>
            </a:pPr>
            <a:r>
              <a:rPr lang="fr-BE" dirty="0" smtClean="0"/>
              <a:t>Encouragez les parents à admettre qu’en se montrant agressifs avec leur enfant auteur de harcèlement ils adoptent une méthode qui peut être contreproductive </a:t>
            </a:r>
          </a:p>
          <a:p>
            <a:pPr marL="285750" indent="-285750">
              <a:buFont typeface="Arial" panose="020B0604020202020204" pitchFamily="34" charset="0"/>
              <a:buChar char="•"/>
            </a:pPr>
            <a:r>
              <a:rPr lang="fr-BE" dirty="0" smtClean="0"/>
              <a:t>Persuadez-les, si vous le pouvez, que la meilleure manière de gérer </a:t>
            </a:r>
            <a:r>
              <a:rPr lang="fr-BE" dirty="0"/>
              <a:t>le </a:t>
            </a:r>
            <a:r>
              <a:rPr lang="fr-BE" dirty="0" smtClean="0"/>
              <a:t>problème est une approche positive/constructive avec des limites bien établies (si possible recherchez quelques suggestions avant la rencontre et proposez-en une ou deux)</a:t>
            </a:r>
            <a:endParaRPr lang="fr-BE" dirty="0"/>
          </a:p>
          <a:p>
            <a:pPr marL="285750" indent="-285750">
              <a:buFont typeface="Arial" panose="020B0604020202020204" pitchFamily="34" charset="0"/>
              <a:buChar char="•"/>
            </a:pPr>
            <a:r>
              <a:rPr lang="fr-BE" dirty="0" smtClean="0"/>
              <a:t>Expliquez ce que vous avez l’intention de faire par la suite et demandez leur accord, si possible</a:t>
            </a:r>
          </a:p>
          <a:p>
            <a:pPr marL="285750" indent="-285750">
              <a:buFont typeface="Arial" panose="020B0604020202020204" pitchFamily="34" charset="0"/>
              <a:buChar char="•"/>
            </a:pPr>
            <a:r>
              <a:rPr lang="fr-BE" dirty="0" smtClean="0"/>
              <a:t>Assurez-leur que vous resterez en contact avec eux pour les tenir au courant de la situation et donnez suite à cette promesse</a:t>
            </a:r>
            <a:endParaRPr lang="fr-BE" dirty="0"/>
          </a:p>
          <a:p>
            <a:endParaRPr lang="fr-BE" dirty="0"/>
          </a:p>
          <a:p>
            <a:pPr>
              <a:spcAft>
                <a:spcPts val="600"/>
              </a:spcAft>
            </a:pPr>
            <a:endParaRPr lang="fr-BE" dirty="0" smtClean="0"/>
          </a:p>
        </p:txBody>
      </p:sp>
    </p:spTree>
    <p:extLst>
      <p:ext uri="{BB962C8B-B14F-4D97-AF65-F5344CB8AC3E}">
        <p14:creationId xmlns:p14="http://schemas.microsoft.com/office/powerpoint/2010/main" val="9085315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49</a:t>
            </a:fld>
            <a:endParaRPr lang="el-GR"/>
          </a:p>
        </p:txBody>
      </p:sp>
      <p:sp>
        <p:nvSpPr>
          <p:cNvPr id="2" name="Rectangle 1"/>
          <p:cNvSpPr/>
          <p:nvPr/>
        </p:nvSpPr>
        <p:spPr>
          <a:xfrm>
            <a:off x="395536" y="1687354"/>
            <a:ext cx="8471916" cy="5170646"/>
          </a:xfrm>
          <a:prstGeom prst="rect">
            <a:avLst/>
          </a:prstGeom>
        </p:spPr>
        <p:txBody>
          <a:bodyPr wrap="square">
            <a:spAutoFit/>
          </a:bodyPr>
          <a:lstStyle/>
          <a:p>
            <a:pPr>
              <a:spcAft>
                <a:spcPts val="1200"/>
              </a:spcAft>
            </a:pPr>
            <a:r>
              <a:rPr lang="en-US" dirty="0" err="1"/>
              <a:t>Linsin</a:t>
            </a:r>
            <a:r>
              <a:rPr lang="en-US" dirty="0"/>
              <a:t>, M. (2011) How To Talk To Parents About Their Misbehaving Child. Smart Classroom Management. </a:t>
            </a:r>
            <a:r>
              <a:rPr lang="en-US" dirty="0">
                <a:hlinkClick r:id="rId3"/>
              </a:rPr>
              <a:t>http://www.smartclassroommanagement.com/2011/06/04/how-to-talk-to-parents-about-their-misbehaving-child</a:t>
            </a:r>
            <a:r>
              <a:rPr lang="en-US" dirty="0" smtClean="0">
                <a:hlinkClick r:id="rId3"/>
              </a:rPr>
              <a:t>/</a:t>
            </a:r>
            <a:endParaRPr lang="en-US" dirty="0" smtClean="0"/>
          </a:p>
          <a:p>
            <a:pPr>
              <a:spcAft>
                <a:spcPts val="1200"/>
              </a:spcAft>
            </a:pPr>
            <a:r>
              <a:rPr lang="en-US" dirty="0"/>
              <a:t> </a:t>
            </a:r>
            <a:r>
              <a:rPr lang="en-US" dirty="0" err="1" smtClean="0"/>
              <a:t>O’Moore</a:t>
            </a:r>
            <a:r>
              <a:rPr lang="en-US" dirty="0"/>
              <a:t>, M. (2010). </a:t>
            </a:r>
            <a:r>
              <a:rPr lang="en-US" i="1" dirty="0"/>
              <a:t>Understanding School Bullying: A Guide for Parents and Teachers</a:t>
            </a:r>
            <a:r>
              <a:rPr lang="en-US" dirty="0"/>
              <a:t>, Dublin. Veritas. </a:t>
            </a:r>
          </a:p>
          <a:p>
            <a:pPr>
              <a:spcAft>
                <a:spcPts val="1200"/>
              </a:spcAft>
            </a:pPr>
            <a:r>
              <a:rPr lang="en-US" dirty="0" err="1"/>
              <a:t>O’Moore</a:t>
            </a:r>
            <a:r>
              <a:rPr lang="en-US" dirty="0"/>
              <a:t>&amp; Minton (2006) Working with Parents. VISTA –Violence In Schools Training Action </a:t>
            </a:r>
            <a:r>
              <a:rPr lang="en-US" dirty="0">
                <a:hlinkClick r:id="rId4"/>
              </a:rPr>
              <a:t>http://</a:t>
            </a:r>
            <a:r>
              <a:rPr lang="en-US" dirty="0" smtClean="0">
                <a:hlinkClick r:id="rId4"/>
              </a:rPr>
              <a:t>www.vista-europe.org/downloads/English/B4f.pdf</a:t>
            </a:r>
            <a:endParaRPr lang="en-US" dirty="0" smtClean="0"/>
          </a:p>
          <a:p>
            <a:pPr>
              <a:spcAft>
                <a:spcPts val="1200"/>
              </a:spcAft>
            </a:pPr>
            <a:r>
              <a:rPr lang="en-US" dirty="0" err="1" smtClean="0"/>
              <a:t>O’Moore</a:t>
            </a:r>
            <a:r>
              <a:rPr lang="en-US" dirty="0"/>
              <a:t>&amp; Minton (2004) Dealing with Bullying in Schools : A Training Manual for Teachers Parents &amp; Other Professionals. Paul Chapman Publishing. London. </a:t>
            </a:r>
          </a:p>
          <a:p>
            <a:pPr>
              <a:spcAft>
                <a:spcPts val="1200"/>
              </a:spcAft>
            </a:pPr>
            <a:r>
              <a:rPr lang="en-US" dirty="0"/>
              <a:t>North Eastern Health Board (2001) Cool School </a:t>
            </a:r>
            <a:r>
              <a:rPr lang="en-US" dirty="0" err="1"/>
              <a:t>Programme</a:t>
            </a:r>
            <a:r>
              <a:rPr lang="en-US" dirty="0"/>
              <a:t> –Responding to Bullying First Steps for Teachers. Ireland. </a:t>
            </a:r>
          </a:p>
          <a:p>
            <a:pPr>
              <a:spcAft>
                <a:spcPts val="1200"/>
              </a:spcAft>
            </a:pPr>
            <a:r>
              <a:rPr lang="en-US" dirty="0">
                <a:solidFill>
                  <a:srgbClr val="FF0000"/>
                </a:solidFill>
              </a:rPr>
              <a:t>Video</a:t>
            </a:r>
            <a:r>
              <a:rPr lang="en-US" dirty="0"/>
              <a:t>-Talking to parents about bullying –Department of Education &amp; Training, Queensland. Australia. (2011) </a:t>
            </a:r>
            <a:r>
              <a:rPr lang="en-US" dirty="0">
                <a:hlinkClick r:id="rId5"/>
              </a:rPr>
              <a:t>https://</a:t>
            </a:r>
            <a:r>
              <a:rPr lang="en-US" dirty="0" smtClean="0">
                <a:hlinkClick r:id="rId5"/>
              </a:rPr>
              <a:t>www.youtube.com/watch?v=Qj_MsOIIanY</a:t>
            </a:r>
            <a:endParaRPr lang="en-US" dirty="0" smtClean="0"/>
          </a:p>
          <a:p>
            <a:pPr>
              <a:spcAft>
                <a:spcPts val="1200"/>
              </a:spcAft>
            </a:pPr>
            <a:r>
              <a:rPr lang="en-US" dirty="0" smtClean="0"/>
              <a:t> </a:t>
            </a:r>
            <a:endParaRPr lang="en-US" dirty="0">
              <a:solidFill>
                <a:srgbClr val="000000"/>
              </a:solidFill>
              <a:latin typeface="Calibri" panose="020F0502020204030204" pitchFamily="34" charset="0"/>
            </a:endParaRPr>
          </a:p>
        </p:txBody>
      </p:sp>
      <p:sp>
        <p:nvSpPr>
          <p:cNvPr id="3" name="ZoneTexte 2"/>
          <p:cNvSpPr txBox="1"/>
          <p:nvPr/>
        </p:nvSpPr>
        <p:spPr>
          <a:xfrm>
            <a:off x="1835696" y="908720"/>
            <a:ext cx="5472608" cy="584775"/>
          </a:xfrm>
          <a:prstGeom prst="rect">
            <a:avLst/>
          </a:prstGeom>
          <a:noFill/>
        </p:spPr>
        <p:txBody>
          <a:bodyPr wrap="square" rtlCol="0">
            <a:spAutoFit/>
          </a:bodyPr>
          <a:lstStyle/>
          <a:p>
            <a:r>
              <a:rPr lang="fr-BE" sz="3200" b="1" dirty="0">
                <a:solidFill>
                  <a:schemeClr val="tx2"/>
                </a:solidFill>
                <a:latin typeface="Calibri" panose="020F0502020204030204" pitchFamily="34" charset="0"/>
              </a:rPr>
              <a:t>Propositions de lecture </a:t>
            </a:r>
            <a:r>
              <a:rPr lang="fr-BE" sz="3200" b="1" dirty="0" smtClean="0">
                <a:solidFill>
                  <a:schemeClr val="tx2"/>
                </a:solidFill>
                <a:latin typeface="Calibri" panose="020F0502020204030204" pitchFamily="34" charset="0"/>
              </a:rPr>
              <a:t>et liens</a:t>
            </a:r>
            <a:endParaRPr lang="en-GB"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4177175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5</a:t>
            </a:fld>
            <a:endParaRPr lang="el-GR"/>
          </a:p>
        </p:txBody>
      </p:sp>
      <p:sp>
        <p:nvSpPr>
          <p:cNvPr id="2" name="Rectangle 1"/>
          <p:cNvSpPr/>
          <p:nvPr/>
        </p:nvSpPr>
        <p:spPr>
          <a:xfrm>
            <a:off x="539552" y="1556792"/>
            <a:ext cx="8147248" cy="4524315"/>
          </a:xfrm>
          <a:prstGeom prst="rect">
            <a:avLst/>
          </a:prstGeom>
        </p:spPr>
        <p:txBody>
          <a:bodyPr wrap="square">
            <a:spAutoFit/>
          </a:bodyPr>
          <a:lstStyle/>
          <a:p>
            <a:r>
              <a:rPr lang="fr-BE" dirty="0" smtClean="0">
                <a:solidFill>
                  <a:srgbClr val="000000"/>
                </a:solidFill>
                <a:latin typeface="Calibri" panose="020F0502020204030204" pitchFamily="34" charset="0"/>
              </a:rPr>
              <a:t>Au cœur d’une approche scolaire globale reposent des valeurs, des croyances et des attitudes partagées par l’ensemble de la communauté scolaire. Affronter le harcèlement n’est plus la tâche d’enseignants particuliers, de groupes d’enseignants, de parents ou d’élèves, mais incombe à tous les membres de la communauté scolaire. </a:t>
            </a:r>
          </a:p>
          <a:p>
            <a:endParaRPr lang="fr-BE" dirty="0" smtClean="0">
              <a:solidFill>
                <a:srgbClr val="000000"/>
              </a:solidFill>
              <a:latin typeface="Calibri" panose="020F0502020204030204" pitchFamily="34" charset="0"/>
            </a:endParaRPr>
          </a:p>
          <a:p>
            <a:r>
              <a:rPr lang="fr-BE" dirty="0" smtClean="0">
                <a:solidFill>
                  <a:srgbClr val="000000"/>
                </a:solidFill>
                <a:latin typeface="Calibri" panose="020F0502020204030204" pitchFamily="34" charset="0"/>
              </a:rPr>
              <a:t>Cette approche défend l’idée que l’inclusion des élèves et des jeunes, leur participation et leur voix sont essentielles au processus, qu’en les incluant pleinement, avec tous les membres de la communauté, chaque groupe trouve un intérêt particulier dans sa participation et dans le succès du projet, dont la propriété lui revient. </a:t>
            </a:r>
          </a:p>
          <a:p>
            <a:endParaRPr lang="fr-BE" dirty="0" smtClean="0">
              <a:solidFill>
                <a:srgbClr val="000000"/>
              </a:solidFill>
              <a:latin typeface="Calibri" panose="020F0502020204030204" pitchFamily="34" charset="0"/>
            </a:endParaRPr>
          </a:p>
          <a:p>
            <a:r>
              <a:rPr lang="fr-BE" u="sng" dirty="0" smtClean="0">
                <a:solidFill>
                  <a:srgbClr val="000000"/>
                </a:solidFill>
                <a:latin typeface="Calibri" panose="020F0502020204030204" pitchFamily="34" charset="0"/>
              </a:rPr>
              <a:t>Une approche réussie ne règle pas seulement les comportements de harcèlement, elle améliore aussi le climat et la philosophie de l’école</a:t>
            </a:r>
            <a:r>
              <a:rPr lang="fr-BE" dirty="0" smtClean="0">
                <a:solidFill>
                  <a:srgbClr val="000000"/>
                </a:solidFill>
                <a:latin typeface="Calibri" panose="020F0502020204030204" pitchFamily="34" charset="0"/>
              </a:rPr>
              <a:t>, elle améliore les rapports entre le personnel, les jeunes et les parents, elle favorise la santé émotionnelle, le bien-être et le potentiel d’apprentissage des jeunes, ainsi que de tous les membres adultes de la communauté scolaire.</a:t>
            </a:r>
            <a:r>
              <a:rPr lang="en-US" dirty="0" smtClean="0">
                <a:solidFill>
                  <a:srgbClr val="000000"/>
                </a:solidFill>
                <a:latin typeface="Calibri" panose="020F0502020204030204" pitchFamily="34" charset="0"/>
              </a:rPr>
              <a:t> </a:t>
            </a:r>
            <a:endParaRPr 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3458407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50</a:t>
            </a:fld>
            <a:endParaRPr lang="el-GR"/>
          </a:p>
        </p:txBody>
      </p:sp>
      <p:sp>
        <p:nvSpPr>
          <p:cNvPr id="2" name="Rectangle 1"/>
          <p:cNvSpPr/>
          <p:nvPr/>
        </p:nvSpPr>
        <p:spPr>
          <a:xfrm>
            <a:off x="1355304" y="2132856"/>
            <a:ext cx="6264696" cy="1200329"/>
          </a:xfrm>
          <a:prstGeom prst="rect">
            <a:avLst/>
          </a:prstGeom>
        </p:spPr>
        <p:txBody>
          <a:bodyPr wrap="square">
            <a:spAutoFit/>
          </a:bodyPr>
          <a:lstStyle/>
          <a:p>
            <a:pPr algn="ctr"/>
            <a:r>
              <a:rPr lang="fr-BE" sz="3600" b="1" dirty="0">
                <a:solidFill>
                  <a:schemeClr val="tx2"/>
                </a:solidFill>
                <a:latin typeface="Calibri" panose="020F0502020204030204" pitchFamily="34" charset="0"/>
              </a:rPr>
              <a:t>Conflit, discipline, indiscipline et </a:t>
            </a:r>
            <a:r>
              <a:rPr lang="fr-BE" sz="3600" b="1" dirty="0" smtClean="0">
                <a:solidFill>
                  <a:schemeClr val="tx2"/>
                </a:solidFill>
                <a:latin typeface="Calibri" panose="020F0502020204030204" pitchFamily="34" charset="0"/>
              </a:rPr>
              <a:t>perturbations</a:t>
            </a:r>
            <a:endParaRPr lang="fr-BE" sz="36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14421896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51</a:t>
            </a:fld>
            <a:endParaRPr lang="el-GR"/>
          </a:p>
        </p:txBody>
      </p:sp>
      <p:sp>
        <p:nvSpPr>
          <p:cNvPr id="2" name="Rectangle 1"/>
          <p:cNvSpPr/>
          <p:nvPr/>
        </p:nvSpPr>
        <p:spPr>
          <a:xfrm>
            <a:off x="395536" y="1916832"/>
            <a:ext cx="8147248" cy="4201150"/>
          </a:xfrm>
          <a:prstGeom prst="rect">
            <a:avLst/>
          </a:prstGeom>
        </p:spPr>
        <p:txBody>
          <a:bodyPr wrap="square">
            <a:spAutoFit/>
          </a:bodyPr>
          <a:lstStyle/>
          <a:p>
            <a:r>
              <a:rPr lang="fr-BE" dirty="0" smtClean="0"/>
              <a:t>La classe elle-même - et la manière dont elle fonctionne - peut être un terrain propice au développement de comportements qui peuvent être des indicateurs de harcèlement ou évoluer en harcèlement. </a:t>
            </a:r>
            <a:r>
              <a:rPr lang="en-US" dirty="0" smtClean="0"/>
              <a:t>(</a:t>
            </a:r>
            <a:r>
              <a:rPr lang="en-US" dirty="0"/>
              <a:t>Ortega et al, 2006) </a:t>
            </a:r>
          </a:p>
          <a:p>
            <a:endParaRPr lang="fr-BE" dirty="0" smtClean="0"/>
          </a:p>
          <a:p>
            <a:r>
              <a:rPr lang="en-US" b="1" dirty="0" err="1" smtClean="0"/>
              <a:t>Pourquoi</a:t>
            </a:r>
            <a:r>
              <a:rPr lang="en-US" b="1" dirty="0" smtClean="0"/>
              <a:t> </a:t>
            </a:r>
            <a:r>
              <a:rPr lang="en-US" b="1" dirty="0" err="1" smtClean="0"/>
              <a:t>est-il</a:t>
            </a:r>
            <a:r>
              <a:rPr lang="en-US" b="1" dirty="0" smtClean="0"/>
              <a:t> important de clarifier les </a:t>
            </a:r>
            <a:r>
              <a:rPr lang="en-US" b="1" dirty="0" err="1" smtClean="0"/>
              <a:t>problèmes</a:t>
            </a:r>
            <a:r>
              <a:rPr lang="en-US" b="1" dirty="0" smtClean="0"/>
              <a:t> de </a:t>
            </a:r>
            <a:r>
              <a:rPr lang="en-US" b="1" dirty="0" err="1" smtClean="0"/>
              <a:t>comportement</a:t>
            </a:r>
            <a:r>
              <a:rPr lang="en-US" b="1" dirty="0" smtClean="0"/>
              <a:t> </a:t>
            </a:r>
            <a:r>
              <a:rPr lang="en-US" b="1" dirty="0" err="1" smtClean="0"/>
              <a:t>en</a:t>
            </a:r>
            <a:r>
              <a:rPr lang="en-US" b="1" dirty="0" smtClean="0"/>
              <a:t> </a:t>
            </a:r>
            <a:r>
              <a:rPr lang="en-US" b="1" dirty="0" err="1" smtClean="0"/>
              <a:t>classe</a:t>
            </a:r>
            <a:r>
              <a:rPr lang="en-US" b="1" dirty="0" smtClean="0"/>
              <a:t>?</a:t>
            </a:r>
          </a:p>
          <a:p>
            <a:endParaRPr lang="fr-BE" dirty="0"/>
          </a:p>
          <a:p>
            <a:pPr marL="285750" indent="-285750">
              <a:spcAft>
                <a:spcPts val="600"/>
              </a:spcAft>
              <a:buFont typeface="Arial" panose="020B0604020202020204" pitchFamily="34" charset="0"/>
              <a:buChar char="•"/>
            </a:pPr>
            <a:r>
              <a:rPr lang="en-US" dirty="0" smtClean="0"/>
              <a:t>Les </a:t>
            </a:r>
            <a:r>
              <a:rPr lang="en-US" dirty="0" err="1" smtClean="0"/>
              <a:t>problèmes</a:t>
            </a:r>
            <a:r>
              <a:rPr lang="en-US" dirty="0" smtClean="0"/>
              <a:t> de </a:t>
            </a:r>
            <a:r>
              <a:rPr lang="en-US" dirty="0" err="1" smtClean="0"/>
              <a:t>comportement</a:t>
            </a:r>
            <a:r>
              <a:rPr lang="en-US" dirty="0" smtClean="0"/>
              <a:t> </a:t>
            </a:r>
            <a:r>
              <a:rPr lang="en-US" dirty="0" err="1" smtClean="0"/>
              <a:t>sont</a:t>
            </a:r>
            <a:r>
              <a:rPr lang="en-US" dirty="0" smtClean="0"/>
              <a:t> </a:t>
            </a:r>
            <a:r>
              <a:rPr lang="en-US" dirty="0" err="1" smtClean="0"/>
              <a:t>souvent</a:t>
            </a:r>
            <a:r>
              <a:rPr lang="en-US" dirty="0" smtClean="0"/>
              <a:t> la face visible </a:t>
            </a:r>
            <a:r>
              <a:rPr lang="en-US" dirty="0" err="1" smtClean="0"/>
              <a:t>d’autres</a:t>
            </a:r>
            <a:r>
              <a:rPr lang="en-US" dirty="0" smtClean="0"/>
              <a:t> </a:t>
            </a:r>
            <a:r>
              <a:rPr lang="en-US" dirty="0" err="1" smtClean="0"/>
              <a:t>difficultés</a:t>
            </a:r>
            <a:r>
              <a:rPr lang="en-US" dirty="0" smtClean="0"/>
              <a:t> (</a:t>
            </a:r>
            <a:r>
              <a:rPr lang="en-US" dirty="0" err="1" smtClean="0"/>
              <a:t>dont</a:t>
            </a:r>
            <a:r>
              <a:rPr lang="en-US" dirty="0" smtClean="0"/>
              <a:t> le </a:t>
            </a:r>
            <a:r>
              <a:rPr lang="en-US" dirty="0" err="1" smtClean="0"/>
              <a:t>harcèlement</a:t>
            </a:r>
            <a:r>
              <a:rPr lang="en-US" dirty="0" smtClean="0"/>
              <a:t>) qui </a:t>
            </a:r>
            <a:r>
              <a:rPr lang="en-US" dirty="0" err="1" smtClean="0"/>
              <a:t>sont</a:t>
            </a:r>
            <a:r>
              <a:rPr lang="en-US" dirty="0" smtClean="0"/>
              <a:t> de natures </a:t>
            </a:r>
            <a:r>
              <a:rPr lang="en-US" dirty="0" err="1" smtClean="0"/>
              <a:t>diverses</a:t>
            </a:r>
            <a:r>
              <a:rPr lang="en-US" dirty="0" smtClean="0"/>
              <a:t> et </a:t>
            </a:r>
            <a:r>
              <a:rPr lang="en-US" dirty="0" err="1" smtClean="0"/>
              <a:t>habituellement</a:t>
            </a:r>
            <a:r>
              <a:rPr lang="en-US" dirty="0" smtClean="0"/>
              <a:t> </a:t>
            </a:r>
            <a:r>
              <a:rPr lang="en-US" dirty="0" err="1" smtClean="0"/>
              <a:t>cachées</a:t>
            </a:r>
            <a:r>
              <a:rPr lang="en-US" dirty="0" smtClean="0"/>
              <a:t>.</a:t>
            </a:r>
          </a:p>
          <a:p>
            <a:pPr marL="285750" indent="-285750">
              <a:spcAft>
                <a:spcPts val="600"/>
              </a:spcAft>
              <a:buFont typeface="Arial" panose="020B0604020202020204" pitchFamily="34" charset="0"/>
              <a:buChar char="•"/>
            </a:pPr>
            <a:r>
              <a:rPr lang="en-US" dirty="0"/>
              <a:t>Les </a:t>
            </a:r>
            <a:r>
              <a:rPr lang="en-US" dirty="0" err="1"/>
              <a:t>problèmes</a:t>
            </a:r>
            <a:r>
              <a:rPr lang="en-US" dirty="0"/>
              <a:t> de </a:t>
            </a:r>
            <a:r>
              <a:rPr lang="en-US" dirty="0" err="1" smtClean="0"/>
              <a:t>comportement</a:t>
            </a:r>
            <a:r>
              <a:rPr lang="en-US" dirty="0" smtClean="0"/>
              <a:t> </a:t>
            </a:r>
            <a:r>
              <a:rPr lang="en-US" dirty="0" err="1" smtClean="0"/>
              <a:t>ont</a:t>
            </a:r>
            <a:r>
              <a:rPr lang="en-US" dirty="0" smtClean="0"/>
              <a:t> des </a:t>
            </a:r>
            <a:r>
              <a:rPr lang="en-US" dirty="0" err="1" smtClean="0"/>
              <a:t>origines</a:t>
            </a:r>
            <a:r>
              <a:rPr lang="en-US" dirty="0" smtClean="0"/>
              <a:t> </a:t>
            </a:r>
            <a:r>
              <a:rPr lang="en-US" dirty="0" err="1" smtClean="0"/>
              <a:t>très</a:t>
            </a:r>
            <a:r>
              <a:rPr lang="en-US" dirty="0" smtClean="0"/>
              <a:t> </a:t>
            </a:r>
            <a:r>
              <a:rPr lang="en-US" dirty="0" err="1" smtClean="0"/>
              <a:t>diverses</a:t>
            </a:r>
            <a:r>
              <a:rPr lang="en-US" dirty="0" smtClean="0"/>
              <a:t> et par </a:t>
            </a:r>
            <a:r>
              <a:rPr lang="en-US" dirty="0" err="1" smtClean="0"/>
              <a:t>conséquent</a:t>
            </a:r>
            <a:r>
              <a:rPr lang="en-US" dirty="0" smtClean="0"/>
              <a:t> </a:t>
            </a:r>
            <a:r>
              <a:rPr lang="en-US" dirty="0" err="1" smtClean="0"/>
              <a:t>nécessitent</a:t>
            </a:r>
            <a:r>
              <a:rPr lang="en-US" dirty="0" smtClean="0"/>
              <a:t> des </a:t>
            </a:r>
            <a:r>
              <a:rPr lang="en-US" dirty="0" err="1" smtClean="0"/>
              <a:t>réponses</a:t>
            </a:r>
            <a:r>
              <a:rPr lang="en-US" dirty="0" smtClean="0"/>
              <a:t> </a:t>
            </a:r>
            <a:r>
              <a:rPr lang="en-US" dirty="0" err="1" smtClean="0"/>
              <a:t>différentes</a:t>
            </a:r>
            <a:r>
              <a:rPr lang="en-US" dirty="0" smtClean="0"/>
              <a:t>.</a:t>
            </a:r>
          </a:p>
          <a:p>
            <a:pPr marL="285750" indent="-285750">
              <a:spcAft>
                <a:spcPts val="600"/>
              </a:spcAft>
              <a:buFont typeface="Arial" panose="020B0604020202020204" pitchFamily="34" charset="0"/>
              <a:buChar char="•"/>
            </a:pPr>
            <a:r>
              <a:rPr lang="en-US" dirty="0" smtClean="0"/>
              <a:t>Si les </a:t>
            </a:r>
            <a:r>
              <a:rPr lang="en-US" dirty="0" err="1" smtClean="0"/>
              <a:t>enseignants</a:t>
            </a:r>
            <a:r>
              <a:rPr lang="en-US" dirty="0" smtClean="0"/>
              <a:t> </a:t>
            </a:r>
            <a:r>
              <a:rPr lang="en-US" dirty="0" err="1" smtClean="0"/>
              <a:t>n’affrontent</a:t>
            </a:r>
            <a:r>
              <a:rPr lang="en-US" dirty="0" smtClean="0"/>
              <a:t> pas les </a:t>
            </a:r>
            <a:r>
              <a:rPr lang="en-US" dirty="0" err="1"/>
              <a:t>problèmes</a:t>
            </a:r>
            <a:r>
              <a:rPr lang="en-US" dirty="0"/>
              <a:t> de </a:t>
            </a:r>
            <a:r>
              <a:rPr lang="en-US" dirty="0" err="1"/>
              <a:t>comportement</a:t>
            </a:r>
            <a:r>
              <a:rPr lang="en-US" dirty="0"/>
              <a:t> </a:t>
            </a:r>
            <a:r>
              <a:rPr lang="en-US" dirty="0" smtClean="0"/>
              <a:t>des </a:t>
            </a:r>
            <a:r>
              <a:rPr lang="en-US" dirty="0" err="1" smtClean="0"/>
              <a:t>élèves</a:t>
            </a:r>
            <a:r>
              <a:rPr lang="en-US" dirty="0" smtClean="0"/>
              <a:t>, </a:t>
            </a:r>
            <a:r>
              <a:rPr lang="en-US" dirty="0" err="1" smtClean="0"/>
              <a:t>ceux</a:t>
            </a:r>
            <a:r>
              <a:rPr lang="en-US" dirty="0" smtClean="0"/>
              <a:t>-ci </a:t>
            </a:r>
            <a:r>
              <a:rPr lang="en-US" dirty="0" err="1" smtClean="0"/>
              <a:t>peuvent</a:t>
            </a:r>
            <a:r>
              <a:rPr lang="en-US" dirty="0" smtClean="0"/>
              <a:t> </a:t>
            </a:r>
            <a:r>
              <a:rPr lang="en-US" dirty="0" err="1" smtClean="0"/>
              <a:t>être</a:t>
            </a:r>
            <a:r>
              <a:rPr lang="en-US" dirty="0" smtClean="0"/>
              <a:t> </a:t>
            </a:r>
            <a:r>
              <a:rPr lang="en-US" dirty="0" err="1" smtClean="0"/>
              <a:t>déçus</a:t>
            </a:r>
            <a:r>
              <a:rPr lang="en-US" dirty="0" smtClean="0"/>
              <a:t> du </a:t>
            </a:r>
            <a:r>
              <a:rPr lang="en-US" dirty="0" err="1" smtClean="0"/>
              <a:t>processus</a:t>
            </a:r>
            <a:r>
              <a:rPr lang="en-US" dirty="0" smtClean="0"/>
              <a:t> </a:t>
            </a:r>
            <a:r>
              <a:rPr lang="en-US" dirty="0" err="1" smtClean="0"/>
              <a:t>éducatif</a:t>
            </a:r>
            <a:r>
              <a:rPr lang="en-US" dirty="0" smtClean="0"/>
              <a:t>, </a:t>
            </a:r>
            <a:r>
              <a:rPr lang="en-US" dirty="0" err="1" smtClean="0"/>
              <a:t>perdre</a:t>
            </a:r>
            <a:r>
              <a:rPr lang="en-US" dirty="0" smtClean="0"/>
              <a:t> </a:t>
            </a:r>
            <a:r>
              <a:rPr lang="en-US" dirty="0" err="1" smtClean="0"/>
              <a:t>leur</a:t>
            </a:r>
            <a:r>
              <a:rPr lang="en-US" dirty="0" smtClean="0"/>
              <a:t> </a:t>
            </a:r>
            <a:r>
              <a:rPr lang="fr-BE" dirty="0" smtClean="0"/>
              <a:t>enthousiasme, leur soutien, se sentir déprimés et anxieux.</a:t>
            </a:r>
            <a:endParaRPr lang="en-US" dirty="0"/>
          </a:p>
          <a:p>
            <a:endParaRPr lang="fr-BE" dirty="0"/>
          </a:p>
        </p:txBody>
      </p:sp>
      <p:sp>
        <p:nvSpPr>
          <p:cNvPr id="3" name="ZoneTexte 2"/>
          <p:cNvSpPr txBox="1"/>
          <p:nvPr/>
        </p:nvSpPr>
        <p:spPr>
          <a:xfrm>
            <a:off x="1403648" y="452983"/>
            <a:ext cx="6048672" cy="1077218"/>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Problèmes de harcèlement </a:t>
            </a:r>
          </a:p>
          <a:p>
            <a:pPr algn="ctr"/>
            <a:r>
              <a:rPr lang="fr-BE" sz="3200" b="1" dirty="0" smtClean="0">
                <a:solidFill>
                  <a:schemeClr val="tx2"/>
                </a:solidFill>
                <a:latin typeface="Calibri" panose="020F0502020204030204" pitchFamily="34" charset="0"/>
              </a:rPr>
              <a:t>et de comportement dans la classe</a:t>
            </a:r>
          </a:p>
        </p:txBody>
      </p:sp>
    </p:spTree>
    <p:extLst>
      <p:ext uri="{BB962C8B-B14F-4D97-AF65-F5344CB8AC3E}">
        <p14:creationId xmlns:p14="http://schemas.microsoft.com/office/powerpoint/2010/main" val="9735748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52</a:t>
            </a:fld>
            <a:endParaRPr lang="el-GR"/>
          </a:p>
        </p:txBody>
      </p:sp>
      <p:sp>
        <p:nvSpPr>
          <p:cNvPr id="2" name="Rectangle 1"/>
          <p:cNvSpPr/>
          <p:nvPr/>
        </p:nvSpPr>
        <p:spPr>
          <a:xfrm>
            <a:off x="467544" y="1196752"/>
            <a:ext cx="8496944" cy="5247590"/>
          </a:xfrm>
          <a:prstGeom prst="rect">
            <a:avLst/>
          </a:prstGeom>
        </p:spPr>
        <p:txBody>
          <a:bodyPr wrap="square">
            <a:spAutoFit/>
          </a:bodyPr>
          <a:lstStyle/>
          <a:p>
            <a:pPr>
              <a:spcAft>
                <a:spcPts val="1200"/>
              </a:spcAft>
            </a:pPr>
            <a:r>
              <a:rPr lang="en-US" sz="2000" b="1" dirty="0" err="1" smtClean="0">
                <a:solidFill>
                  <a:schemeClr val="tx2"/>
                </a:solidFill>
                <a:latin typeface="Calibri" panose="020F0502020204030204" pitchFamily="34" charset="0"/>
              </a:rPr>
              <a:t>Quels</a:t>
            </a:r>
            <a:r>
              <a:rPr lang="en-US" sz="2000" b="1" dirty="0" smtClean="0">
                <a:solidFill>
                  <a:schemeClr val="tx2"/>
                </a:solidFill>
                <a:latin typeface="Calibri" panose="020F0502020204030204" pitchFamily="34" charset="0"/>
              </a:rPr>
              <a:t> </a:t>
            </a:r>
            <a:r>
              <a:rPr lang="en-US" sz="2000" b="1" dirty="0" err="1" smtClean="0">
                <a:solidFill>
                  <a:schemeClr val="tx2"/>
                </a:solidFill>
                <a:latin typeface="Calibri" panose="020F0502020204030204" pitchFamily="34" charset="0"/>
              </a:rPr>
              <a:t>sont</a:t>
            </a:r>
            <a:r>
              <a:rPr lang="en-US" sz="2000" b="1" dirty="0" smtClean="0">
                <a:solidFill>
                  <a:schemeClr val="tx2"/>
                </a:solidFill>
                <a:latin typeface="Calibri" panose="020F0502020204030204" pitchFamily="34" charset="0"/>
              </a:rPr>
              <a:t> les </a:t>
            </a:r>
            <a:r>
              <a:rPr lang="en-US" sz="2000" b="1" dirty="0" err="1" smtClean="0">
                <a:solidFill>
                  <a:schemeClr val="tx2"/>
                </a:solidFill>
                <a:latin typeface="Calibri" panose="020F0502020204030204" pitchFamily="34" charset="0"/>
              </a:rPr>
              <a:t>problèmes</a:t>
            </a:r>
            <a:r>
              <a:rPr lang="en-US" sz="2000" b="1" dirty="0" smtClean="0">
                <a:solidFill>
                  <a:schemeClr val="tx2"/>
                </a:solidFill>
                <a:latin typeface="Calibri" panose="020F0502020204030204" pitchFamily="34" charset="0"/>
              </a:rPr>
              <a:t> de </a:t>
            </a:r>
            <a:r>
              <a:rPr lang="en-US" sz="2000" b="1" dirty="0" err="1" smtClean="0">
                <a:solidFill>
                  <a:schemeClr val="tx2"/>
                </a:solidFill>
                <a:latin typeface="Calibri" panose="020F0502020204030204" pitchFamily="34" charset="0"/>
              </a:rPr>
              <a:t>comportement</a:t>
            </a:r>
            <a:r>
              <a:rPr lang="en-US" sz="2000" b="1" dirty="0" smtClean="0">
                <a:solidFill>
                  <a:schemeClr val="tx2"/>
                </a:solidFill>
                <a:latin typeface="Calibri" panose="020F0502020204030204" pitchFamily="34" charset="0"/>
              </a:rPr>
              <a:t> que </a:t>
            </a:r>
            <a:r>
              <a:rPr lang="en-US" sz="2000" b="1" dirty="0" err="1" smtClean="0">
                <a:solidFill>
                  <a:schemeClr val="tx2"/>
                </a:solidFill>
                <a:latin typeface="Calibri" panose="020F0502020204030204" pitchFamily="34" charset="0"/>
              </a:rPr>
              <a:t>l’on</a:t>
            </a:r>
            <a:r>
              <a:rPr lang="en-US" sz="2000" b="1" dirty="0" smtClean="0">
                <a:solidFill>
                  <a:schemeClr val="tx2"/>
                </a:solidFill>
                <a:latin typeface="Calibri" panose="020F0502020204030204" pitchFamily="34" charset="0"/>
              </a:rPr>
              <a:t> </a:t>
            </a:r>
            <a:r>
              <a:rPr lang="en-US" sz="2000" b="1" dirty="0" err="1" smtClean="0">
                <a:solidFill>
                  <a:schemeClr val="tx2"/>
                </a:solidFill>
                <a:latin typeface="Calibri" panose="020F0502020204030204" pitchFamily="34" charset="0"/>
              </a:rPr>
              <a:t>peut</a:t>
            </a:r>
            <a:r>
              <a:rPr lang="en-US" sz="2000" b="1" dirty="0" smtClean="0">
                <a:solidFill>
                  <a:schemeClr val="tx2"/>
                </a:solidFill>
                <a:latin typeface="Calibri" panose="020F0502020204030204" pitchFamily="34" charset="0"/>
              </a:rPr>
              <a:t> </a:t>
            </a:r>
            <a:r>
              <a:rPr lang="en-US" sz="2000" b="1" dirty="0" err="1" smtClean="0">
                <a:solidFill>
                  <a:schemeClr val="tx2"/>
                </a:solidFill>
                <a:latin typeface="Calibri" panose="020F0502020204030204" pitchFamily="34" charset="0"/>
              </a:rPr>
              <a:t>rencontrer</a:t>
            </a:r>
            <a:r>
              <a:rPr lang="en-US" sz="2000" b="1" dirty="0" smtClean="0">
                <a:solidFill>
                  <a:schemeClr val="tx2"/>
                </a:solidFill>
                <a:latin typeface="Calibri" panose="020F0502020204030204" pitchFamily="34" charset="0"/>
              </a:rPr>
              <a:t> </a:t>
            </a:r>
            <a:r>
              <a:rPr lang="en-US" sz="2000" b="1" dirty="0" err="1" smtClean="0">
                <a:solidFill>
                  <a:schemeClr val="tx2"/>
                </a:solidFill>
                <a:latin typeface="Calibri" panose="020F0502020204030204" pitchFamily="34" charset="0"/>
              </a:rPr>
              <a:t>en</a:t>
            </a:r>
            <a:r>
              <a:rPr lang="en-US" sz="2000" b="1" dirty="0" smtClean="0">
                <a:solidFill>
                  <a:schemeClr val="tx2"/>
                </a:solidFill>
                <a:latin typeface="Calibri" panose="020F0502020204030204" pitchFamily="34" charset="0"/>
              </a:rPr>
              <a:t> </a:t>
            </a:r>
            <a:r>
              <a:rPr lang="en-US" sz="2000" b="1" dirty="0" err="1" smtClean="0">
                <a:solidFill>
                  <a:schemeClr val="tx2"/>
                </a:solidFill>
                <a:latin typeface="Calibri" panose="020F0502020204030204" pitchFamily="34" charset="0"/>
              </a:rPr>
              <a:t>classe</a:t>
            </a:r>
            <a:r>
              <a:rPr lang="en-US" sz="2000" b="1" dirty="0" smtClean="0">
                <a:solidFill>
                  <a:schemeClr val="tx2"/>
                </a:solidFill>
                <a:latin typeface="Calibri" panose="020F0502020204030204" pitchFamily="34" charset="0"/>
              </a:rPr>
              <a:t>? </a:t>
            </a:r>
          </a:p>
          <a:p>
            <a:pPr>
              <a:spcAft>
                <a:spcPts val="600"/>
              </a:spcAft>
            </a:pPr>
            <a:r>
              <a:rPr lang="en-US" dirty="0" err="1" smtClean="0"/>
              <a:t>Différentes</a:t>
            </a:r>
            <a:r>
              <a:rPr lang="en-US" dirty="0" smtClean="0"/>
              <a:t> relations </a:t>
            </a:r>
            <a:r>
              <a:rPr lang="en-US" dirty="0" err="1" smtClean="0"/>
              <a:t>interpersonnelles</a:t>
            </a:r>
            <a:r>
              <a:rPr lang="en-US" dirty="0" smtClean="0"/>
              <a:t> </a:t>
            </a:r>
            <a:r>
              <a:rPr lang="en-US" dirty="0" err="1" smtClean="0"/>
              <a:t>fonctionnent</a:t>
            </a:r>
            <a:r>
              <a:rPr lang="en-US" dirty="0" smtClean="0"/>
              <a:t> au sein de </a:t>
            </a:r>
            <a:r>
              <a:rPr lang="en-US" dirty="0" err="1" smtClean="0"/>
              <a:t>l’école</a:t>
            </a:r>
            <a:r>
              <a:rPr lang="en-US" dirty="0" smtClean="0"/>
              <a:t>; au </a:t>
            </a:r>
            <a:r>
              <a:rPr lang="en-US" dirty="0" err="1" smtClean="0"/>
              <a:t>niveau</a:t>
            </a:r>
            <a:r>
              <a:rPr lang="en-US" dirty="0" smtClean="0"/>
              <a:t> de la </a:t>
            </a:r>
            <a:r>
              <a:rPr lang="en-US" dirty="0" err="1" smtClean="0"/>
              <a:t>classe</a:t>
            </a:r>
            <a:r>
              <a:rPr lang="en-US" dirty="0" smtClean="0"/>
              <a:t>, </a:t>
            </a:r>
            <a:r>
              <a:rPr lang="en-US" dirty="0" err="1" smtClean="0"/>
              <a:t>elles</a:t>
            </a:r>
            <a:r>
              <a:rPr lang="en-US" dirty="0" smtClean="0"/>
              <a:t> </a:t>
            </a:r>
            <a:r>
              <a:rPr lang="en-US" dirty="0" err="1" smtClean="0"/>
              <a:t>opèrent</a:t>
            </a:r>
            <a:r>
              <a:rPr lang="en-US" dirty="0" smtClean="0"/>
              <a:t> : </a:t>
            </a:r>
            <a:endParaRPr lang="en-US" dirty="0"/>
          </a:p>
          <a:p>
            <a:pPr marL="285750" indent="-285750">
              <a:buFont typeface="Arial" panose="020B0604020202020204" pitchFamily="34" charset="0"/>
              <a:buChar char="•"/>
            </a:pPr>
            <a:r>
              <a:rPr lang="fr-BE" dirty="0" smtClean="0"/>
              <a:t>entre les élèves </a:t>
            </a:r>
            <a:endParaRPr lang="fr-BE" dirty="0"/>
          </a:p>
          <a:p>
            <a:pPr marL="285750" indent="-285750">
              <a:buFont typeface="Arial" panose="020B0604020202020204" pitchFamily="34" charset="0"/>
              <a:buChar char="•"/>
            </a:pPr>
            <a:r>
              <a:rPr lang="fr-BE" dirty="0" smtClean="0"/>
              <a:t>entre les élèves et les enseignants  </a:t>
            </a:r>
            <a:endParaRPr lang="fr-BE" dirty="0"/>
          </a:p>
          <a:p>
            <a:endParaRPr lang="fr-BE" dirty="0"/>
          </a:p>
          <a:p>
            <a:pPr>
              <a:spcAft>
                <a:spcPts val="600"/>
              </a:spcAft>
            </a:pPr>
            <a:r>
              <a:rPr lang="en-US" dirty="0" smtClean="0"/>
              <a:t>Au sein de </a:t>
            </a:r>
            <a:r>
              <a:rPr lang="en-US" dirty="0" err="1" smtClean="0"/>
              <a:t>ces</a:t>
            </a:r>
            <a:r>
              <a:rPr lang="en-US" dirty="0" smtClean="0"/>
              <a:t> relations, nous </a:t>
            </a:r>
            <a:r>
              <a:rPr lang="en-US" dirty="0" err="1" smtClean="0"/>
              <a:t>pouvons</a:t>
            </a:r>
            <a:r>
              <a:rPr lang="en-US" dirty="0" smtClean="0"/>
              <a:t> </a:t>
            </a:r>
            <a:r>
              <a:rPr lang="en-US" dirty="0" err="1" smtClean="0"/>
              <a:t>rencontrer</a:t>
            </a:r>
            <a:r>
              <a:rPr lang="en-US" dirty="0" smtClean="0"/>
              <a:t> </a:t>
            </a:r>
            <a:r>
              <a:rPr lang="en-US" dirty="0" err="1" smtClean="0"/>
              <a:t>différents</a:t>
            </a:r>
            <a:r>
              <a:rPr lang="en-US" dirty="0" smtClean="0"/>
              <a:t> </a:t>
            </a:r>
            <a:r>
              <a:rPr lang="en-US" dirty="0" err="1" smtClean="0"/>
              <a:t>problèmes</a:t>
            </a:r>
            <a:r>
              <a:rPr lang="en-US" dirty="0" smtClean="0"/>
              <a:t> de </a:t>
            </a:r>
            <a:r>
              <a:rPr lang="en-US" dirty="0" err="1" smtClean="0"/>
              <a:t>comportement</a:t>
            </a:r>
            <a:r>
              <a:rPr lang="en-US" dirty="0" smtClean="0"/>
              <a:t> : </a:t>
            </a:r>
            <a:endParaRPr lang="en-US" dirty="0"/>
          </a:p>
          <a:p>
            <a:pPr marL="285750" indent="-285750">
              <a:buFont typeface="Arial" panose="020B0604020202020204" pitchFamily="34" charset="0"/>
              <a:buChar char="•"/>
            </a:pPr>
            <a:r>
              <a:rPr lang="fr-BE" dirty="0" smtClean="0"/>
              <a:t>Conflit</a:t>
            </a:r>
            <a:endParaRPr lang="fr-BE" dirty="0"/>
          </a:p>
          <a:p>
            <a:pPr marL="285750" indent="-285750">
              <a:buFont typeface="Arial" panose="020B0604020202020204" pitchFamily="34" charset="0"/>
              <a:buChar char="•"/>
            </a:pPr>
            <a:r>
              <a:rPr lang="fr-BE" dirty="0" smtClean="0"/>
              <a:t>Discipline </a:t>
            </a:r>
            <a:endParaRPr lang="fr-BE" dirty="0"/>
          </a:p>
          <a:p>
            <a:pPr marL="285750" indent="-285750">
              <a:buFont typeface="Arial" panose="020B0604020202020204" pitchFamily="34" charset="0"/>
              <a:buChar char="•"/>
            </a:pPr>
            <a:r>
              <a:rPr lang="fr-BE" dirty="0" smtClean="0"/>
              <a:t>Indiscipline </a:t>
            </a:r>
            <a:endParaRPr lang="fr-BE" dirty="0"/>
          </a:p>
          <a:p>
            <a:pPr marL="285750" indent="-285750">
              <a:buFont typeface="Arial" panose="020B0604020202020204" pitchFamily="34" charset="0"/>
              <a:buChar char="•"/>
            </a:pPr>
            <a:r>
              <a:rPr lang="fr-BE" dirty="0" smtClean="0"/>
              <a:t>Perturbation </a:t>
            </a:r>
            <a:endParaRPr lang="fr-BE" dirty="0"/>
          </a:p>
          <a:p>
            <a:pPr marL="285750" indent="-285750">
              <a:buFont typeface="Arial" panose="020B0604020202020204" pitchFamily="34" charset="0"/>
              <a:buChar char="•"/>
            </a:pPr>
            <a:r>
              <a:rPr lang="fr-BE" dirty="0" smtClean="0"/>
              <a:t>Harcèlement et Violence </a:t>
            </a:r>
            <a:endParaRPr lang="fr-BE" dirty="0"/>
          </a:p>
          <a:p>
            <a:pPr>
              <a:spcAft>
                <a:spcPts val="600"/>
              </a:spcAft>
            </a:pPr>
            <a:endParaRPr lang="fr-BE" b="1" dirty="0" smtClean="0"/>
          </a:p>
          <a:p>
            <a:endParaRPr lang="fr-BE" dirty="0"/>
          </a:p>
          <a:p>
            <a:pPr>
              <a:spcAft>
                <a:spcPts val="600"/>
              </a:spcAft>
            </a:pPr>
            <a:endParaRPr lang="fr-BE" dirty="0" smtClean="0"/>
          </a:p>
        </p:txBody>
      </p:sp>
    </p:spTree>
    <p:extLst>
      <p:ext uri="{BB962C8B-B14F-4D97-AF65-F5344CB8AC3E}">
        <p14:creationId xmlns:p14="http://schemas.microsoft.com/office/powerpoint/2010/main" val="118748075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53</a:t>
            </a:fld>
            <a:endParaRPr lang="el-GR"/>
          </a:p>
        </p:txBody>
      </p:sp>
      <p:sp>
        <p:nvSpPr>
          <p:cNvPr id="2" name="Rectangle 1"/>
          <p:cNvSpPr/>
          <p:nvPr/>
        </p:nvSpPr>
        <p:spPr>
          <a:xfrm>
            <a:off x="467544" y="1196752"/>
            <a:ext cx="8496944" cy="5478423"/>
          </a:xfrm>
          <a:prstGeom prst="rect">
            <a:avLst/>
          </a:prstGeom>
        </p:spPr>
        <p:txBody>
          <a:bodyPr wrap="square">
            <a:spAutoFit/>
          </a:bodyPr>
          <a:lstStyle/>
          <a:p>
            <a:pPr algn="ctr">
              <a:spcAft>
                <a:spcPts val="1200"/>
              </a:spcAft>
            </a:pPr>
            <a:r>
              <a:rPr lang="en-US" sz="2000" b="1" dirty="0" err="1" smtClean="0">
                <a:solidFill>
                  <a:schemeClr val="tx2"/>
                </a:solidFill>
                <a:latin typeface="Calibri" panose="020F0502020204030204" pitchFamily="34" charset="0"/>
              </a:rPr>
              <a:t>Qu’est-ce</a:t>
            </a:r>
            <a:r>
              <a:rPr lang="en-US" sz="2000" b="1" dirty="0" smtClean="0">
                <a:solidFill>
                  <a:schemeClr val="tx2"/>
                </a:solidFill>
                <a:latin typeface="Calibri" panose="020F0502020204030204" pitchFamily="34" charset="0"/>
              </a:rPr>
              <a:t> </a:t>
            </a:r>
            <a:r>
              <a:rPr lang="en-US" sz="2000" b="1" dirty="0" err="1" smtClean="0">
                <a:solidFill>
                  <a:schemeClr val="tx2"/>
                </a:solidFill>
                <a:latin typeface="Calibri" panose="020F0502020204030204" pitchFamily="34" charset="0"/>
              </a:rPr>
              <a:t>qu’un</a:t>
            </a:r>
            <a:r>
              <a:rPr lang="en-US" sz="2000" b="1" dirty="0" smtClean="0">
                <a:solidFill>
                  <a:schemeClr val="tx2"/>
                </a:solidFill>
                <a:latin typeface="Calibri" panose="020F0502020204030204" pitchFamily="34" charset="0"/>
              </a:rPr>
              <a:t> </a:t>
            </a:r>
            <a:r>
              <a:rPr lang="en-US" sz="2000" b="1" dirty="0" err="1" smtClean="0">
                <a:solidFill>
                  <a:schemeClr val="tx2"/>
                </a:solidFill>
                <a:latin typeface="Calibri" panose="020F0502020204030204" pitchFamily="34" charset="0"/>
              </a:rPr>
              <a:t>conflit</a:t>
            </a:r>
            <a:r>
              <a:rPr lang="en-US" sz="2000" b="1" dirty="0" smtClean="0">
                <a:solidFill>
                  <a:schemeClr val="tx2"/>
                </a:solidFill>
                <a:latin typeface="Calibri" panose="020F0502020204030204" pitchFamily="34" charset="0"/>
              </a:rPr>
              <a:t>? </a:t>
            </a:r>
          </a:p>
          <a:p>
            <a:pPr>
              <a:spcAft>
                <a:spcPts val="600"/>
              </a:spcAft>
            </a:pPr>
            <a:r>
              <a:rPr lang="en-US" dirty="0" smtClean="0"/>
              <a:t>Un </a:t>
            </a:r>
            <a:r>
              <a:rPr lang="en-US" dirty="0" err="1" smtClean="0"/>
              <a:t>conflit</a:t>
            </a:r>
            <a:r>
              <a:rPr lang="en-US" dirty="0" smtClean="0"/>
              <a:t> </a:t>
            </a:r>
            <a:r>
              <a:rPr lang="en-US" dirty="0" err="1" smtClean="0"/>
              <a:t>est</a:t>
            </a:r>
            <a:r>
              <a:rPr lang="en-US" dirty="0" smtClean="0"/>
              <a:t> </a:t>
            </a:r>
            <a:r>
              <a:rPr lang="en-US" dirty="0" err="1" smtClean="0"/>
              <a:t>une</a:t>
            </a:r>
            <a:r>
              <a:rPr lang="en-US" dirty="0" smtClean="0"/>
              <a:t> confrontation entre les </a:t>
            </a:r>
            <a:r>
              <a:rPr lang="en-US" dirty="0" err="1" smtClean="0"/>
              <a:t>intérêts</a:t>
            </a:r>
            <a:r>
              <a:rPr lang="en-US" dirty="0" smtClean="0"/>
              <a:t> et positions </a:t>
            </a:r>
            <a:r>
              <a:rPr lang="en-US" dirty="0" err="1" smtClean="0"/>
              <a:t>d’au</a:t>
            </a:r>
            <a:r>
              <a:rPr lang="en-US" dirty="0" smtClean="0"/>
              <a:t> </a:t>
            </a:r>
            <a:r>
              <a:rPr lang="en-US" dirty="0" err="1" smtClean="0"/>
              <a:t>moins</a:t>
            </a:r>
            <a:r>
              <a:rPr lang="en-US" dirty="0" smtClean="0"/>
              <a:t> </a:t>
            </a:r>
            <a:r>
              <a:rPr lang="en-US" dirty="0" err="1" smtClean="0"/>
              <a:t>deux</a:t>
            </a:r>
            <a:r>
              <a:rPr lang="en-US" dirty="0" smtClean="0"/>
              <a:t> </a:t>
            </a:r>
            <a:r>
              <a:rPr lang="en-US" dirty="0" err="1" smtClean="0"/>
              <a:t>personnes</a:t>
            </a:r>
            <a:r>
              <a:rPr lang="en-US" dirty="0"/>
              <a:t>.</a:t>
            </a:r>
            <a:endParaRPr lang="en-US" dirty="0" smtClean="0"/>
          </a:p>
          <a:p>
            <a:pPr>
              <a:spcAft>
                <a:spcPts val="600"/>
              </a:spcAft>
            </a:pPr>
            <a:r>
              <a:rPr lang="en-US" dirty="0" err="1" smtClean="0"/>
              <a:t>Toutefois</a:t>
            </a:r>
            <a:r>
              <a:rPr lang="en-US" dirty="0" smtClean="0"/>
              <a:t> le </a:t>
            </a:r>
            <a:r>
              <a:rPr lang="en-US" dirty="0" err="1" smtClean="0"/>
              <a:t>conflit</a:t>
            </a:r>
            <a:r>
              <a:rPr lang="en-US" dirty="0" smtClean="0"/>
              <a:t> </a:t>
            </a:r>
            <a:r>
              <a:rPr lang="en-US" dirty="0" err="1" smtClean="0"/>
              <a:t>n’est</a:t>
            </a:r>
            <a:r>
              <a:rPr lang="en-US" dirty="0" smtClean="0"/>
              <a:t> pas </a:t>
            </a:r>
            <a:r>
              <a:rPr lang="en-US" dirty="0" err="1" smtClean="0"/>
              <a:t>nécessairement</a:t>
            </a:r>
            <a:r>
              <a:rPr lang="en-US" dirty="0" smtClean="0"/>
              <a:t> </a:t>
            </a:r>
            <a:r>
              <a:rPr lang="en-US" dirty="0" err="1" smtClean="0"/>
              <a:t>négatif</a:t>
            </a:r>
            <a:r>
              <a:rPr lang="en-US" dirty="0"/>
              <a:t>;</a:t>
            </a:r>
            <a:r>
              <a:rPr lang="en-US" dirty="0" smtClean="0"/>
              <a:t> </a:t>
            </a:r>
            <a:r>
              <a:rPr lang="en-US" dirty="0" err="1" smtClean="0"/>
              <a:t>il</a:t>
            </a:r>
            <a:r>
              <a:rPr lang="en-US" dirty="0" smtClean="0"/>
              <a:t> </a:t>
            </a:r>
            <a:r>
              <a:rPr lang="en-US" dirty="0" err="1" smtClean="0"/>
              <a:t>peut</a:t>
            </a:r>
            <a:r>
              <a:rPr lang="en-US" dirty="0" smtClean="0"/>
              <a:t> </a:t>
            </a:r>
            <a:r>
              <a:rPr lang="en-US" dirty="0" err="1" smtClean="0"/>
              <a:t>être</a:t>
            </a:r>
            <a:r>
              <a:rPr lang="en-US" dirty="0" smtClean="0"/>
              <a:t> </a:t>
            </a:r>
            <a:r>
              <a:rPr lang="en-US" dirty="0" err="1" smtClean="0"/>
              <a:t>résolu</a:t>
            </a:r>
            <a:r>
              <a:rPr lang="en-US" dirty="0" smtClean="0"/>
              <a:t> de </a:t>
            </a:r>
            <a:r>
              <a:rPr lang="en-US" dirty="0" err="1" smtClean="0"/>
              <a:t>façon</a:t>
            </a:r>
            <a:r>
              <a:rPr lang="en-US" dirty="0" smtClean="0"/>
              <a:t> positive </a:t>
            </a:r>
            <a:r>
              <a:rPr lang="en-US" dirty="0" err="1" smtClean="0"/>
              <a:t>ou</a:t>
            </a:r>
            <a:r>
              <a:rPr lang="en-US" dirty="0" smtClean="0"/>
              <a:t> </a:t>
            </a:r>
            <a:r>
              <a:rPr lang="en-US" dirty="0" err="1" smtClean="0"/>
              <a:t>négative</a:t>
            </a:r>
            <a:r>
              <a:rPr lang="en-US" dirty="0" smtClean="0"/>
              <a:t>.</a:t>
            </a:r>
          </a:p>
          <a:p>
            <a:pPr>
              <a:spcAft>
                <a:spcPts val="600"/>
              </a:spcAft>
            </a:pPr>
            <a:r>
              <a:rPr lang="en-US" dirty="0" err="1" smtClean="0"/>
              <a:t>L’aspect</a:t>
            </a:r>
            <a:r>
              <a:rPr lang="en-US" dirty="0" smtClean="0"/>
              <a:t> </a:t>
            </a:r>
            <a:r>
              <a:rPr lang="en-US" dirty="0" err="1" smtClean="0"/>
              <a:t>positif</a:t>
            </a:r>
            <a:r>
              <a:rPr lang="en-US" dirty="0" smtClean="0"/>
              <a:t> </a:t>
            </a:r>
            <a:r>
              <a:rPr lang="en-US" dirty="0" err="1" smtClean="0"/>
              <a:t>ou</a:t>
            </a:r>
            <a:r>
              <a:rPr lang="en-US" dirty="0" smtClean="0"/>
              <a:t> </a:t>
            </a:r>
            <a:r>
              <a:rPr lang="en-US" dirty="0" err="1" smtClean="0"/>
              <a:t>négatif</a:t>
            </a:r>
            <a:r>
              <a:rPr lang="en-US" dirty="0" smtClean="0"/>
              <a:t> </a:t>
            </a:r>
            <a:r>
              <a:rPr lang="en-US" dirty="0" err="1" smtClean="0"/>
              <a:t>est</a:t>
            </a:r>
            <a:r>
              <a:rPr lang="en-US" dirty="0" smtClean="0"/>
              <a:t> </a:t>
            </a:r>
            <a:r>
              <a:rPr lang="en-US" dirty="0" err="1" smtClean="0"/>
              <a:t>lié</a:t>
            </a:r>
            <a:r>
              <a:rPr lang="en-US" dirty="0" smtClean="0"/>
              <a:t> à </a:t>
            </a:r>
            <a:r>
              <a:rPr lang="en-US" dirty="0" err="1" smtClean="0"/>
              <a:t>l’usage</a:t>
            </a:r>
            <a:r>
              <a:rPr lang="en-US" dirty="0" smtClean="0"/>
              <a:t> d’un dialogue </a:t>
            </a:r>
            <a:r>
              <a:rPr lang="en-US" dirty="0" err="1" smtClean="0"/>
              <a:t>respectueux</a:t>
            </a:r>
            <a:r>
              <a:rPr lang="en-US" dirty="0" smtClean="0"/>
              <a:t>, au </a:t>
            </a:r>
            <a:r>
              <a:rPr lang="en-US" dirty="0" err="1" smtClean="0"/>
              <a:t>recours</a:t>
            </a:r>
            <a:r>
              <a:rPr lang="en-US" dirty="0" smtClean="0"/>
              <a:t> à la </a:t>
            </a:r>
            <a:r>
              <a:rPr lang="en-US" dirty="0" err="1" smtClean="0"/>
              <a:t>négociation</a:t>
            </a:r>
            <a:r>
              <a:rPr lang="en-US" dirty="0" smtClean="0"/>
              <a:t> </a:t>
            </a:r>
            <a:r>
              <a:rPr lang="en-US" dirty="0" err="1" smtClean="0"/>
              <a:t>ou</a:t>
            </a:r>
            <a:r>
              <a:rPr lang="en-US" dirty="0" smtClean="0"/>
              <a:t> </a:t>
            </a:r>
            <a:r>
              <a:rPr lang="en-US" dirty="0" err="1" smtClean="0"/>
              <a:t>bien</a:t>
            </a:r>
            <a:r>
              <a:rPr lang="en-US" dirty="0" smtClean="0"/>
              <a:t> à </a:t>
            </a:r>
            <a:r>
              <a:rPr lang="en-US" dirty="0" err="1" smtClean="0"/>
              <a:t>l’agression</a:t>
            </a:r>
            <a:r>
              <a:rPr lang="en-US" dirty="0" smtClean="0"/>
              <a:t> (physique </a:t>
            </a:r>
            <a:r>
              <a:rPr lang="en-US" dirty="0" err="1" smtClean="0"/>
              <a:t>ou</a:t>
            </a:r>
            <a:r>
              <a:rPr lang="en-US" dirty="0" smtClean="0"/>
              <a:t> </a:t>
            </a:r>
            <a:r>
              <a:rPr lang="en-US" dirty="0" err="1" smtClean="0"/>
              <a:t>verbale</a:t>
            </a:r>
            <a:r>
              <a:rPr lang="en-US" dirty="0" smtClean="0"/>
              <a:t>) pour </a:t>
            </a:r>
            <a:r>
              <a:rPr lang="en-US" dirty="0" err="1" smtClean="0"/>
              <a:t>tenter</a:t>
            </a:r>
            <a:r>
              <a:rPr lang="en-US" dirty="0" smtClean="0"/>
              <a:t> de </a:t>
            </a:r>
            <a:r>
              <a:rPr lang="en-US" dirty="0" err="1" smtClean="0"/>
              <a:t>résoudre</a:t>
            </a:r>
            <a:r>
              <a:rPr lang="en-US" dirty="0" smtClean="0"/>
              <a:t> le </a:t>
            </a:r>
            <a:r>
              <a:rPr lang="en-US" dirty="0" err="1" smtClean="0"/>
              <a:t>conflit</a:t>
            </a:r>
            <a:r>
              <a:rPr lang="en-US" dirty="0" smtClean="0"/>
              <a:t> </a:t>
            </a:r>
            <a:r>
              <a:rPr lang="en-US" dirty="0" err="1" smtClean="0"/>
              <a:t>ou</a:t>
            </a:r>
            <a:r>
              <a:rPr lang="en-US" dirty="0" smtClean="0"/>
              <a:t> </a:t>
            </a:r>
            <a:r>
              <a:rPr lang="en-US" dirty="0" err="1" smtClean="0"/>
              <a:t>d’y</a:t>
            </a:r>
            <a:r>
              <a:rPr lang="en-US" dirty="0" smtClean="0"/>
              <a:t> </a:t>
            </a:r>
            <a:r>
              <a:rPr lang="en-US" dirty="0" err="1" smtClean="0"/>
              <a:t>mettre</a:t>
            </a:r>
            <a:r>
              <a:rPr lang="en-US" dirty="0" smtClean="0"/>
              <a:t> un </a:t>
            </a:r>
            <a:r>
              <a:rPr lang="en-US" dirty="0" err="1" smtClean="0"/>
              <a:t>terme</a:t>
            </a:r>
            <a:r>
              <a:rPr lang="en-US" dirty="0"/>
              <a:t>.</a:t>
            </a:r>
            <a:endParaRPr lang="en-US" dirty="0" smtClean="0"/>
          </a:p>
          <a:p>
            <a:pPr>
              <a:spcAft>
                <a:spcPts val="1200"/>
              </a:spcAft>
            </a:pPr>
            <a:r>
              <a:rPr lang="en-US" dirty="0" smtClean="0"/>
              <a:t>Le </a:t>
            </a:r>
            <a:r>
              <a:rPr lang="en-US" dirty="0" err="1" smtClean="0"/>
              <a:t>recours</a:t>
            </a:r>
            <a:r>
              <a:rPr lang="en-US" dirty="0" smtClean="0"/>
              <a:t> à </a:t>
            </a:r>
            <a:r>
              <a:rPr lang="en-US" dirty="0" err="1" smtClean="0"/>
              <a:t>l’agression</a:t>
            </a:r>
            <a:r>
              <a:rPr lang="en-US" dirty="0" smtClean="0"/>
              <a:t> suppose que la </a:t>
            </a:r>
            <a:r>
              <a:rPr lang="en-US" dirty="0" err="1" smtClean="0"/>
              <a:t>personne</a:t>
            </a:r>
            <a:r>
              <a:rPr lang="en-US" dirty="0" smtClean="0"/>
              <a:t> : </a:t>
            </a:r>
          </a:p>
          <a:p>
            <a:pPr marL="285750" indent="-285750">
              <a:spcAft>
                <a:spcPts val="600"/>
              </a:spcAft>
              <a:buFont typeface="Arial" panose="020B0604020202020204" pitchFamily="34" charset="0"/>
              <a:buChar char="•"/>
            </a:pPr>
            <a:r>
              <a:rPr lang="en-US" dirty="0" smtClean="0"/>
              <a:t>Ne </a:t>
            </a:r>
            <a:r>
              <a:rPr lang="en-US" dirty="0" err="1" smtClean="0"/>
              <a:t>sait</a:t>
            </a:r>
            <a:r>
              <a:rPr lang="en-US" dirty="0" smtClean="0"/>
              <a:t> pas comment </a:t>
            </a:r>
            <a:r>
              <a:rPr lang="en-US" dirty="0" err="1" smtClean="0"/>
              <a:t>résoudre</a:t>
            </a:r>
            <a:r>
              <a:rPr lang="en-US" dirty="0" smtClean="0"/>
              <a:t> le </a:t>
            </a:r>
            <a:r>
              <a:rPr lang="en-US" dirty="0" err="1" smtClean="0"/>
              <a:t>conflit</a:t>
            </a:r>
            <a:r>
              <a:rPr lang="en-US" dirty="0" smtClean="0"/>
              <a:t> de </a:t>
            </a:r>
            <a:r>
              <a:rPr lang="en-US" dirty="0" err="1" smtClean="0"/>
              <a:t>manière</a:t>
            </a:r>
            <a:r>
              <a:rPr lang="en-US" dirty="0" smtClean="0"/>
              <a:t> positive</a:t>
            </a:r>
          </a:p>
          <a:p>
            <a:pPr marL="285750" indent="-285750">
              <a:spcAft>
                <a:spcPts val="600"/>
              </a:spcAft>
              <a:buFont typeface="Arial" panose="020B0604020202020204" pitchFamily="34" charset="0"/>
              <a:buChar char="•"/>
            </a:pPr>
            <a:r>
              <a:rPr lang="en-US" dirty="0" smtClean="0"/>
              <a:t>Ne </a:t>
            </a:r>
            <a:r>
              <a:rPr lang="en-US" dirty="0" err="1" smtClean="0"/>
              <a:t>respecte</a:t>
            </a:r>
            <a:r>
              <a:rPr lang="en-US" dirty="0" smtClean="0"/>
              <a:t> pas les </a:t>
            </a:r>
            <a:r>
              <a:rPr lang="en-US" dirty="0" err="1" smtClean="0"/>
              <a:t>autres</a:t>
            </a:r>
            <a:endParaRPr lang="en-US" dirty="0" smtClean="0"/>
          </a:p>
          <a:p>
            <a:pPr marL="285750" indent="-285750">
              <a:spcAft>
                <a:spcPts val="600"/>
              </a:spcAft>
              <a:buFont typeface="Arial" panose="020B0604020202020204" pitchFamily="34" charset="0"/>
              <a:buChar char="•"/>
            </a:pPr>
            <a:r>
              <a:rPr lang="en-US" dirty="0" smtClean="0"/>
              <a:t>Est </a:t>
            </a:r>
            <a:r>
              <a:rPr lang="en-US" dirty="0" err="1" smtClean="0"/>
              <a:t>égoïste</a:t>
            </a:r>
            <a:endParaRPr lang="en-US" dirty="0" smtClean="0"/>
          </a:p>
          <a:p>
            <a:pPr marL="285750" indent="-285750">
              <a:spcAft>
                <a:spcPts val="600"/>
              </a:spcAft>
              <a:buFont typeface="Arial" panose="020B0604020202020204" pitchFamily="34" charset="0"/>
              <a:buChar char="•"/>
            </a:pPr>
            <a:r>
              <a:rPr lang="en-US" dirty="0" smtClean="0"/>
              <a:t>Impose son opinion aux </a:t>
            </a:r>
            <a:r>
              <a:rPr lang="en-US" dirty="0" err="1" smtClean="0"/>
              <a:t>autres</a:t>
            </a:r>
            <a:r>
              <a:rPr lang="en-US" dirty="0" smtClean="0"/>
              <a:t> </a:t>
            </a:r>
            <a:r>
              <a:rPr lang="en-US" dirty="0" err="1" smtClean="0"/>
              <a:t>ou</a:t>
            </a:r>
            <a:r>
              <a:rPr lang="en-US" dirty="0" smtClean="0"/>
              <a:t> les blesse</a:t>
            </a:r>
            <a:endParaRPr lang="en-US" dirty="0"/>
          </a:p>
          <a:p>
            <a:pPr>
              <a:spcAft>
                <a:spcPts val="600"/>
              </a:spcAft>
            </a:pPr>
            <a:endParaRPr lang="fr-BE" b="1" dirty="0" smtClean="0"/>
          </a:p>
          <a:p>
            <a:endParaRPr lang="fr-BE" dirty="0"/>
          </a:p>
          <a:p>
            <a:pPr>
              <a:spcAft>
                <a:spcPts val="600"/>
              </a:spcAft>
            </a:pPr>
            <a:endParaRPr lang="fr-BE" dirty="0" smtClean="0"/>
          </a:p>
        </p:txBody>
      </p:sp>
    </p:spTree>
    <p:extLst>
      <p:ext uri="{BB962C8B-B14F-4D97-AF65-F5344CB8AC3E}">
        <p14:creationId xmlns:p14="http://schemas.microsoft.com/office/powerpoint/2010/main" val="166101071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54</a:t>
            </a:fld>
            <a:endParaRPr lang="el-GR"/>
          </a:p>
        </p:txBody>
      </p:sp>
      <p:sp>
        <p:nvSpPr>
          <p:cNvPr id="2" name="Rectangle 1"/>
          <p:cNvSpPr/>
          <p:nvPr/>
        </p:nvSpPr>
        <p:spPr>
          <a:xfrm>
            <a:off x="107504" y="692696"/>
            <a:ext cx="8856984" cy="6201698"/>
          </a:xfrm>
          <a:prstGeom prst="rect">
            <a:avLst/>
          </a:prstGeom>
        </p:spPr>
        <p:txBody>
          <a:bodyPr wrap="square">
            <a:spAutoFit/>
          </a:bodyPr>
          <a:lstStyle/>
          <a:p>
            <a:pPr algn="ctr">
              <a:spcAft>
                <a:spcPts val="600"/>
              </a:spcAft>
            </a:pPr>
            <a:r>
              <a:rPr lang="en-US" sz="2000" b="1" dirty="0" err="1" smtClean="0">
                <a:solidFill>
                  <a:schemeClr val="tx2"/>
                </a:solidFill>
                <a:latin typeface="Calibri" panose="020F0502020204030204" pitchFamily="34" charset="0"/>
              </a:rPr>
              <a:t>Qu’est-ce</a:t>
            </a:r>
            <a:r>
              <a:rPr lang="en-US" sz="2000" b="1" dirty="0" smtClean="0">
                <a:solidFill>
                  <a:schemeClr val="tx2"/>
                </a:solidFill>
                <a:latin typeface="Calibri" panose="020F0502020204030204" pitchFamily="34" charset="0"/>
              </a:rPr>
              <a:t> que la discipline? </a:t>
            </a:r>
          </a:p>
          <a:p>
            <a:pPr>
              <a:spcAft>
                <a:spcPts val="600"/>
              </a:spcAft>
            </a:pPr>
            <a:r>
              <a:rPr lang="en-US" dirty="0" err="1" smtClean="0"/>
              <a:t>C’est</a:t>
            </a:r>
            <a:r>
              <a:rPr lang="en-US" dirty="0" smtClean="0"/>
              <a:t> un </a:t>
            </a:r>
            <a:r>
              <a:rPr lang="en-US" dirty="0" err="1" smtClean="0"/>
              <a:t>processus</a:t>
            </a:r>
            <a:r>
              <a:rPr lang="en-US" dirty="0" smtClean="0"/>
              <a:t> qui suppose </a:t>
            </a:r>
            <a:r>
              <a:rPr lang="en-US" dirty="0" err="1" smtClean="0"/>
              <a:t>l’établissement</a:t>
            </a:r>
            <a:r>
              <a:rPr lang="en-US" dirty="0" smtClean="0"/>
              <a:t> de </a:t>
            </a:r>
            <a:r>
              <a:rPr lang="en-US" dirty="0" err="1" smtClean="0"/>
              <a:t>normes</a:t>
            </a:r>
            <a:r>
              <a:rPr lang="en-US" dirty="0" smtClean="0"/>
              <a:t> et de </a:t>
            </a:r>
            <a:r>
              <a:rPr lang="en-US" dirty="0" err="1" smtClean="0"/>
              <a:t>règles</a:t>
            </a:r>
            <a:r>
              <a:rPr lang="en-US" dirty="0" smtClean="0"/>
              <a:t> pour </a:t>
            </a:r>
            <a:r>
              <a:rPr lang="en-US" dirty="0" err="1" smtClean="0"/>
              <a:t>maintenir</a:t>
            </a:r>
            <a:r>
              <a:rPr lang="en-US" dirty="0" smtClean="0"/>
              <a:t> un </a:t>
            </a:r>
            <a:r>
              <a:rPr lang="en-US" dirty="0" err="1" smtClean="0"/>
              <a:t>contrôle</a:t>
            </a:r>
            <a:r>
              <a:rPr lang="en-US" dirty="0" smtClean="0"/>
              <a:t> et un </a:t>
            </a:r>
            <a:r>
              <a:rPr lang="en-US" dirty="0" err="1" smtClean="0"/>
              <a:t>ordre</a:t>
            </a:r>
            <a:r>
              <a:rPr lang="en-US" dirty="0" smtClean="0"/>
              <a:t> au sein de la </a:t>
            </a:r>
            <a:r>
              <a:rPr lang="en-US" dirty="0" err="1" smtClean="0"/>
              <a:t>classe</a:t>
            </a:r>
            <a:r>
              <a:rPr lang="en-US" dirty="0" smtClean="0"/>
              <a:t>.</a:t>
            </a:r>
          </a:p>
          <a:p>
            <a:r>
              <a:rPr lang="en-US" dirty="0" smtClean="0"/>
              <a:t>La discipline </a:t>
            </a:r>
            <a:r>
              <a:rPr lang="en-US" dirty="0" err="1" smtClean="0"/>
              <a:t>peut</a:t>
            </a:r>
            <a:r>
              <a:rPr lang="en-US" dirty="0" smtClean="0"/>
              <a:t> </a:t>
            </a:r>
            <a:r>
              <a:rPr lang="en-US" dirty="0" err="1" smtClean="0"/>
              <a:t>avoir</a:t>
            </a:r>
            <a:r>
              <a:rPr lang="en-US" dirty="0" smtClean="0"/>
              <a:t> </a:t>
            </a:r>
            <a:r>
              <a:rPr lang="en-US" dirty="0" err="1" smtClean="0"/>
              <a:t>deux</a:t>
            </a:r>
            <a:r>
              <a:rPr lang="en-US" dirty="0" smtClean="0"/>
              <a:t> </a:t>
            </a:r>
            <a:r>
              <a:rPr lang="en-US" dirty="0" err="1" smtClean="0"/>
              <a:t>objectifs</a:t>
            </a:r>
            <a:r>
              <a:rPr lang="en-US" dirty="0" smtClean="0"/>
              <a:t> : </a:t>
            </a:r>
            <a:endParaRPr lang="en-US" dirty="0"/>
          </a:p>
          <a:p>
            <a:pPr marL="285750" indent="-285750">
              <a:buFont typeface="Arial" panose="020B0604020202020204" pitchFamily="34" charset="0"/>
              <a:buChar char="•"/>
            </a:pPr>
            <a:r>
              <a:rPr lang="en-US" dirty="0" err="1" smtClean="0"/>
              <a:t>L’ordre</a:t>
            </a:r>
            <a:r>
              <a:rPr lang="en-US" dirty="0" smtClean="0"/>
              <a:t> et le </a:t>
            </a:r>
            <a:r>
              <a:rPr lang="en-US" dirty="0" err="1" smtClean="0"/>
              <a:t>contrôle</a:t>
            </a:r>
            <a:r>
              <a:rPr lang="en-US" dirty="0" smtClean="0"/>
              <a:t> des </a:t>
            </a:r>
            <a:r>
              <a:rPr lang="en-US" dirty="0" err="1" smtClean="0"/>
              <a:t>élèves</a:t>
            </a:r>
            <a:r>
              <a:rPr lang="en-US" dirty="0" smtClean="0"/>
              <a:t> </a:t>
            </a:r>
            <a:endParaRPr lang="en-US" dirty="0"/>
          </a:p>
          <a:p>
            <a:pPr marL="285750" indent="-285750">
              <a:buFont typeface="Arial" panose="020B0604020202020204" pitchFamily="34" charset="0"/>
              <a:buChar char="•"/>
            </a:pPr>
            <a:r>
              <a:rPr lang="en-US" dirty="0" smtClean="0"/>
              <a:t>La formation des </a:t>
            </a:r>
            <a:r>
              <a:rPr lang="en-US" dirty="0" err="1" smtClean="0"/>
              <a:t>élèves</a:t>
            </a:r>
            <a:r>
              <a:rPr lang="en-US" dirty="0" smtClean="0"/>
              <a:t>  </a:t>
            </a:r>
            <a:r>
              <a:rPr lang="fr-BE" dirty="0" smtClean="0"/>
              <a:t> </a:t>
            </a:r>
            <a:endParaRPr lang="fr-BE" dirty="0"/>
          </a:p>
          <a:p>
            <a:pPr algn="ctr">
              <a:spcAft>
                <a:spcPts val="600"/>
              </a:spcAft>
            </a:pPr>
            <a:r>
              <a:rPr lang="en-US" sz="2000" b="1" dirty="0" err="1" smtClean="0">
                <a:solidFill>
                  <a:schemeClr val="tx2"/>
                </a:solidFill>
                <a:latin typeface="Calibri" panose="020F0502020204030204" pitchFamily="34" charset="0"/>
              </a:rPr>
              <a:t>Qu’est-ce</a:t>
            </a:r>
            <a:r>
              <a:rPr lang="en-US" sz="2000" b="1" dirty="0" smtClean="0">
                <a:solidFill>
                  <a:schemeClr val="tx2"/>
                </a:solidFill>
                <a:latin typeface="Calibri" panose="020F0502020204030204" pitchFamily="34" charset="0"/>
              </a:rPr>
              <a:t> </a:t>
            </a:r>
            <a:r>
              <a:rPr lang="en-US" sz="2000" b="1" dirty="0">
                <a:solidFill>
                  <a:schemeClr val="tx2"/>
                </a:solidFill>
                <a:latin typeface="Calibri" panose="020F0502020204030204" pitchFamily="34" charset="0"/>
              </a:rPr>
              <a:t>que </a:t>
            </a:r>
            <a:r>
              <a:rPr lang="en-US" sz="2000" b="1" dirty="0" err="1" smtClean="0">
                <a:solidFill>
                  <a:schemeClr val="tx2"/>
                </a:solidFill>
                <a:latin typeface="Calibri" panose="020F0502020204030204" pitchFamily="34" charset="0"/>
              </a:rPr>
              <a:t>l’indiscipline</a:t>
            </a:r>
            <a:r>
              <a:rPr lang="en-US" sz="2000" b="1" dirty="0">
                <a:solidFill>
                  <a:schemeClr val="tx2"/>
                </a:solidFill>
                <a:latin typeface="Calibri" panose="020F0502020204030204" pitchFamily="34" charset="0"/>
              </a:rPr>
              <a:t>? </a:t>
            </a:r>
          </a:p>
          <a:p>
            <a:r>
              <a:rPr lang="en-US" dirty="0" err="1" smtClean="0"/>
              <a:t>C’est</a:t>
            </a:r>
            <a:r>
              <a:rPr lang="en-US" dirty="0" smtClean="0"/>
              <a:t> le </a:t>
            </a:r>
            <a:r>
              <a:rPr lang="en-US" dirty="0" err="1" smtClean="0"/>
              <a:t>comportement</a:t>
            </a:r>
            <a:r>
              <a:rPr lang="en-US" dirty="0" smtClean="0"/>
              <a:t> </a:t>
            </a:r>
            <a:r>
              <a:rPr lang="en-US" dirty="0" err="1" smtClean="0"/>
              <a:t>d’élèves</a:t>
            </a:r>
            <a:r>
              <a:rPr lang="en-US" dirty="0" smtClean="0"/>
              <a:t> </a:t>
            </a:r>
            <a:r>
              <a:rPr lang="en-US" dirty="0" smtClean="0"/>
              <a:t>qui </a:t>
            </a:r>
            <a:r>
              <a:rPr lang="en-US" dirty="0" err="1" smtClean="0"/>
              <a:t>transgressent</a:t>
            </a:r>
            <a:r>
              <a:rPr lang="en-US" dirty="0" smtClean="0"/>
              <a:t> les </a:t>
            </a:r>
            <a:r>
              <a:rPr lang="en-US" dirty="0" err="1" smtClean="0"/>
              <a:t>normes</a:t>
            </a:r>
            <a:r>
              <a:rPr lang="en-US" dirty="0" smtClean="0"/>
              <a:t> </a:t>
            </a:r>
            <a:r>
              <a:rPr lang="en-US" dirty="0" err="1" smtClean="0"/>
              <a:t>comportementales</a:t>
            </a:r>
            <a:r>
              <a:rPr lang="en-US" dirty="0" smtClean="0"/>
              <a:t>. Il </a:t>
            </a:r>
            <a:r>
              <a:rPr lang="en-US" dirty="0" err="1" smtClean="0"/>
              <a:t>peut</a:t>
            </a:r>
            <a:r>
              <a:rPr lang="en-US" dirty="0" smtClean="0"/>
              <a:t> </a:t>
            </a:r>
            <a:r>
              <a:rPr lang="en-US" dirty="0" err="1" smtClean="0"/>
              <a:t>être</a:t>
            </a:r>
            <a:r>
              <a:rPr lang="en-US" dirty="0" smtClean="0"/>
              <a:t> de </a:t>
            </a:r>
            <a:r>
              <a:rPr lang="en-US" dirty="0" err="1" smtClean="0"/>
              <a:t>deux</a:t>
            </a:r>
            <a:r>
              <a:rPr lang="en-US" dirty="0" smtClean="0"/>
              <a:t> types :</a:t>
            </a:r>
          </a:p>
          <a:p>
            <a:pPr marL="342900" indent="-342900">
              <a:buFont typeface="+mj-lt"/>
              <a:buAutoNum type="arabicPeriod"/>
            </a:pPr>
            <a:r>
              <a:rPr lang="fr-BE" dirty="0" smtClean="0"/>
              <a:t>Individuel – Principaux facteurs : </a:t>
            </a:r>
            <a:endParaRPr lang="fr-BE" dirty="0"/>
          </a:p>
          <a:p>
            <a:pPr marL="612000" lvl="1" indent="-285750">
              <a:buFont typeface="Arial" panose="020B0604020202020204" pitchFamily="34" charset="0"/>
              <a:buChar char="•"/>
            </a:pPr>
            <a:r>
              <a:rPr lang="fr-BE" dirty="0" smtClean="0"/>
              <a:t>Manque de motivation </a:t>
            </a:r>
            <a:endParaRPr lang="fr-BE" dirty="0"/>
          </a:p>
          <a:p>
            <a:pPr marL="612000" lvl="1" indent="-285750">
              <a:buFont typeface="Arial" panose="020B0604020202020204" pitchFamily="34" charset="0"/>
              <a:buChar char="•"/>
            </a:pPr>
            <a:r>
              <a:rPr lang="fr-BE" dirty="0" smtClean="0"/>
              <a:t>Faible estime de soi</a:t>
            </a:r>
            <a:endParaRPr lang="fr-BE" dirty="0"/>
          </a:p>
          <a:p>
            <a:pPr marL="612000" lvl="1" indent="-285750">
              <a:buFont typeface="Arial" panose="020B0604020202020204" pitchFamily="34" charset="0"/>
              <a:buChar char="•"/>
            </a:pPr>
            <a:r>
              <a:rPr lang="en-US" dirty="0" smtClean="0"/>
              <a:t>Un </a:t>
            </a:r>
            <a:r>
              <a:rPr lang="en-US" dirty="0" err="1" smtClean="0"/>
              <a:t>niveau</a:t>
            </a:r>
            <a:r>
              <a:rPr lang="en-US" dirty="0" smtClean="0"/>
              <a:t> de </a:t>
            </a:r>
            <a:r>
              <a:rPr lang="en-US" dirty="0" err="1" smtClean="0"/>
              <a:t>développement</a:t>
            </a:r>
            <a:r>
              <a:rPr lang="en-US" dirty="0" smtClean="0"/>
              <a:t> </a:t>
            </a:r>
            <a:r>
              <a:rPr lang="en-US" dirty="0" err="1" smtClean="0"/>
              <a:t>cognitif</a:t>
            </a:r>
            <a:r>
              <a:rPr lang="en-US" dirty="0" smtClean="0"/>
              <a:t> qui </a:t>
            </a:r>
            <a:r>
              <a:rPr lang="en-US" dirty="0" err="1" smtClean="0"/>
              <a:t>n’est</a:t>
            </a:r>
            <a:r>
              <a:rPr lang="en-US" dirty="0" smtClean="0"/>
              <a:t> pas </a:t>
            </a:r>
            <a:r>
              <a:rPr lang="en-US" dirty="0" err="1" smtClean="0"/>
              <a:t>adapté</a:t>
            </a:r>
            <a:r>
              <a:rPr lang="en-US" dirty="0" smtClean="0"/>
              <a:t> aux </a:t>
            </a:r>
            <a:r>
              <a:rPr lang="en-US" dirty="0" err="1" smtClean="0"/>
              <a:t>besoins</a:t>
            </a:r>
            <a:r>
              <a:rPr lang="en-US" dirty="0" smtClean="0"/>
              <a:t> de self-control</a:t>
            </a:r>
            <a:endParaRPr lang="en-US" dirty="0"/>
          </a:p>
          <a:p>
            <a:pPr marL="612000" lvl="1" indent="-285750">
              <a:buFont typeface="Arial" panose="020B0604020202020204" pitchFamily="34" charset="0"/>
              <a:buChar char="•"/>
            </a:pPr>
            <a:r>
              <a:rPr lang="fr-BE" dirty="0" smtClean="0"/>
              <a:t>Instabilité familiale </a:t>
            </a:r>
            <a:endParaRPr lang="fr-BE" dirty="0"/>
          </a:p>
          <a:p>
            <a:pPr marL="612000" lvl="1" indent="-285750">
              <a:buFont typeface="Arial" panose="020B0604020202020204" pitchFamily="34" charset="0"/>
              <a:buChar char="•"/>
            </a:pPr>
            <a:r>
              <a:rPr lang="fr-BE" dirty="0" smtClean="0"/>
              <a:t>Vie de famille/encadrement de faible qualité</a:t>
            </a:r>
            <a:endParaRPr lang="fr-BE" dirty="0"/>
          </a:p>
          <a:p>
            <a:pPr marL="342900" indent="-342900">
              <a:buFont typeface="+mj-lt"/>
              <a:buAutoNum type="arabicPeriod"/>
            </a:pPr>
            <a:r>
              <a:rPr lang="fr-BE" dirty="0" smtClean="0"/>
              <a:t>Collectif – </a:t>
            </a:r>
            <a:r>
              <a:rPr lang="fr-BE" dirty="0"/>
              <a:t>Principaux facteurs : </a:t>
            </a:r>
          </a:p>
          <a:p>
            <a:pPr marL="612000" indent="-285750">
              <a:buFont typeface="Arial" panose="020B0604020202020204" pitchFamily="34" charset="0"/>
              <a:buChar char="•"/>
            </a:pPr>
            <a:r>
              <a:rPr lang="fr-BE" dirty="0" smtClean="0"/>
              <a:t>Les problèmes d’indiscipline poussent les enseignants à imposer trop de règles et de sanctions, ce qui amène les élèves à se rebeller encore plus (cercle vicieux)</a:t>
            </a:r>
          </a:p>
          <a:p>
            <a:pPr marL="612000" indent="-285750">
              <a:buFont typeface="Arial" panose="020B0604020202020204" pitchFamily="34" charset="0"/>
              <a:buChar char="•"/>
            </a:pPr>
            <a:r>
              <a:rPr lang="fr-BE" dirty="0" smtClean="0"/>
              <a:t>Règles et sanctions insuffisantes</a:t>
            </a:r>
          </a:p>
          <a:p>
            <a:pPr marL="612000" indent="-285750">
              <a:buFont typeface="Arial" panose="020B0604020202020204" pitchFamily="34" charset="0"/>
              <a:buChar char="•"/>
            </a:pPr>
            <a:r>
              <a:rPr lang="fr-BE" dirty="0" smtClean="0"/>
              <a:t>Manque de préparation de l’enseignant : l’insécurité pousse l’enseignant à imposer davantage de normes et de règles pour contrôler les </a:t>
            </a:r>
            <a:r>
              <a:rPr lang="fr-BE" dirty="0" smtClean="0"/>
              <a:t>élèves</a:t>
            </a:r>
            <a:endParaRPr lang="fr-BE" dirty="0" smtClean="0"/>
          </a:p>
        </p:txBody>
      </p:sp>
    </p:spTree>
    <p:extLst>
      <p:ext uri="{BB962C8B-B14F-4D97-AF65-F5344CB8AC3E}">
        <p14:creationId xmlns:p14="http://schemas.microsoft.com/office/powerpoint/2010/main" val="130500899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55</a:t>
            </a:fld>
            <a:endParaRPr lang="el-GR"/>
          </a:p>
        </p:txBody>
      </p:sp>
      <p:sp>
        <p:nvSpPr>
          <p:cNvPr id="2" name="Rectangle 1"/>
          <p:cNvSpPr/>
          <p:nvPr/>
        </p:nvSpPr>
        <p:spPr>
          <a:xfrm>
            <a:off x="467544" y="1196752"/>
            <a:ext cx="8496944" cy="3046988"/>
          </a:xfrm>
          <a:prstGeom prst="rect">
            <a:avLst/>
          </a:prstGeom>
        </p:spPr>
        <p:txBody>
          <a:bodyPr wrap="square">
            <a:spAutoFit/>
          </a:bodyPr>
          <a:lstStyle/>
          <a:p>
            <a:pPr algn="ctr">
              <a:spcAft>
                <a:spcPts val="1200"/>
              </a:spcAft>
            </a:pPr>
            <a:r>
              <a:rPr lang="en-US" sz="2000" b="1" dirty="0" err="1" smtClean="0">
                <a:solidFill>
                  <a:schemeClr val="tx2"/>
                </a:solidFill>
                <a:latin typeface="Calibri" panose="020F0502020204030204" pitchFamily="34" charset="0"/>
              </a:rPr>
              <a:t>Qu’est-ce</a:t>
            </a:r>
            <a:r>
              <a:rPr lang="en-US" sz="2000" b="1" dirty="0" smtClean="0">
                <a:solidFill>
                  <a:schemeClr val="tx2"/>
                </a:solidFill>
                <a:latin typeface="Calibri" panose="020F0502020204030204" pitchFamily="34" charset="0"/>
              </a:rPr>
              <a:t> </a:t>
            </a:r>
            <a:r>
              <a:rPr lang="en-US" sz="2000" b="1" dirty="0" err="1" smtClean="0">
                <a:solidFill>
                  <a:schemeClr val="tx2"/>
                </a:solidFill>
                <a:latin typeface="Calibri" panose="020F0502020204030204" pitchFamily="34" charset="0"/>
              </a:rPr>
              <a:t>qu’une</a:t>
            </a:r>
            <a:r>
              <a:rPr lang="en-US" sz="2000" b="1" dirty="0" smtClean="0">
                <a:solidFill>
                  <a:schemeClr val="tx2"/>
                </a:solidFill>
                <a:latin typeface="Calibri" panose="020F0502020204030204" pitchFamily="34" charset="0"/>
              </a:rPr>
              <a:t> perturbation? </a:t>
            </a:r>
          </a:p>
          <a:p>
            <a:pPr marL="285750" indent="-285750">
              <a:buFont typeface="Arial" panose="020B0604020202020204" pitchFamily="34" charset="0"/>
              <a:buChar char="•"/>
            </a:pPr>
            <a:r>
              <a:rPr lang="fr-BE" dirty="0" smtClean="0"/>
              <a:t>C’est le comportement d’un élève ou d’un groupe d’élèves en classe qui empêche le fonctionnement normal de la classe</a:t>
            </a:r>
            <a:endParaRPr lang="fr-BE" dirty="0"/>
          </a:p>
          <a:p>
            <a:pPr marL="285750" indent="-285750">
              <a:buFont typeface="Arial" panose="020B0604020202020204" pitchFamily="34" charset="0"/>
              <a:buChar char="•"/>
            </a:pPr>
            <a:r>
              <a:rPr lang="en-US" dirty="0" smtClean="0"/>
              <a:t>La perturbation </a:t>
            </a:r>
            <a:r>
              <a:rPr lang="en-US" dirty="0" err="1" smtClean="0"/>
              <a:t>signifie</a:t>
            </a:r>
            <a:r>
              <a:rPr lang="en-US" dirty="0" smtClean="0"/>
              <a:t> </a:t>
            </a:r>
            <a:r>
              <a:rPr lang="en-US" dirty="0" err="1" smtClean="0"/>
              <a:t>qu’il</a:t>
            </a:r>
            <a:r>
              <a:rPr lang="en-US" dirty="0" smtClean="0"/>
              <a:t> </a:t>
            </a:r>
            <a:r>
              <a:rPr lang="en-US" dirty="0" err="1" smtClean="0"/>
              <a:t>n’est</a:t>
            </a:r>
            <a:r>
              <a:rPr lang="en-US" dirty="0" smtClean="0"/>
              <a:t> pas possible </a:t>
            </a:r>
            <a:r>
              <a:rPr lang="en-US" dirty="0" err="1" smtClean="0"/>
              <a:t>d’enseigner</a:t>
            </a:r>
            <a:r>
              <a:rPr lang="en-US" dirty="0" smtClean="0"/>
              <a:t> </a:t>
            </a:r>
            <a:r>
              <a:rPr lang="en-US" dirty="0" err="1" smtClean="0"/>
              <a:t>ou</a:t>
            </a:r>
            <a:r>
              <a:rPr lang="en-US" dirty="0" smtClean="0"/>
              <a:t> </a:t>
            </a:r>
            <a:r>
              <a:rPr lang="en-US" dirty="0" err="1" smtClean="0"/>
              <a:t>d’apprendre</a:t>
            </a:r>
            <a:r>
              <a:rPr lang="en-US" dirty="0" smtClean="0"/>
              <a:t> </a:t>
            </a:r>
            <a:r>
              <a:rPr lang="en-US" dirty="0" err="1" smtClean="0"/>
              <a:t>dans</a:t>
            </a:r>
            <a:r>
              <a:rPr lang="en-US" dirty="0" smtClean="0"/>
              <a:t> la </a:t>
            </a:r>
            <a:r>
              <a:rPr lang="en-US" dirty="0" err="1" smtClean="0"/>
              <a:t>classe</a:t>
            </a:r>
            <a:r>
              <a:rPr lang="en-US" dirty="0" smtClean="0"/>
              <a:t> </a:t>
            </a:r>
          </a:p>
          <a:p>
            <a:pPr marL="285750" indent="-285750">
              <a:buFont typeface="Arial" panose="020B0604020202020204" pitchFamily="34" charset="0"/>
              <a:buChar char="•"/>
            </a:pPr>
            <a:r>
              <a:rPr lang="en-US" dirty="0" err="1" smtClean="0"/>
              <a:t>C’est</a:t>
            </a:r>
            <a:r>
              <a:rPr lang="en-US" dirty="0" smtClean="0"/>
              <a:t> un </a:t>
            </a:r>
            <a:r>
              <a:rPr lang="en-US" dirty="0" err="1" smtClean="0"/>
              <a:t>problème</a:t>
            </a:r>
            <a:r>
              <a:rPr lang="en-US" dirty="0" smtClean="0"/>
              <a:t> de </a:t>
            </a:r>
            <a:r>
              <a:rPr lang="en-US" dirty="0" err="1" smtClean="0"/>
              <a:t>comportement</a:t>
            </a:r>
            <a:r>
              <a:rPr lang="en-US" dirty="0" smtClean="0"/>
              <a:t>, </a:t>
            </a:r>
            <a:r>
              <a:rPr lang="en-US" dirty="0" err="1" smtClean="0"/>
              <a:t>mais</a:t>
            </a:r>
            <a:r>
              <a:rPr lang="en-US" dirty="0" smtClean="0"/>
              <a:t> </a:t>
            </a:r>
            <a:r>
              <a:rPr lang="en-US" dirty="0" err="1" smtClean="0"/>
              <a:t>cela</a:t>
            </a:r>
            <a:r>
              <a:rPr lang="en-US" dirty="0" smtClean="0"/>
              <a:t> </a:t>
            </a:r>
            <a:r>
              <a:rPr lang="en-US" dirty="0" err="1" smtClean="0"/>
              <a:t>devient</a:t>
            </a:r>
            <a:r>
              <a:rPr lang="en-US" dirty="0" smtClean="0"/>
              <a:t> </a:t>
            </a:r>
            <a:r>
              <a:rPr lang="en-US" dirty="0" err="1" smtClean="0"/>
              <a:t>aussi</a:t>
            </a:r>
            <a:r>
              <a:rPr lang="en-US" dirty="0" smtClean="0"/>
              <a:t> un </a:t>
            </a:r>
            <a:r>
              <a:rPr lang="en-US" dirty="0" err="1" smtClean="0"/>
              <a:t>problème</a:t>
            </a:r>
            <a:r>
              <a:rPr lang="en-US" dirty="0" smtClean="0"/>
              <a:t> </a:t>
            </a:r>
            <a:r>
              <a:rPr lang="en-US" dirty="0" err="1" smtClean="0"/>
              <a:t>scolaire</a:t>
            </a:r>
            <a:endParaRPr lang="en-US" dirty="0" smtClean="0"/>
          </a:p>
          <a:p>
            <a:pPr marL="285750" indent="-285750">
              <a:buFont typeface="Arial" panose="020B0604020202020204" pitchFamily="34" charset="0"/>
              <a:buChar char="•"/>
            </a:pPr>
            <a:r>
              <a:rPr lang="en-US" dirty="0" err="1" smtClean="0"/>
              <a:t>Cela</a:t>
            </a:r>
            <a:r>
              <a:rPr lang="en-US" dirty="0" smtClean="0"/>
              <a:t> </a:t>
            </a:r>
            <a:r>
              <a:rPr lang="en-US" dirty="0" err="1" smtClean="0"/>
              <a:t>signifie</a:t>
            </a:r>
            <a:r>
              <a:rPr lang="en-US" dirty="0" smtClean="0"/>
              <a:t> que les </a:t>
            </a:r>
            <a:r>
              <a:rPr lang="en-US" dirty="0" err="1" smtClean="0"/>
              <a:t>enseignants</a:t>
            </a:r>
            <a:r>
              <a:rPr lang="en-US" dirty="0" smtClean="0"/>
              <a:t> </a:t>
            </a:r>
            <a:r>
              <a:rPr lang="en-US" dirty="0" err="1" smtClean="0"/>
              <a:t>augmentent</a:t>
            </a:r>
            <a:r>
              <a:rPr lang="en-US" dirty="0" smtClean="0"/>
              <a:t> le </a:t>
            </a:r>
            <a:r>
              <a:rPr lang="en-US" dirty="0" err="1" smtClean="0"/>
              <a:t>contrôle</a:t>
            </a:r>
            <a:r>
              <a:rPr lang="en-US" dirty="0" smtClean="0"/>
              <a:t> </a:t>
            </a:r>
            <a:r>
              <a:rPr lang="en-US" dirty="0" err="1" smtClean="0"/>
              <a:t>disciplinaire</a:t>
            </a:r>
            <a:endParaRPr lang="en-US" dirty="0" smtClean="0"/>
          </a:p>
          <a:p>
            <a:pPr marL="285750" indent="-285750">
              <a:buFont typeface="Arial" panose="020B0604020202020204" pitchFamily="34" charset="0"/>
              <a:buChar char="•"/>
            </a:pPr>
            <a:r>
              <a:rPr lang="en-US" dirty="0" smtClean="0"/>
              <a:t>La cause </a:t>
            </a:r>
            <a:r>
              <a:rPr lang="en-US" dirty="0" err="1" smtClean="0"/>
              <a:t>principale</a:t>
            </a:r>
            <a:r>
              <a:rPr lang="en-US" dirty="0" smtClean="0"/>
              <a:t> </a:t>
            </a:r>
            <a:r>
              <a:rPr lang="en-US" dirty="0" err="1" smtClean="0"/>
              <a:t>est</a:t>
            </a:r>
            <a:r>
              <a:rPr lang="en-US" dirty="0" smtClean="0"/>
              <a:t> un </a:t>
            </a:r>
            <a:r>
              <a:rPr lang="en-US" dirty="0" err="1" smtClean="0"/>
              <a:t>manque</a:t>
            </a:r>
            <a:r>
              <a:rPr lang="en-US" dirty="0" smtClean="0"/>
              <a:t> de motivation des </a:t>
            </a:r>
            <a:r>
              <a:rPr lang="en-US" dirty="0" err="1" smtClean="0"/>
              <a:t>élèves</a:t>
            </a:r>
            <a:endParaRPr lang="en-US" dirty="0" smtClean="0"/>
          </a:p>
          <a:p>
            <a:pPr marL="285750" indent="-285750">
              <a:buFont typeface="Arial" panose="020B0604020202020204" pitchFamily="34" charset="0"/>
              <a:buChar char="•"/>
            </a:pPr>
            <a:r>
              <a:rPr lang="en-US" dirty="0" smtClean="0"/>
              <a:t>Ce </a:t>
            </a:r>
            <a:r>
              <a:rPr lang="en-US" dirty="0" err="1" smtClean="0"/>
              <a:t>n’est</a:t>
            </a:r>
            <a:r>
              <a:rPr lang="en-US" dirty="0" smtClean="0"/>
              <a:t> pas </a:t>
            </a:r>
            <a:r>
              <a:rPr lang="en-US" dirty="0" err="1" smtClean="0"/>
              <a:t>une</a:t>
            </a:r>
            <a:r>
              <a:rPr lang="en-US" dirty="0" smtClean="0"/>
              <a:t> </a:t>
            </a:r>
            <a:r>
              <a:rPr lang="en-US" dirty="0" err="1" smtClean="0"/>
              <a:t>agression</a:t>
            </a:r>
            <a:r>
              <a:rPr lang="en-US" dirty="0" smtClean="0"/>
              <a:t> </a:t>
            </a:r>
            <a:r>
              <a:rPr lang="en-US" dirty="0" err="1" smtClean="0"/>
              <a:t>envers</a:t>
            </a:r>
            <a:r>
              <a:rPr lang="en-US" dirty="0" smtClean="0"/>
              <a:t> </a:t>
            </a:r>
            <a:r>
              <a:rPr lang="en-US" dirty="0" err="1" smtClean="0"/>
              <a:t>l’enseignant</a:t>
            </a:r>
            <a:endParaRPr lang="en-US" dirty="0" smtClean="0"/>
          </a:p>
          <a:p>
            <a:pPr>
              <a:spcAft>
                <a:spcPts val="600"/>
              </a:spcAft>
            </a:pPr>
            <a:endParaRPr lang="fr-BE" dirty="0" smtClean="0"/>
          </a:p>
        </p:txBody>
      </p:sp>
    </p:spTree>
    <p:extLst>
      <p:ext uri="{BB962C8B-B14F-4D97-AF65-F5344CB8AC3E}">
        <p14:creationId xmlns:p14="http://schemas.microsoft.com/office/powerpoint/2010/main" val="99732418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56</a:t>
            </a:fld>
            <a:endParaRPr lang="el-GR"/>
          </a:p>
        </p:txBody>
      </p:sp>
      <p:sp>
        <p:nvSpPr>
          <p:cNvPr id="2" name="Rectangle 1"/>
          <p:cNvSpPr/>
          <p:nvPr/>
        </p:nvSpPr>
        <p:spPr>
          <a:xfrm>
            <a:off x="467544" y="1196752"/>
            <a:ext cx="8496944" cy="3739485"/>
          </a:xfrm>
          <a:prstGeom prst="rect">
            <a:avLst/>
          </a:prstGeom>
        </p:spPr>
        <p:txBody>
          <a:bodyPr wrap="square">
            <a:spAutoFit/>
          </a:bodyPr>
          <a:lstStyle/>
          <a:p>
            <a:pPr algn="ctr">
              <a:spcAft>
                <a:spcPts val="1200"/>
              </a:spcAft>
            </a:pPr>
            <a:r>
              <a:rPr lang="en-US" sz="2000" b="1" dirty="0" err="1" smtClean="0">
                <a:solidFill>
                  <a:schemeClr val="tx2"/>
                </a:solidFill>
                <a:latin typeface="Calibri" panose="020F0502020204030204" pitchFamily="34" charset="0"/>
              </a:rPr>
              <a:t>Pourquoi</a:t>
            </a:r>
            <a:r>
              <a:rPr lang="en-US" sz="2000" b="1" dirty="0" smtClean="0">
                <a:solidFill>
                  <a:schemeClr val="tx2"/>
                </a:solidFill>
                <a:latin typeface="Calibri" panose="020F0502020204030204" pitchFamily="34" charset="0"/>
              </a:rPr>
              <a:t> le </a:t>
            </a:r>
            <a:r>
              <a:rPr lang="en-US" sz="2000" b="1" dirty="0" err="1" smtClean="0">
                <a:solidFill>
                  <a:schemeClr val="tx2"/>
                </a:solidFill>
                <a:latin typeface="Calibri" panose="020F0502020204030204" pitchFamily="34" charset="0"/>
              </a:rPr>
              <a:t>conflit</a:t>
            </a:r>
            <a:r>
              <a:rPr lang="en-US" sz="2000" b="1" dirty="0" smtClean="0">
                <a:solidFill>
                  <a:schemeClr val="tx2"/>
                </a:solidFill>
                <a:latin typeface="Calibri" panose="020F0502020204030204" pitchFamily="34" charset="0"/>
              </a:rPr>
              <a:t>, </a:t>
            </a:r>
            <a:r>
              <a:rPr lang="en-US" sz="2000" b="1" dirty="0" err="1" smtClean="0">
                <a:solidFill>
                  <a:schemeClr val="tx2"/>
                </a:solidFill>
                <a:latin typeface="Calibri" panose="020F0502020204030204" pitchFamily="34" charset="0"/>
              </a:rPr>
              <a:t>l’indiscipline</a:t>
            </a:r>
            <a:r>
              <a:rPr lang="en-US" sz="2000" b="1" dirty="0" smtClean="0">
                <a:solidFill>
                  <a:schemeClr val="tx2"/>
                </a:solidFill>
                <a:latin typeface="Calibri" panose="020F0502020204030204" pitchFamily="34" charset="0"/>
              </a:rPr>
              <a:t>, la perturbation </a:t>
            </a:r>
            <a:r>
              <a:rPr lang="en-US" sz="2000" b="1" dirty="0" err="1" smtClean="0">
                <a:solidFill>
                  <a:schemeClr val="tx2"/>
                </a:solidFill>
                <a:latin typeface="Calibri" panose="020F0502020204030204" pitchFamily="34" charset="0"/>
              </a:rPr>
              <a:t>peuvent</a:t>
            </a:r>
            <a:r>
              <a:rPr lang="en-US" sz="2000" b="1" dirty="0" smtClean="0">
                <a:solidFill>
                  <a:schemeClr val="tx2"/>
                </a:solidFill>
                <a:latin typeface="Calibri" panose="020F0502020204030204" pitchFamily="34" charset="0"/>
              </a:rPr>
              <a:t> </a:t>
            </a:r>
            <a:r>
              <a:rPr lang="en-US" sz="2000" b="1" dirty="0" err="1" smtClean="0">
                <a:solidFill>
                  <a:schemeClr val="tx2"/>
                </a:solidFill>
                <a:latin typeface="Calibri" panose="020F0502020204030204" pitchFamily="34" charset="0"/>
              </a:rPr>
              <a:t>constituer</a:t>
            </a:r>
            <a:r>
              <a:rPr lang="en-US" sz="2000" b="1" dirty="0" smtClean="0">
                <a:solidFill>
                  <a:schemeClr val="tx2"/>
                </a:solidFill>
                <a:latin typeface="Calibri" panose="020F0502020204030204" pitchFamily="34" charset="0"/>
              </a:rPr>
              <a:t> un </a:t>
            </a:r>
            <a:r>
              <a:rPr lang="en-US" sz="2000" b="1" dirty="0" err="1" smtClean="0">
                <a:solidFill>
                  <a:schemeClr val="tx2"/>
                </a:solidFill>
                <a:latin typeface="Calibri" panose="020F0502020204030204" pitchFamily="34" charset="0"/>
              </a:rPr>
              <a:t>risque</a:t>
            </a:r>
            <a:r>
              <a:rPr lang="en-US" sz="2000" b="1" dirty="0" smtClean="0">
                <a:solidFill>
                  <a:schemeClr val="tx2"/>
                </a:solidFill>
                <a:latin typeface="Calibri" panose="020F0502020204030204" pitchFamily="34" charset="0"/>
              </a:rPr>
              <a:t> pour </a:t>
            </a:r>
            <a:r>
              <a:rPr lang="en-US" sz="2000" b="1" dirty="0" err="1" smtClean="0">
                <a:solidFill>
                  <a:schemeClr val="tx2"/>
                </a:solidFill>
                <a:latin typeface="Calibri" panose="020F0502020204030204" pitchFamily="34" charset="0"/>
              </a:rPr>
              <a:t>l’apparition</a:t>
            </a:r>
            <a:r>
              <a:rPr lang="en-US" sz="2000" b="1" dirty="0" smtClean="0">
                <a:solidFill>
                  <a:schemeClr val="tx2"/>
                </a:solidFill>
                <a:latin typeface="Calibri" panose="020F0502020204030204" pitchFamily="34" charset="0"/>
              </a:rPr>
              <a:t> du </a:t>
            </a:r>
            <a:r>
              <a:rPr lang="en-US" sz="2000" b="1" dirty="0" err="1" smtClean="0">
                <a:solidFill>
                  <a:schemeClr val="tx2"/>
                </a:solidFill>
                <a:latin typeface="Calibri" panose="020F0502020204030204" pitchFamily="34" charset="0"/>
              </a:rPr>
              <a:t>harcèlement</a:t>
            </a:r>
            <a:r>
              <a:rPr lang="en-US" sz="2000" b="1" dirty="0" smtClean="0">
                <a:solidFill>
                  <a:schemeClr val="tx2"/>
                </a:solidFill>
                <a:latin typeface="Calibri" panose="020F0502020204030204" pitchFamily="34" charset="0"/>
              </a:rPr>
              <a:t> </a:t>
            </a:r>
          </a:p>
          <a:p>
            <a:endParaRPr lang="fr-BE" dirty="0"/>
          </a:p>
          <a:p>
            <a:pPr marL="285750" indent="-285750">
              <a:spcAft>
                <a:spcPts val="600"/>
              </a:spcAft>
              <a:buFont typeface="Arial" panose="020B0604020202020204" pitchFamily="34" charset="0"/>
              <a:buChar char="•"/>
            </a:pPr>
            <a:r>
              <a:rPr lang="en-US" dirty="0" err="1" smtClean="0"/>
              <a:t>Ils</a:t>
            </a:r>
            <a:r>
              <a:rPr lang="en-US" dirty="0"/>
              <a:t> </a:t>
            </a:r>
            <a:r>
              <a:rPr lang="en-US" dirty="0" err="1" smtClean="0"/>
              <a:t>révèlent</a:t>
            </a:r>
            <a:r>
              <a:rPr lang="en-US" dirty="0" smtClean="0"/>
              <a:t> </a:t>
            </a:r>
            <a:r>
              <a:rPr lang="en-US" dirty="0" err="1" smtClean="0"/>
              <a:t>une</a:t>
            </a:r>
            <a:r>
              <a:rPr lang="en-US" dirty="0" smtClean="0"/>
              <a:t> </a:t>
            </a:r>
            <a:r>
              <a:rPr lang="en-US" dirty="0" err="1" smtClean="0"/>
              <a:t>dégradation</a:t>
            </a:r>
            <a:r>
              <a:rPr lang="en-US" dirty="0" smtClean="0"/>
              <a:t> des relations </a:t>
            </a:r>
            <a:r>
              <a:rPr lang="en-US" dirty="0" err="1" smtClean="0"/>
              <a:t>interpersonnelles</a:t>
            </a:r>
            <a:endParaRPr lang="en-US" dirty="0" smtClean="0"/>
          </a:p>
          <a:p>
            <a:pPr marL="285750" indent="-285750">
              <a:spcAft>
                <a:spcPts val="600"/>
              </a:spcAft>
              <a:buFont typeface="Arial" panose="020B0604020202020204" pitchFamily="34" charset="0"/>
              <a:buChar char="•"/>
            </a:pPr>
            <a:r>
              <a:rPr lang="en-US" dirty="0" smtClean="0"/>
              <a:t>La </a:t>
            </a:r>
            <a:r>
              <a:rPr lang="en-US" dirty="0" err="1" smtClean="0"/>
              <a:t>plupart</a:t>
            </a:r>
            <a:r>
              <a:rPr lang="en-US" dirty="0" smtClean="0"/>
              <a:t> de </a:t>
            </a:r>
            <a:r>
              <a:rPr lang="en-US" dirty="0" err="1" smtClean="0"/>
              <a:t>ces</a:t>
            </a:r>
            <a:r>
              <a:rPr lang="en-US" dirty="0" smtClean="0"/>
              <a:t> </a:t>
            </a:r>
            <a:r>
              <a:rPr lang="en-US" dirty="0" err="1" smtClean="0"/>
              <a:t>problèmes</a:t>
            </a:r>
            <a:r>
              <a:rPr lang="en-US" dirty="0" smtClean="0"/>
              <a:t> se </a:t>
            </a:r>
            <a:r>
              <a:rPr lang="en-US" dirty="0" err="1" smtClean="0"/>
              <a:t>manifestent</a:t>
            </a:r>
            <a:r>
              <a:rPr lang="en-US" dirty="0" smtClean="0"/>
              <a:t> par des </a:t>
            </a:r>
            <a:r>
              <a:rPr lang="en-US" dirty="0" err="1" smtClean="0"/>
              <a:t>comportements</a:t>
            </a:r>
            <a:r>
              <a:rPr lang="en-US" dirty="0" smtClean="0"/>
              <a:t> </a:t>
            </a:r>
            <a:r>
              <a:rPr lang="en-US" dirty="0" err="1" smtClean="0"/>
              <a:t>agressifs</a:t>
            </a:r>
            <a:r>
              <a:rPr lang="en-US" dirty="0" smtClean="0"/>
              <a:t> </a:t>
            </a:r>
            <a:r>
              <a:rPr lang="en-US" dirty="0" err="1" smtClean="0"/>
              <a:t>envers</a:t>
            </a:r>
            <a:r>
              <a:rPr lang="en-US" dirty="0" smtClean="0"/>
              <a:t> les </a:t>
            </a:r>
            <a:r>
              <a:rPr lang="en-US" dirty="0" err="1" smtClean="0"/>
              <a:t>autres</a:t>
            </a:r>
            <a:r>
              <a:rPr lang="en-US" dirty="0" smtClean="0"/>
              <a:t> </a:t>
            </a:r>
          </a:p>
          <a:p>
            <a:pPr marL="285750" indent="-285750">
              <a:spcAft>
                <a:spcPts val="600"/>
              </a:spcAft>
              <a:buFont typeface="Arial" panose="020B0604020202020204" pitchFamily="34" charset="0"/>
              <a:buChar char="•"/>
            </a:pPr>
            <a:r>
              <a:rPr lang="en-US" dirty="0" smtClean="0"/>
              <a:t>Les </a:t>
            </a:r>
            <a:r>
              <a:rPr lang="en-US" dirty="0" err="1" smtClean="0"/>
              <a:t>élèves</a:t>
            </a:r>
            <a:r>
              <a:rPr lang="en-US" dirty="0" smtClean="0"/>
              <a:t> </a:t>
            </a:r>
            <a:r>
              <a:rPr lang="en-US" dirty="0" err="1" smtClean="0"/>
              <a:t>apprennent</a:t>
            </a:r>
            <a:r>
              <a:rPr lang="en-US" dirty="0" smtClean="0"/>
              <a:t> à </a:t>
            </a:r>
            <a:r>
              <a:rPr lang="en-US" dirty="0" err="1" smtClean="0"/>
              <a:t>utiliser</a:t>
            </a:r>
            <a:r>
              <a:rPr lang="en-US" dirty="0" smtClean="0"/>
              <a:t> </a:t>
            </a:r>
            <a:r>
              <a:rPr lang="en-US" dirty="0" err="1" smtClean="0"/>
              <a:t>l’agression</a:t>
            </a:r>
            <a:r>
              <a:rPr lang="en-US" dirty="0" smtClean="0"/>
              <a:t> pour </a:t>
            </a:r>
            <a:r>
              <a:rPr lang="en-US" dirty="0" err="1" smtClean="0"/>
              <a:t>obtenir</a:t>
            </a:r>
            <a:r>
              <a:rPr lang="en-US" dirty="0" smtClean="0"/>
              <a:t> </a:t>
            </a:r>
            <a:r>
              <a:rPr lang="en-US" dirty="0" err="1" smtClean="0"/>
              <a:t>ce</a:t>
            </a:r>
            <a:r>
              <a:rPr lang="en-US" dirty="0" smtClean="0"/>
              <a:t> </a:t>
            </a:r>
            <a:r>
              <a:rPr lang="en-US" dirty="0" err="1" smtClean="0"/>
              <a:t>qu’ils</a:t>
            </a:r>
            <a:r>
              <a:rPr lang="en-US" dirty="0" smtClean="0"/>
              <a:t> </a:t>
            </a:r>
            <a:r>
              <a:rPr lang="en-US" dirty="0" err="1" smtClean="0"/>
              <a:t>veulent</a:t>
            </a:r>
            <a:endParaRPr lang="en-US" dirty="0" smtClean="0"/>
          </a:p>
          <a:p>
            <a:pPr marL="285750" indent="-285750">
              <a:spcAft>
                <a:spcPts val="600"/>
              </a:spcAft>
              <a:buFont typeface="Arial" panose="020B0604020202020204" pitchFamily="34" charset="0"/>
              <a:buChar char="•"/>
            </a:pPr>
            <a:r>
              <a:rPr lang="en-US" dirty="0" err="1" smtClean="0"/>
              <a:t>Cela</a:t>
            </a:r>
            <a:r>
              <a:rPr lang="en-US" dirty="0" smtClean="0"/>
              <a:t> </a:t>
            </a:r>
            <a:r>
              <a:rPr lang="en-US" dirty="0" err="1" smtClean="0"/>
              <a:t>mène</a:t>
            </a:r>
            <a:r>
              <a:rPr lang="en-US" dirty="0" smtClean="0"/>
              <a:t> à </a:t>
            </a:r>
            <a:r>
              <a:rPr lang="en-US" dirty="0" err="1" smtClean="0"/>
              <a:t>une</a:t>
            </a:r>
            <a:r>
              <a:rPr lang="en-US" dirty="0" smtClean="0"/>
              <a:t> </a:t>
            </a:r>
            <a:r>
              <a:rPr lang="en-US" dirty="0" err="1" smtClean="0"/>
              <a:t>détérioration</a:t>
            </a:r>
            <a:r>
              <a:rPr lang="en-US" dirty="0" smtClean="0"/>
              <a:t> de </a:t>
            </a:r>
            <a:r>
              <a:rPr lang="en-US" dirty="0" err="1" smtClean="0"/>
              <a:t>l’environnement</a:t>
            </a:r>
            <a:r>
              <a:rPr lang="en-US" dirty="0" smtClean="0"/>
              <a:t> au sein de </a:t>
            </a:r>
            <a:r>
              <a:rPr lang="en-US" dirty="0" err="1" smtClean="0"/>
              <a:t>l’école</a:t>
            </a:r>
            <a:endParaRPr lang="en-US" dirty="0" smtClean="0"/>
          </a:p>
          <a:p>
            <a:pPr marL="285750" indent="-285750">
              <a:spcAft>
                <a:spcPts val="600"/>
              </a:spcAft>
              <a:buFont typeface="Arial" panose="020B0604020202020204" pitchFamily="34" charset="0"/>
              <a:buChar char="•"/>
            </a:pPr>
            <a:r>
              <a:rPr lang="en-US" dirty="0"/>
              <a:t>Les </a:t>
            </a:r>
            <a:r>
              <a:rPr lang="en-US" dirty="0" err="1"/>
              <a:t>élèves</a:t>
            </a:r>
            <a:r>
              <a:rPr lang="en-US" dirty="0"/>
              <a:t> </a:t>
            </a:r>
            <a:r>
              <a:rPr lang="en-US" dirty="0" err="1" smtClean="0"/>
              <a:t>n’apprennent</a:t>
            </a:r>
            <a:r>
              <a:rPr lang="en-US" dirty="0" smtClean="0"/>
              <a:t> pas à </a:t>
            </a:r>
            <a:r>
              <a:rPr lang="en-US" dirty="0" err="1" smtClean="0"/>
              <a:t>résoudre</a:t>
            </a:r>
            <a:r>
              <a:rPr lang="en-US" dirty="0" smtClean="0"/>
              <a:t> les </a:t>
            </a:r>
            <a:r>
              <a:rPr lang="en-US" dirty="0" err="1" smtClean="0"/>
              <a:t>problèmes</a:t>
            </a:r>
            <a:r>
              <a:rPr lang="en-US" dirty="0" smtClean="0"/>
              <a:t> de </a:t>
            </a:r>
            <a:r>
              <a:rPr lang="en-US" dirty="0" err="1" smtClean="0"/>
              <a:t>manière</a:t>
            </a:r>
            <a:r>
              <a:rPr lang="en-US" dirty="0" smtClean="0"/>
              <a:t> constructive et </a:t>
            </a:r>
            <a:r>
              <a:rPr lang="en-US" dirty="0" err="1" smtClean="0"/>
              <a:t>pacifique</a:t>
            </a:r>
            <a:endParaRPr lang="en-US" dirty="0" smtClean="0"/>
          </a:p>
          <a:p>
            <a:pPr>
              <a:spcAft>
                <a:spcPts val="600"/>
              </a:spcAft>
            </a:pPr>
            <a:endParaRPr lang="fr-BE" dirty="0" smtClean="0"/>
          </a:p>
        </p:txBody>
      </p:sp>
    </p:spTree>
    <p:extLst>
      <p:ext uri="{BB962C8B-B14F-4D97-AF65-F5344CB8AC3E}">
        <p14:creationId xmlns:p14="http://schemas.microsoft.com/office/powerpoint/2010/main" val="235618710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57</a:t>
            </a:fld>
            <a:endParaRPr lang="el-GR"/>
          </a:p>
        </p:txBody>
      </p:sp>
      <p:sp>
        <p:nvSpPr>
          <p:cNvPr id="2" name="Rectangle 1"/>
          <p:cNvSpPr/>
          <p:nvPr/>
        </p:nvSpPr>
        <p:spPr>
          <a:xfrm>
            <a:off x="467544" y="1196752"/>
            <a:ext cx="8496944" cy="4247317"/>
          </a:xfrm>
          <a:prstGeom prst="rect">
            <a:avLst/>
          </a:prstGeom>
        </p:spPr>
        <p:txBody>
          <a:bodyPr wrap="square">
            <a:spAutoFit/>
          </a:bodyPr>
          <a:lstStyle/>
          <a:p>
            <a:pPr algn="ctr">
              <a:spcAft>
                <a:spcPts val="1200"/>
              </a:spcAft>
            </a:pPr>
            <a:r>
              <a:rPr lang="en-US" sz="2000" b="1" dirty="0" err="1" smtClean="0">
                <a:solidFill>
                  <a:schemeClr val="tx2"/>
                </a:solidFill>
                <a:latin typeface="Calibri" panose="020F0502020204030204" pitchFamily="34" charset="0"/>
              </a:rPr>
              <a:t>Stratégies</a:t>
            </a:r>
            <a:r>
              <a:rPr lang="en-US" sz="2000" b="1" dirty="0" smtClean="0">
                <a:solidFill>
                  <a:schemeClr val="tx2"/>
                </a:solidFill>
                <a:latin typeface="Calibri" panose="020F0502020204030204" pitchFamily="34" charset="0"/>
              </a:rPr>
              <a:t> de </a:t>
            </a:r>
            <a:r>
              <a:rPr lang="en-US" sz="2000" b="1" dirty="0" err="1" smtClean="0">
                <a:solidFill>
                  <a:schemeClr val="tx2"/>
                </a:solidFill>
                <a:latin typeface="Calibri" panose="020F0502020204030204" pitchFamily="34" charset="0"/>
              </a:rPr>
              <a:t>résolution</a:t>
            </a:r>
            <a:r>
              <a:rPr lang="en-US" sz="2000" b="1" dirty="0" smtClean="0">
                <a:solidFill>
                  <a:schemeClr val="tx2"/>
                </a:solidFill>
                <a:latin typeface="Calibri" panose="020F0502020204030204" pitchFamily="34" charset="0"/>
              </a:rPr>
              <a:t> </a:t>
            </a:r>
          </a:p>
          <a:p>
            <a:pPr algn="ctr">
              <a:spcAft>
                <a:spcPts val="1200"/>
              </a:spcAft>
            </a:pPr>
            <a:r>
              <a:rPr lang="fr-BE" sz="2000" b="1" dirty="0" smtClean="0"/>
              <a:t>Conflit</a:t>
            </a:r>
            <a:endParaRPr lang="fr-BE" sz="2000" dirty="0"/>
          </a:p>
          <a:p>
            <a:pPr algn="ctr">
              <a:spcAft>
                <a:spcPts val="1200"/>
              </a:spcAft>
            </a:pPr>
            <a:r>
              <a:rPr lang="en-US" dirty="0" smtClean="0"/>
              <a:t>Les </a:t>
            </a:r>
            <a:r>
              <a:rPr lang="en-US" dirty="0" err="1" smtClean="0"/>
              <a:t>stratégies</a:t>
            </a:r>
            <a:r>
              <a:rPr lang="en-US" dirty="0" smtClean="0"/>
              <a:t> </a:t>
            </a:r>
            <a:r>
              <a:rPr lang="en-US" dirty="0" err="1" smtClean="0"/>
              <a:t>visent</a:t>
            </a:r>
            <a:r>
              <a:rPr lang="en-US" dirty="0" smtClean="0"/>
              <a:t> à </a:t>
            </a:r>
            <a:r>
              <a:rPr lang="en-US" dirty="0" err="1" smtClean="0"/>
              <a:t>developper</a:t>
            </a:r>
            <a:r>
              <a:rPr lang="en-US" dirty="0" smtClean="0"/>
              <a:t> le respect, le dialogue et la </a:t>
            </a:r>
            <a:r>
              <a:rPr lang="en-US" dirty="0" err="1" smtClean="0"/>
              <a:t>négociation</a:t>
            </a:r>
            <a:r>
              <a:rPr lang="en-US" dirty="0" smtClean="0"/>
              <a:t> </a:t>
            </a:r>
            <a:r>
              <a:rPr lang="en-US" dirty="0" err="1" smtClean="0"/>
              <a:t>comme</a:t>
            </a:r>
            <a:r>
              <a:rPr lang="en-US" dirty="0" smtClean="0"/>
              <a:t> </a:t>
            </a:r>
            <a:r>
              <a:rPr lang="en-US" dirty="0" err="1" smtClean="0"/>
              <a:t>outils</a:t>
            </a:r>
            <a:r>
              <a:rPr lang="en-US" dirty="0" smtClean="0"/>
              <a:t> pour </a:t>
            </a:r>
            <a:r>
              <a:rPr lang="en-US" dirty="0" err="1" smtClean="0"/>
              <a:t>résoudre</a:t>
            </a:r>
            <a:r>
              <a:rPr lang="en-US" dirty="0" smtClean="0"/>
              <a:t> les </a:t>
            </a:r>
            <a:r>
              <a:rPr lang="en-US" dirty="0" err="1" smtClean="0"/>
              <a:t>conflits</a:t>
            </a:r>
            <a:r>
              <a:rPr lang="en-US" dirty="0" smtClean="0"/>
              <a:t>. </a:t>
            </a:r>
            <a:r>
              <a:rPr lang="en-US" dirty="0" err="1" smtClean="0"/>
              <a:t>Exemples</a:t>
            </a:r>
            <a:r>
              <a:rPr lang="en-US" dirty="0" smtClean="0"/>
              <a:t> :</a:t>
            </a:r>
          </a:p>
          <a:p>
            <a:pPr marL="285750" indent="-285750">
              <a:spcAft>
                <a:spcPts val="600"/>
              </a:spcAft>
              <a:buFont typeface="Arial" panose="020B0604020202020204" pitchFamily="34" charset="0"/>
              <a:buChar char="•"/>
            </a:pPr>
            <a:r>
              <a:rPr lang="en-US" dirty="0" err="1" smtClean="0"/>
              <a:t>Etablir</a:t>
            </a:r>
            <a:r>
              <a:rPr lang="en-US" dirty="0" smtClean="0"/>
              <a:t> </a:t>
            </a:r>
            <a:r>
              <a:rPr lang="en-US" dirty="0" err="1" smtClean="0"/>
              <a:t>une</a:t>
            </a:r>
            <a:r>
              <a:rPr lang="en-US" dirty="0" smtClean="0"/>
              <a:t> </a:t>
            </a:r>
            <a:r>
              <a:rPr lang="en-US" dirty="0" err="1" smtClean="0"/>
              <a:t>dynamique</a:t>
            </a:r>
            <a:r>
              <a:rPr lang="en-US" dirty="0" smtClean="0"/>
              <a:t> de </a:t>
            </a:r>
            <a:r>
              <a:rPr lang="en-US" dirty="0" err="1" smtClean="0"/>
              <a:t>groupe</a:t>
            </a:r>
            <a:r>
              <a:rPr lang="en-US" dirty="0" smtClean="0"/>
              <a:t> </a:t>
            </a:r>
            <a:r>
              <a:rPr lang="en-US" dirty="0" err="1" smtClean="0"/>
              <a:t>coopératif</a:t>
            </a:r>
            <a:r>
              <a:rPr lang="en-US" dirty="0" smtClean="0"/>
              <a:t>, de </a:t>
            </a:r>
            <a:r>
              <a:rPr lang="en-US" dirty="0" err="1" smtClean="0"/>
              <a:t>telle</a:t>
            </a:r>
            <a:r>
              <a:rPr lang="en-US" dirty="0" smtClean="0"/>
              <a:t> </a:t>
            </a:r>
            <a:r>
              <a:rPr lang="en-US" dirty="0" err="1" smtClean="0"/>
              <a:t>sorte</a:t>
            </a:r>
            <a:r>
              <a:rPr lang="en-US" dirty="0" smtClean="0"/>
              <a:t> que les </a:t>
            </a:r>
            <a:r>
              <a:rPr lang="en-US" dirty="0" err="1" smtClean="0"/>
              <a:t>élèves</a:t>
            </a:r>
            <a:r>
              <a:rPr lang="en-US" dirty="0" smtClean="0"/>
              <a:t> </a:t>
            </a:r>
            <a:r>
              <a:rPr lang="en-US" dirty="0" err="1" smtClean="0"/>
              <a:t>doivent</a:t>
            </a:r>
            <a:r>
              <a:rPr lang="en-US" dirty="0" smtClean="0"/>
              <a:t> </a:t>
            </a:r>
            <a:r>
              <a:rPr lang="en-US" dirty="0" err="1" smtClean="0"/>
              <a:t>pratiquer</a:t>
            </a:r>
            <a:r>
              <a:rPr lang="en-US" dirty="0" smtClean="0"/>
              <a:t> le dialogue et la </a:t>
            </a:r>
            <a:r>
              <a:rPr lang="en-US" dirty="0" err="1" smtClean="0"/>
              <a:t>négociation</a:t>
            </a:r>
            <a:r>
              <a:rPr lang="en-US" dirty="0" smtClean="0"/>
              <a:t> </a:t>
            </a:r>
          </a:p>
          <a:p>
            <a:pPr marL="285750" indent="-285750">
              <a:spcAft>
                <a:spcPts val="600"/>
              </a:spcAft>
              <a:buFont typeface="Arial" panose="020B0604020202020204" pitchFamily="34" charset="0"/>
              <a:buChar char="•"/>
            </a:pPr>
            <a:r>
              <a:rPr lang="en-US" dirty="0" err="1" smtClean="0"/>
              <a:t>Promouvoir</a:t>
            </a:r>
            <a:r>
              <a:rPr lang="en-US" dirty="0" smtClean="0"/>
              <a:t> des </a:t>
            </a:r>
            <a:r>
              <a:rPr lang="en-US" dirty="0" err="1" smtClean="0"/>
              <a:t>débats</a:t>
            </a:r>
            <a:r>
              <a:rPr lang="en-US" dirty="0" smtClean="0"/>
              <a:t> </a:t>
            </a:r>
            <a:r>
              <a:rPr lang="en-US" dirty="0" err="1" smtClean="0"/>
              <a:t>dans</a:t>
            </a:r>
            <a:r>
              <a:rPr lang="en-US" dirty="0" smtClean="0"/>
              <a:t> la </a:t>
            </a:r>
            <a:r>
              <a:rPr lang="en-US" dirty="0" err="1" smtClean="0"/>
              <a:t>classe</a:t>
            </a:r>
            <a:r>
              <a:rPr lang="en-US" dirty="0" smtClean="0"/>
              <a:t> sur des questions </a:t>
            </a:r>
            <a:r>
              <a:rPr lang="en-US" dirty="0" err="1" smtClean="0"/>
              <a:t>sociales</a:t>
            </a:r>
            <a:r>
              <a:rPr lang="en-US" dirty="0" smtClean="0"/>
              <a:t> et </a:t>
            </a:r>
            <a:r>
              <a:rPr lang="en-US" dirty="0" err="1" smtClean="0"/>
              <a:t>culturelles</a:t>
            </a:r>
            <a:endParaRPr lang="en-US" dirty="0" smtClean="0"/>
          </a:p>
          <a:p>
            <a:pPr marL="285750" indent="-285750">
              <a:spcAft>
                <a:spcPts val="600"/>
              </a:spcAft>
              <a:buFont typeface="Arial" panose="020B0604020202020204" pitchFamily="34" charset="0"/>
              <a:buChar char="•"/>
            </a:pPr>
            <a:r>
              <a:rPr lang="en-US" dirty="0" smtClean="0"/>
              <a:t>Proposer un </a:t>
            </a:r>
            <a:r>
              <a:rPr lang="en-US" dirty="0" err="1" smtClean="0"/>
              <a:t>contexte</a:t>
            </a:r>
            <a:r>
              <a:rPr lang="en-US" dirty="0" smtClean="0"/>
              <a:t> </a:t>
            </a:r>
            <a:r>
              <a:rPr lang="en-US" dirty="0" err="1" smtClean="0"/>
              <a:t>dans</a:t>
            </a:r>
            <a:r>
              <a:rPr lang="en-US" dirty="0" smtClean="0"/>
              <a:t> </a:t>
            </a:r>
            <a:r>
              <a:rPr lang="en-US" dirty="0" err="1" smtClean="0"/>
              <a:t>lequel</a:t>
            </a:r>
            <a:r>
              <a:rPr lang="en-US" dirty="0" smtClean="0"/>
              <a:t> on sera </a:t>
            </a:r>
            <a:r>
              <a:rPr lang="en-US" dirty="0" err="1" smtClean="0"/>
              <a:t>amené</a:t>
            </a:r>
            <a:r>
              <a:rPr lang="en-US" dirty="0" smtClean="0"/>
              <a:t> à </a:t>
            </a:r>
            <a:r>
              <a:rPr lang="en-US" dirty="0" err="1" smtClean="0"/>
              <a:t>résoudre</a:t>
            </a:r>
            <a:r>
              <a:rPr lang="en-US" dirty="0" smtClean="0"/>
              <a:t> les </a:t>
            </a:r>
            <a:r>
              <a:rPr lang="en-US" dirty="0" err="1" smtClean="0"/>
              <a:t>conflits</a:t>
            </a:r>
            <a:r>
              <a:rPr lang="en-US" dirty="0" smtClean="0"/>
              <a:t> </a:t>
            </a:r>
            <a:r>
              <a:rPr lang="en-US" dirty="0" err="1" smtClean="0"/>
              <a:t>d’une</a:t>
            </a:r>
            <a:r>
              <a:rPr lang="en-US" dirty="0" smtClean="0"/>
              <a:t> </a:t>
            </a:r>
            <a:r>
              <a:rPr lang="en-US" dirty="0" err="1" smtClean="0"/>
              <a:t>manière</a:t>
            </a:r>
            <a:r>
              <a:rPr lang="en-US" dirty="0" smtClean="0"/>
              <a:t> </a:t>
            </a:r>
            <a:r>
              <a:rPr lang="en-US" dirty="0" err="1" smtClean="0"/>
              <a:t>sociale</a:t>
            </a:r>
            <a:endParaRPr lang="en-US" dirty="0" smtClean="0"/>
          </a:p>
          <a:p>
            <a:pPr marL="285750" indent="-285750">
              <a:spcAft>
                <a:spcPts val="600"/>
              </a:spcAft>
              <a:buFont typeface="Arial" panose="020B0604020202020204" pitchFamily="34" charset="0"/>
              <a:buChar char="•"/>
            </a:pPr>
            <a:r>
              <a:rPr lang="en-US" dirty="0" err="1" smtClean="0"/>
              <a:t>Etablir</a:t>
            </a:r>
            <a:r>
              <a:rPr lang="en-US" dirty="0" smtClean="0"/>
              <a:t> un </a:t>
            </a:r>
            <a:r>
              <a:rPr lang="en-US" dirty="0" err="1" smtClean="0"/>
              <a:t>programme</a:t>
            </a:r>
            <a:r>
              <a:rPr lang="en-US" dirty="0" smtClean="0"/>
              <a:t> de </a:t>
            </a:r>
            <a:r>
              <a:rPr lang="en-US" dirty="0" err="1" smtClean="0"/>
              <a:t>médiation</a:t>
            </a:r>
            <a:r>
              <a:rPr lang="en-US" dirty="0" smtClean="0"/>
              <a:t> pour la </a:t>
            </a:r>
            <a:r>
              <a:rPr lang="en-US" dirty="0" err="1" smtClean="0"/>
              <a:t>résolution</a:t>
            </a:r>
            <a:r>
              <a:rPr lang="en-US" dirty="0" smtClean="0"/>
              <a:t> de </a:t>
            </a:r>
            <a:r>
              <a:rPr lang="en-US" dirty="0" err="1" smtClean="0"/>
              <a:t>conflit</a:t>
            </a:r>
            <a:r>
              <a:rPr lang="en-US" dirty="0" smtClean="0"/>
              <a:t>. </a:t>
            </a:r>
            <a:r>
              <a:rPr lang="en-US" dirty="0" err="1" smtClean="0"/>
              <a:t>Dans</a:t>
            </a:r>
            <a:r>
              <a:rPr lang="en-US" dirty="0" smtClean="0"/>
              <a:t> beaucoup de </a:t>
            </a:r>
            <a:r>
              <a:rPr lang="en-US" dirty="0" err="1" smtClean="0"/>
              <a:t>ces</a:t>
            </a:r>
            <a:r>
              <a:rPr lang="en-US" dirty="0" smtClean="0"/>
              <a:t> </a:t>
            </a:r>
            <a:r>
              <a:rPr lang="en-US" dirty="0" err="1" smtClean="0"/>
              <a:t>programmes</a:t>
            </a:r>
            <a:r>
              <a:rPr lang="en-US" dirty="0" smtClean="0"/>
              <a:t>, les </a:t>
            </a:r>
            <a:r>
              <a:rPr lang="en-US" dirty="0" err="1" smtClean="0"/>
              <a:t>élèves</a:t>
            </a:r>
            <a:r>
              <a:rPr lang="en-US" dirty="0" smtClean="0"/>
              <a:t> </a:t>
            </a:r>
            <a:r>
              <a:rPr lang="en-US" dirty="0" err="1" smtClean="0"/>
              <a:t>sont</a:t>
            </a:r>
            <a:r>
              <a:rPr lang="en-US" dirty="0" smtClean="0"/>
              <a:t> </a:t>
            </a:r>
            <a:r>
              <a:rPr lang="en-US" dirty="0" err="1" smtClean="0"/>
              <a:t>eux-mêmes</a:t>
            </a:r>
            <a:r>
              <a:rPr lang="en-US" dirty="0" smtClean="0"/>
              <a:t> des </a:t>
            </a:r>
            <a:r>
              <a:rPr lang="en-US" dirty="0" err="1" smtClean="0"/>
              <a:t>médiateurs</a:t>
            </a: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19193482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58</a:t>
            </a:fld>
            <a:endParaRPr lang="el-GR"/>
          </a:p>
        </p:txBody>
      </p:sp>
      <p:sp>
        <p:nvSpPr>
          <p:cNvPr id="2" name="Rectangle 1"/>
          <p:cNvSpPr/>
          <p:nvPr/>
        </p:nvSpPr>
        <p:spPr>
          <a:xfrm>
            <a:off x="395536" y="980728"/>
            <a:ext cx="8496944" cy="5463034"/>
          </a:xfrm>
          <a:prstGeom prst="rect">
            <a:avLst/>
          </a:prstGeom>
        </p:spPr>
        <p:txBody>
          <a:bodyPr wrap="square">
            <a:spAutoFit/>
          </a:bodyPr>
          <a:lstStyle/>
          <a:p>
            <a:pPr algn="ctr">
              <a:spcAft>
                <a:spcPts val="600"/>
              </a:spcAft>
            </a:pPr>
            <a:r>
              <a:rPr lang="fr-BE" sz="2000" b="1" dirty="0" smtClean="0"/>
              <a:t>Discipline – Indiscipline</a:t>
            </a:r>
          </a:p>
          <a:p>
            <a:pPr marL="342900" indent="-342900">
              <a:buFont typeface="Arial" panose="020B0604020202020204" pitchFamily="34" charset="0"/>
              <a:buChar char="•"/>
            </a:pPr>
            <a:r>
              <a:rPr lang="fr-BE" dirty="0" smtClean="0"/>
              <a:t>La meilleure stratégie pour prévenir l’indiscipline est basée sur l’amélioration de la discipline, à savoir développer un bon système de normes et de règles au sein de la classe</a:t>
            </a:r>
          </a:p>
          <a:p>
            <a:pPr marL="342900" indent="-342900">
              <a:buFont typeface="Arial" panose="020B0604020202020204" pitchFamily="34" charset="0"/>
              <a:buChar char="•"/>
            </a:pPr>
            <a:r>
              <a:rPr lang="fr-BE" dirty="0" smtClean="0"/>
              <a:t>Les normes </a:t>
            </a:r>
            <a:r>
              <a:rPr lang="fr-BE" dirty="0"/>
              <a:t>et </a:t>
            </a:r>
            <a:r>
              <a:rPr lang="fr-BE" dirty="0" smtClean="0"/>
              <a:t>les règles doivent être claires et sans ambiguïté</a:t>
            </a:r>
          </a:p>
          <a:p>
            <a:pPr marL="342900" indent="-342900">
              <a:buFont typeface="Arial" panose="020B0604020202020204" pitchFamily="34" charset="0"/>
              <a:buChar char="•"/>
            </a:pPr>
            <a:r>
              <a:rPr lang="fr-BE" dirty="0" smtClean="0"/>
              <a:t>Les enseignants doivent aussi les respecter</a:t>
            </a:r>
          </a:p>
          <a:p>
            <a:pPr marL="342900" indent="-342900">
              <a:buFont typeface="Arial" panose="020B0604020202020204" pitchFamily="34" charset="0"/>
              <a:buChar char="•"/>
            </a:pPr>
            <a:r>
              <a:rPr lang="fr-BE" dirty="0" smtClean="0"/>
              <a:t>Cohérence : </a:t>
            </a:r>
            <a:r>
              <a:rPr lang="fr-BE" dirty="0" smtClean="0"/>
              <a:t>les équipes éducatives </a:t>
            </a:r>
            <a:r>
              <a:rPr lang="fr-BE" dirty="0" smtClean="0"/>
              <a:t>qui </a:t>
            </a:r>
            <a:r>
              <a:rPr lang="fr-BE" dirty="0" smtClean="0"/>
              <a:t>partagent les mêmes classes doivent </a:t>
            </a:r>
            <a:r>
              <a:rPr lang="fr-BE" dirty="0" smtClean="0"/>
              <a:t>essayer d’adopter les mêmes règles</a:t>
            </a:r>
            <a:endParaRPr lang="fr-BE" dirty="0"/>
          </a:p>
          <a:p>
            <a:pPr marL="342900" indent="-342900">
              <a:buFont typeface="Arial" panose="020B0604020202020204" pitchFamily="34" charset="0"/>
              <a:buChar char="•"/>
            </a:pPr>
            <a:r>
              <a:rPr lang="fr-BE" dirty="0" smtClean="0"/>
              <a:t>Les normes doivent être révisées pour s’adapter à de nouvelles circonstances</a:t>
            </a:r>
          </a:p>
          <a:p>
            <a:pPr marL="342900" indent="-342900">
              <a:buFont typeface="Arial" panose="020B0604020202020204" pitchFamily="34" charset="0"/>
              <a:buChar char="•"/>
            </a:pPr>
            <a:r>
              <a:rPr lang="fr-BE" dirty="0" smtClean="0"/>
              <a:t>Un enseignant ne doit pas imposer davantage de normes et de règles pour répondre aux problèmes d’indiscipline</a:t>
            </a:r>
          </a:p>
          <a:p>
            <a:pPr marL="342900" indent="-342900">
              <a:buFont typeface="Arial" panose="020B0604020202020204" pitchFamily="34" charset="0"/>
              <a:buChar char="•"/>
            </a:pPr>
            <a:r>
              <a:rPr lang="fr-BE" dirty="0" smtClean="0"/>
              <a:t>Autant que possible les élèves doivent participer au développement des règles et des normes. Participer ne signifie pas décider de tout. Les étudiants peuvent aussi y contribuer en les adaptant et en les négociant</a:t>
            </a:r>
          </a:p>
          <a:p>
            <a:pPr marL="342900" indent="-342900">
              <a:buFont typeface="Arial" panose="020B0604020202020204" pitchFamily="34" charset="0"/>
              <a:buChar char="•"/>
            </a:pPr>
            <a:r>
              <a:rPr lang="fr-BE" dirty="0" smtClean="0"/>
              <a:t>Il faut s’assurer que les élèves eux-mêmes sont d’accord avec les sanctions correspondant à chaque règle transgressée</a:t>
            </a:r>
          </a:p>
          <a:p>
            <a:pPr marL="342900" indent="-342900">
              <a:buFont typeface="Arial" panose="020B0604020202020204" pitchFamily="34" charset="0"/>
              <a:buChar char="•"/>
            </a:pPr>
            <a:r>
              <a:rPr lang="fr-BE" dirty="0" smtClean="0"/>
              <a:t>Les élèves sont généralement plus stricts que les enseignants</a:t>
            </a:r>
          </a:p>
          <a:p>
            <a:pPr marL="342900" indent="-342900">
              <a:buFont typeface="Arial" panose="020B0604020202020204" pitchFamily="34" charset="0"/>
              <a:buChar char="•"/>
            </a:pPr>
            <a:r>
              <a:rPr lang="fr-BE" dirty="0" smtClean="0"/>
              <a:t>Les sanctions ne doivent pas varier en fonction de l’élève : elles doivent être justifiées par le comportement indiscipliné (ou non) de l’élève</a:t>
            </a:r>
            <a:endParaRPr lang="en-US" dirty="0" smtClean="0"/>
          </a:p>
        </p:txBody>
      </p:sp>
    </p:spTree>
    <p:extLst>
      <p:ext uri="{BB962C8B-B14F-4D97-AF65-F5344CB8AC3E}">
        <p14:creationId xmlns:p14="http://schemas.microsoft.com/office/powerpoint/2010/main" val="142656369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59</a:t>
            </a:fld>
            <a:endParaRPr lang="el-GR"/>
          </a:p>
        </p:txBody>
      </p:sp>
      <p:sp>
        <p:nvSpPr>
          <p:cNvPr id="2" name="Rectangle 1"/>
          <p:cNvSpPr/>
          <p:nvPr/>
        </p:nvSpPr>
        <p:spPr>
          <a:xfrm>
            <a:off x="467544" y="917912"/>
            <a:ext cx="8496944" cy="5832366"/>
          </a:xfrm>
          <a:prstGeom prst="rect">
            <a:avLst/>
          </a:prstGeom>
        </p:spPr>
        <p:txBody>
          <a:bodyPr wrap="square">
            <a:spAutoFit/>
          </a:bodyPr>
          <a:lstStyle/>
          <a:p>
            <a:pPr algn="ctr">
              <a:spcAft>
                <a:spcPts val="600"/>
              </a:spcAft>
            </a:pPr>
            <a:r>
              <a:rPr lang="fr-BE" sz="2000" b="1" dirty="0" smtClean="0"/>
              <a:t>Perturbation</a:t>
            </a:r>
            <a:endParaRPr lang="fr-BE" sz="2000" dirty="0"/>
          </a:p>
          <a:p>
            <a:pPr algn="ctr">
              <a:spcAft>
                <a:spcPts val="600"/>
              </a:spcAft>
            </a:pPr>
            <a:r>
              <a:rPr lang="en-US" dirty="0" err="1" smtClean="0"/>
              <a:t>Ces</a:t>
            </a:r>
            <a:r>
              <a:rPr lang="en-US" dirty="0" smtClean="0"/>
              <a:t> </a:t>
            </a:r>
            <a:r>
              <a:rPr lang="en-US" dirty="0" err="1" smtClean="0"/>
              <a:t>stratégies</a:t>
            </a:r>
            <a:r>
              <a:rPr lang="en-US" dirty="0" smtClean="0"/>
              <a:t> </a:t>
            </a:r>
            <a:r>
              <a:rPr lang="en-US" dirty="0" err="1" smtClean="0"/>
              <a:t>visent</a:t>
            </a:r>
            <a:r>
              <a:rPr lang="en-US" dirty="0" smtClean="0"/>
              <a:t> à </a:t>
            </a:r>
            <a:r>
              <a:rPr lang="en-US" dirty="0" err="1" smtClean="0"/>
              <a:t>répondre</a:t>
            </a:r>
            <a:r>
              <a:rPr lang="en-US" dirty="0" smtClean="0"/>
              <a:t> au </a:t>
            </a:r>
            <a:r>
              <a:rPr lang="en-US" dirty="0" err="1" smtClean="0"/>
              <a:t>manque</a:t>
            </a:r>
            <a:r>
              <a:rPr lang="en-US" dirty="0" smtClean="0"/>
              <a:t> de motivation des </a:t>
            </a:r>
            <a:r>
              <a:rPr lang="en-US" dirty="0" err="1" smtClean="0"/>
              <a:t>élèves</a:t>
            </a:r>
            <a:r>
              <a:rPr lang="en-US" dirty="0" smtClean="0"/>
              <a:t>.</a:t>
            </a:r>
          </a:p>
          <a:p>
            <a:pPr marL="285750" indent="-285750">
              <a:spcAft>
                <a:spcPts val="600"/>
              </a:spcAft>
              <a:buFont typeface="Arial" panose="020B0604020202020204" pitchFamily="34" charset="0"/>
              <a:buChar char="•"/>
            </a:pPr>
            <a:r>
              <a:rPr lang="en-US" dirty="0" err="1" smtClean="0"/>
              <a:t>Réaliser</a:t>
            </a:r>
            <a:r>
              <a:rPr lang="en-US" dirty="0" smtClean="0"/>
              <a:t> </a:t>
            </a:r>
            <a:r>
              <a:rPr lang="en-US" dirty="0" err="1" smtClean="0"/>
              <a:t>une</a:t>
            </a:r>
            <a:r>
              <a:rPr lang="en-US" dirty="0" smtClean="0"/>
              <a:t> </a:t>
            </a:r>
            <a:r>
              <a:rPr lang="en-US" dirty="0" err="1" smtClean="0"/>
              <a:t>analyse</a:t>
            </a:r>
            <a:r>
              <a:rPr lang="en-US" dirty="0" smtClean="0"/>
              <a:t> pour </a:t>
            </a:r>
            <a:r>
              <a:rPr lang="en-US" dirty="0" err="1" smtClean="0"/>
              <a:t>déterminer</a:t>
            </a:r>
            <a:r>
              <a:rPr lang="en-US" dirty="0" smtClean="0"/>
              <a:t> qui </a:t>
            </a:r>
            <a:r>
              <a:rPr lang="en-US" dirty="0" err="1" smtClean="0"/>
              <a:t>n’est</a:t>
            </a:r>
            <a:r>
              <a:rPr lang="en-US" dirty="0" smtClean="0"/>
              <a:t> pas </a:t>
            </a:r>
            <a:r>
              <a:rPr lang="en-US" dirty="0" err="1" smtClean="0"/>
              <a:t>motivé</a:t>
            </a:r>
            <a:r>
              <a:rPr lang="en-US" dirty="0" smtClean="0"/>
              <a:t> et </a:t>
            </a:r>
            <a:r>
              <a:rPr lang="en-US" dirty="0" err="1" smtClean="0"/>
              <a:t>pourquoi</a:t>
            </a:r>
            <a:endParaRPr lang="en-US" dirty="0" smtClean="0"/>
          </a:p>
          <a:p>
            <a:pPr marL="285750" indent="-285750">
              <a:spcAft>
                <a:spcPts val="600"/>
              </a:spcAft>
              <a:buFont typeface="Arial" panose="020B0604020202020204" pitchFamily="34" charset="0"/>
              <a:buChar char="•"/>
            </a:pPr>
            <a:r>
              <a:rPr lang="en-US" dirty="0" err="1" smtClean="0"/>
              <a:t>Evaluer</a:t>
            </a:r>
            <a:r>
              <a:rPr lang="en-US" dirty="0" smtClean="0"/>
              <a:t> </a:t>
            </a:r>
            <a:r>
              <a:rPr lang="en-US" dirty="0" err="1" smtClean="0"/>
              <a:t>si</a:t>
            </a:r>
            <a:r>
              <a:rPr lang="en-US" dirty="0" smtClean="0"/>
              <a:t> le type </a:t>
            </a:r>
            <a:r>
              <a:rPr lang="en-US" dirty="0" err="1" smtClean="0"/>
              <a:t>d’enseignement</a:t>
            </a:r>
            <a:r>
              <a:rPr lang="en-US" dirty="0" smtClean="0"/>
              <a:t> </a:t>
            </a:r>
            <a:r>
              <a:rPr lang="en-US" dirty="0" err="1" smtClean="0"/>
              <a:t>est</a:t>
            </a:r>
            <a:r>
              <a:rPr lang="en-US" dirty="0" smtClean="0"/>
              <a:t> </a:t>
            </a:r>
            <a:r>
              <a:rPr lang="en-US" dirty="0" err="1" smtClean="0"/>
              <a:t>motivant</a:t>
            </a:r>
            <a:r>
              <a:rPr lang="en-US" dirty="0" smtClean="0"/>
              <a:t>, </a:t>
            </a:r>
            <a:r>
              <a:rPr lang="en-US" dirty="0" err="1" smtClean="0"/>
              <a:t>en</a:t>
            </a:r>
            <a:r>
              <a:rPr lang="en-US" dirty="0" smtClean="0"/>
              <a:t> </a:t>
            </a:r>
            <a:r>
              <a:rPr lang="en-US" dirty="0" err="1" smtClean="0"/>
              <a:t>particulier</a:t>
            </a:r>
            <a:r>
              <a:rPr lang="en-US" dirty="0" smtClean="0"/>
              <a:t> les </a:t>
            </a:r>
            <a:r>
              <a:rPr lang="en-US" dirty="0" err="1" smtClean="0"/>
              <a:t>ressources</a:t>
            </a:r>
            <a:r>
              <a:rPr lang="en-US" dirty="0" smtClean="0"/>
              <a:t> </a:t>
            </a:r>
            <a:r>
              <a:rPr lang="en-US" dirty="0" err="1" smtClean="0"/>
              <a:t>méthodologiques</a:t>
            </a:r>
            <a:r>
              <a:rPr lang="en-US" dirty="0" smtClean="0"/>
              <a:t> </a:t>
            </a:r>
            <a:r>
              <a:rPr lang="en-US" dirty="0" err="1" smtClean="0"/>
              <a:t>utilisées</a:t>
            </a:r>
            <a:r>
              <a:rPr lang="en-US" dirty="0" smtClean="0"/>
              <a:t> par les </a:t>
            </a:r>
            <a:r>
              <a:rPr lang="en-US" dirty="0" err="1" smtClean="0"/>
              <a:t>enseignants</a:t>
            </a:r>
            <a:endParaRPr lang="en-US" dirty="0" smtClean="0"/>
          </a:p>
          <a:p>
            <a:pPr marL="285750" indent="-285750">
              <a:spcAft>
                <a:spcPts val="600"/>
              </a:spcAft>
              <a:buFont typeface="Arial" panose="020B0604020202020204" pitchFamily="34" charset="0"/>
              <a:buChar char="•"/>
            </a:pPr>
            <a:r>
              <a:rPr lang="en-US" dirty="0" smtClean="0"/>
              <a:t>Savoir </a:t>
            </a:r>
            <a:r>
              <a:rPr lang="en-US" dirty="0" err="1" smtClean="0"/>
              <a:t>ce</a:t>
            </a:r>
            <a:r>
              <a:rPr lang="en-US" dirty="0" smtClean="0"/>
              <a:t> qui </a:t>
            </a:r>
            <a:r>
              <a:rPr lang="en-US" dirty="0" err="1" smtClean="0"/>
              <a:t>intéresse</a:t>
            </a:r>
            <a:r>
              <a:rPr lang="en-US" dirty="0" smtClean="0"/>
              <a:t> les </a:t>
            </a:r>
            <a:r>
              <a:rPr lang="en-US" dirty="0" err="1" smtClean="0"/>
              <a:t>élèves</a:t>
            </a:r>
            <a:r>
              <a:rPr lang="en-US" dirty="0" smtClean="0"/>
              <a:t> </a:t>
            </a:r>
            <a:r>
              <a:rPr lang="en-US" dirty="0" err="1" smtClean="0"/>
              <a:t>dans</a:t>
            </a:r>
            <a:r>
              <a:rPr lang="en-US" dirty="0" smtClean="0"/>
              <a:t> </a:t>
            </a:r>
            <a:r>
              <a:rPr lang="en-US" dirty="0" err="1" smtClean="0"/>
              <a:t>l’apprentissage</a:t>
            </a:r>
            <a:endParaRPr lang="en-US" dirty="0" smtClean="0"/>
          </a:p>
          <a:p>
            <a:pPr marL="285750" indent="-285750">
              <a:spcAft>
                <a:spcPts val="600"/>
              </a:spcAft>
              <a:buFont typeface="Arial" panose="020B0604020202020204" pitchFamily="34" charset="0"/>
              <a:buChar char="•"/>
            </a:pPr>
            <a:r>
              <a:rPr lang="en-US" dirty="0" smtClean="0"/>
              <a:t>Faire </a:t>
            </a:r>
            <a:r>
              <a:rPr lang="en-US" dirty="0" err="1" smtClean="0"/>
              <a:t>preuve</a:t>
            </a:r>
            <a:r>
              <a:rPr lang="en-US" dirty="0" smtClean="0"/>
              <a:t> de </a:t>
            </a:r>
            <a:r>
              <a:rPr lang="en-US" dirty="0" err="1" smtClean="0"/>
              <a:t>souplesse</a:t>
            </a:r>
            <a:r>
              <a:rPr lang="en-US" dirty="0" smtClean="0"/>
              <a:t> </a:t>
            </a:r>
            <a:r>
              <a:rPr lang="en-US" dirty="0" err="1" smtClean="0"/>
              <a:t>dans</a:t>
            </a:r>
            <a:r>
              <a:rPr lang="en-US" dirty="0" smtClean="0"/>
              <a:t> les </a:t>
            </a:r>
            <a:r>
              <a:rPr lang="en-US" dirty="0" err="1" smtClean="0"/>
              <a:t>programmes</a:t>
            </a:r>
            <a:r>
              <a:rPr lang="en-US" dirty="0" smtClean="0"/>
              <a:t> : </a:t>
            </a:r>
          </a:p>
          <a:p>
            <a:pPr marL="742950" lvl="1" indent="-285750">
              <a:buFont typeface="Wingdings" panose="05000000000000000000" pitchFamily="2" charset="2"/>
              <a:buChar char="Ø"/>
            </a:pPr>
            <a:r>
              <a:rPr lang="en-US" sz="1600" dirty="0" err="1" smtClean="0"/>
              <a:t>Négocier</a:t>
            </a:r>
            <a:r>
              <a:rPr lang="en-US" sz="1600" dirty="0" smtClean="0"/>
              <a:t> les </a:t>
            </a:r>
            <a:r>
              <a:rPr lang="en-US" sz="1600" dirty="0" err="1" smtClean="0"/>
              <a:t>contenus</a:t>
            </a:r>
            <a:r>
              <a:rPr lang="en-US" sz="1600" dirty="0" smtClean="0"/>
              <a:t> avec les </a:t>
            </a:r>
            <a:r>
              <a:rPr lang="en-US" sz="1600" dirty="0" err="1" smtClean="0"/>
              <a:t>élèves</a:t>
            </a:r>
            <a:r>
              <a:rPr lang="en-US" sz="1600" dirty="0" smtClean="0"/>
              <a:t> de </a:t>
            </a:r>
            <a:r>
              <a:rPr lang="en-US" sz="1600" dirty="0" err="1" smtClean="0"/>
              <a:t>telle</a:t>
            </a:r>
            <a:r>
              <a:rPr lang="en-US" sz="1600" dirty="0" smtClean="0"/>
              <a:t> </a:t>
            </a:r>
            <a:r>
              <a:rPr lang="en-US" sz="1600" dirty="0" err="1" smtClean="0"/>
              <a:t>sorte</a:t>
            </a:r>
            <a:r>
              <a:rPr lang="en-US" sz="1600" dirty="0" smtClean="0"/>
              <a:t> </a:t>
            </a:r>
            <a:r>
              <a:rPr lang="en-US" sz="1600" dirty="0" err="1" smtClean="0"/>
              <a:t>qu’ils</a:t>
            </a:r>
            <a:r>
              <a:rPr lang="en-US" sz="1600" dirty="0" smtClean="0"/>
              <a:t> se </a:t>
            </a:r>
            <a:r>
              <a:rPr lang="en-US" sz="1600" dirty="0" err="1" smtClean="0"/>
              <a:t>sentent</a:t>
            </a:r>
            <a:r>
              <a:rPr lang="en-US" sz="1600" dirty="0" smtClean="0"/>
              <a:t> </a:t>
            </a:r>
            <a:r>
              <a:rPr lang="en-US" sz="1600" dirty="0" err="1" smtClean="0"/>
              <a:t>impliqués</a:t>
            </a:r>
            <a:endParaRPr lang="en-US" sz="1600" dirty="0" smtClean="0"/>
          </a:p>
          <a:p>
            <a:pPr marL="742950" lvl="1" indent="-285750">
              <a:buFont typeface="Wingdings" panose="05000000000000000000" pitchFamily="2" charset="2"/>
              <a:buChar char="Ø"/>
            </a:pPr>
            <a:r>
              <a:rPr lang="en-US" sz="1600" dirty="0" smtClean="0"/>
              <a:t>Donner un </a:t>
            </a:r>
            <a:r>
              <a:rPr lang="en-US" sz="1600" dirty="0" err="1" smtClean="0"/>
              <a:t>sens</a:t>
            </a:r>
            <a:r>
              <a:rPr lang="en-US" sz="1600" dirty="0" smtClean="0"/>
              <a:t> à </a:t>
            </a:r>
            <a:r>
              <a:rPr lang="en-US" sz="1600" dirty="0" err="1" smtClean="0"/>
              <a:t>leur</a:t>
            </a:r>
            <a:r>
              <a:rPr lang="en-US" sz="1600" dirty="0" smtClean="0"/>
              <a:t> </a:t>
            </a:r>
            <a:r>
              <a:rPr lang="en-US" sz="1600" dirty="0" err="1" smtClean="0"/>
              <a:t>apprentissage</a:t>
            </a:r>
            <a:r>
              <a:rPr lang="en-US" sz="1600" dirty="0" smtClean="0"/>
              <a:t>, </a:t>
            </a:r>
            <a:r>
              <a:rPr lang="en-US" sz="1600" dirty="0" err="1" smtClean="0"/>
              <a:t>en</a:t>
            </a:r>
            <a:r>
              <a:rPr lang="en-US" sz="1600" dirty="0" smtClean="0"/>
              <a:t> </a:t>
            </a:r>
            <a:r>
              <a:rPr lang="en-US" sz="1600" dirty="0" err="1" smtClean="0"/>
              <a:t>faisant</a:t>
            </a:r>
            <a:r>
              <a:rPr lang="en-US" sz="1600" dirty="0" smtClean="0"/>
              <a:t> </a:t>
            </a:r>
            <a:r>
              <a:rPr lang="en-US" sz="1600" dirty="0" err="1" smtClean="0"/>
              <a:t>principalement</a:t>
            </a:r>
            <a:r>
              <a:rPr lang="en-US" sz="1600" dirty="0" smtClean="0"/>
              <a:t> le lien avec la </a:t>
            </a:r>
            <a:r>
              <a:rPr lang="en-US" sz="1600" dirty="0" err="1" smtClean="0"/>
              <a:t>réalité</a:t>
            </a:r>
            <a:r>
              <a:rPr lang="en-US" sz="1600" dirty="0" smtClean="0"/>
              <a:t> </a:t>
            </a:r>
            <a:r>
              <a:rPr lang="en-US" sz="1600" dirty="0" err="1" smtClean="0"/>
              <a:t>sociale</a:t>
            </a:r>
            <a:r>
              <a:rPr lang="en-US" sz="1600" dirty="0" smtClean="0"/>
              <a:t> </a:t>
            </a:r>
            <a:r>
              <a:rPr lang="en-US" sz="1600" dirty="0" err="1" smtClean="0"/>
              <a:t>dans</a:t>
            </a:r>
            <a:r>
              <a:rPr lang="en-US" sz="1600" dirty="0" smtClean="0"/>
              <a:t> </a:t>
            </a:r>
            <a:r>
              <a:rPr lang="en-US" sz="1600" dirty="0" err="1" smtClean="0"/>
              <a:t>laquelle</a:t>
            </a:r>
            <a:r>
              <a:rPr lang="en-US" sz="1600" dirty="0" smtClean="0"/>
              <a:t> </a:t>
            </a:r>
            <a:r>
              <a:rPr lang="en-US" sz="1600" dirty="0" err="1" smtClean="0"/>
              <a:t>ils</a:t>
            </a:r>
            <a:r>
              <a:rPr lang="en-US" sz="1600" dirty="0" smtClean="0"/>
              <a:t> </a:t>
            </a:r>
            <a:r>
              <a:rPr lang="en-US" sz="1600" dirty="0" err="1" smtClean="0"/>
              <a:t>vivent</a:t>
            </a:r>
            <a:endParaRPr lang="en-US" sz="1600" dirty="0" smtClean="0"/>
          </a:p>
          <a:p>
            <a:pPr marL="742950" lvl="1" indent="-285750">
              <a:buFont typeface="Wingdings" panose="05000000000000000000" pitchFamily="2" charset="2"/>
              <a:buChar char="Ø"/>
            </a:pPr>
            <a:r>
              <a:rPr lang="en-US" sz="1600" dirty="0" err="1" smtClean="0"/>
              <a:t>Eliminer</a:t>
            </a:r>
            <a:r>
              <a:rPr lang="en-US" sz="1600" dirty="0" smtClean="0"/>
              <a:t> la </a:t>
            </a:r>
            <a:r>
              <a:rPr lang="en-US" sz="1600" dirty="0" err="1" smtClean="0"/>
              <a:t>compétition</a:t>
            </a:r>
            <a:r>
              <a:rPr lang="en-US" sz="1600" dirty="0" smtClean="0"/>
              <a:t> </a:t>
            </a:r>
            <a:r>
              <a:rPr lang="en-US" sz="1600" dirty="0" err="1" smtClean="0"/>
              <a:t>dans</a:t>
            </a:r>
            <a:r>
              <a:rPr lang="en-US" sz="1600" dirty="0" smtClean="0"/>
              <a:t> le </a:t>
            </a:r>
            <a:r>
              <a:rPr lang="en-US" sz="1600" dirty="0" err="1" smtClean="0"/>
              <a:t>processus</a:t>
            </a:r>
            <a:r>
              <a:rPr lang="en-US" sz="1600" dirty="0" smtClean="0"/>
              <a:t> </a:t>
            </a:r>
            <a:r>
              <a:rPr lang="en-US" sz="1600" dirty="0" err="1" smtClean="0"/>
              <a:t>d’apprentissage</a:t>
            </a:r>
            <a:endParaRPr lang="en-US" sz="1600" dirty="0" smtClean="0"/>
          </a:p>
          <a:p>
            <a:pPr marL="742950" lvl="1" indent="-285750">
              <a:spcAft>
                <a:spcPts val="600"/>
              </a:spcAft>
              <a:buFont typeface="Wingdings" panose="05000000000000000000" pitchFamily="2" charset="2"/>
              <a:buChar char="Ø"/>
            </a:pPr>
            <a:r>
              <a:rPr lang="en-US" sz="1600" dirty="0" err="1" smtClean="0"/>
              <a:t>Utiliser</a:t>
            </a:r>
            <a:r>
              <a:rPr lang="en-US" sz="1600" dirty="0" smtClean="0"/>
              <a:t> de </a:t>
            </a:r>
            <a:r>
              <a:rPr lang="en-US" sz="1600" dirty="0" err="1" smtClean="0"/>
              <a:t>nombreuses</a:t>
            </a:r>
            <a:r>
              <a:rPr lang="en-US" sz="1600" dirty="0" smtClean="0"/>
              <a:t> techniques de </a:t>
            </a:r>
            <a:r>
              <a:rPr lang="en-US" sz="1600" dirty="0" err="1" smtClean="0"/>
              <a:t>renforcement</a:t>
            </a:r>
            <a:endParaRPr lang="en-US" sz="1600" dirty="0" smtClean="0"/>
          </a:p>
          <a:p>
            <a:pPr marL="285750" indent="-285750">
              <a:spcAft>
                <a:spcPts val="600"/>
              </a:spcAft>
              <a:buFont typeface="Arial" panose="020B0604020202020204" pitchFamily="34" charset="0"/>
              <a:buChar char="•"/>
            </a:pPr>
            <a:r>
              <a:rPr lang="en-US" dirty="0" smtClean="0"/>
              <a:t>Au </a:t>
            </a:r>
            <a:r>
              <a:rPr lang="en-US" dirty="0" err="1" smtClean="0"/>
              <a:t>niveau</a:t>
            </a:r>
            <a:r>
              <a:rPr lang="en-US" dirty="0" smtClean="0"/>
              <a:t> des </a:t>
            </a:r>
            <a:r>
              <a:rPr lang="en-US" dirty="0" err="1" smtClean="0"/>
              <a:t>élèves</a:t>
            </a:r>
            <a:r>
              <a:rPr lang="en-US" dirty="0" smtClean="0"/>
              <a:t>, nous </a:t>
            </a:r>
            <a:r>
              <a:rPr lang="en-US" dirty="0" err="1" smtClean="0"/>
              <a:t>devons</a:t>
            </a:r>
            <a:r>
              <a:rPr lang="en-US" dirty="0" smtClean="0"/>
              <a:t> </a:t>
            </a:r>
            <a:r>
              <a:rPr lang="en-US" dirty="0" err="1" smtClean="0"/>
              <a:t>travailler</a:t>
            </a:r>
            <a:r>
              <a:rPr lang="en-US" dirty="0" smtClean="0"/>
              <a:t> sur :</a:t>
            </a:r>
          </a:p>
          <a:p>
            <a:pPr marL="742950" lvl="1" indent="-285750">
              <a:buFont typeface="Wingdings" panose="05000000000000000000" pitchFamily="2" charset="2"/>
              <a:buChar char="Ø"/>
            </a:pPr>
            <a:r>
              <a:rPr lang="fr-BE" sz="1600" dirty="0" smtClean="0"/>
              <a:t>L’estime de soi </a:t>
            </a:r>
            <a:endParaRPr lang="fr-BE" sz="1600" dirty="0"/>
          </a:p>
          <a:p>
            <a:pPr marL="742950" lvl="1" indent="-285750">
              <a:buFont typeface="Wingdings" panose="05000000000000000000" pitchFamily="2" charset="2"/>
              <a:buChar char="Ø"/>
            </a:pPr>
            <a:r>
              <a:rPr lang="fr-BE" sz="1600" dirty="0" smtClean="0"/>
              <a:t>Leur aptitude à gérer les frustrations </a:t>
            </a:r>
            <a:endParaRPr lang="fr-BE" sz="1600" dirty="0"/>
          </a:p>
          <a:p>
            <a:pPr marL="742950" lvl="1" indent="-285750">
              <a:spcAft>
                <a:spcPts val="600"/>
              </a:spcAft>
              <a:buFont typeface="Wingdings" panose="05000000000000000000" pitchFamily="2" charset="2"/>
              <a:buChar char="Ø"/>
            </a:pPr>
            <a:r>
              <a:rPr lang="en-US" sz="1600" dirty="0" err="1" smtClean="0"/>
              <a:t>Leurs</a:t>
            </a:r>
            <a:r>
              <a:rPr lang="en-US" sz="1600" dirty="0" smtClean="0"/>
              <a:t> attributions de </a:t>
            </a:r>
            <a:r>
              <a:rPr lang="en-US" sz="1600" dirty="0" err="1" smtClean="0"/>
              <a:t>réussites</a:t>
            </a:r>
            <a:r>
              <a:rPr lang="en-US" sz="1600" dirty="0" smtClean="0"/>
              <a:t> et </a:t>
            </a:r>
            <a:r>
              <a:rPr lang="en-US" sz="1600" dirty="0" err="1" smtClean="0"/>
              <a:t>d’échecs</a:t>
            </a:r>
            <a:endParaRPr lang="en-US" sz="1600" dirty="0"/>
          </a:p>
          <a:p>
            <a:pPr marL="285750" indent="-285750">
              <a:buFont typeface="Arial" panose="020B0604020202020204" pitchFamily="34" charset="0"/>
              <a:buChar char="•"/>
            </a:pPr>
            <a:r>
              <a:rPr lang="en-US" dirty="0" err="1" smtClean="0"/>
              <a:t>Créer</a:t>
            </a:r>
            <a:r>
              <a:rPr lang="en-US" dirty="0" smtClean="0"/>
              <a:t> des </a:t>
            </a:r>
            <a:r>
              <a:rPr lang="en-US" dirty="0" err="1" smtClean="0"/>
              <a:t>espaces</a:t>
            </a:r>
            <a:r>
              <a:rPr lang="en-US" dirty="0" smtClean="0"/>
              <a:t>, des </a:t>
            </a:r>
            <a:r>
              <a:rPr lang="en-US" dirty="0" err="1" smtClean="0"/>
              <a:t>activités</a:t>
            </a:r>
            <a:r>
              <a:rPr lang="en-US" dirty="0" smtClean="0"/>
              <a:t> et des </a:t>
            </a:r>
            <a:r>
              <a:rPr lang="en-US" dirty="0" err="1" smtClean="0"/>
              <a:t>tâches</a:t>
            </a:r>
            <a:r>
              <a:rPr lang="en-US" dirty="0" smtClean="0"/>
              <a:t> qui </a:t>
            </a:r>
            <a:r>
              <a:rPr lang="en-US" dirty="0" err="1" smtClean="0"/>
              <a:t>permettent</a:t>
            </a:r>
            <a:r>
              <a:rPr lang="en-US" dirty="0" smtClean="0"/>
              <a:t> aux </a:t>
            </a:r>
            <a:r>
              <a:rPr lang="en-US" dirty="0" err="1" smtClean="0"/>
              <a:t>élèves</a:t>
            </a:r>
            <a:r>
              <a:rPr lang="en-US" dirty="0" smtClean="0"/>
              <a:t> </a:t>
            </a:r>
            <a:r>
              <a:rPr lang="en-US" dirty="0" err="1" smtClean="0"/>
              <a:t>d’exprimer</a:t>
            </a:r>
            <a:r>
              <a:rPr lang="en-US" dirty="0" smtClean="0"/>
              <a:t> </a:t>
            </a:r>
            <a:r>
              <a:rPr lang="en-US" dirty="0" err="1" smtClean="0"/>
              <a:t>leurs</a:t>
            </a:r>
            <a:r>
              <a:rPr lang="en-US" dirty="0" smtClean="0"/>
              <a:t> aptitudes et </a:t>
            </a:r>
            <a:r>
              <a:rPr lang="en-US" dirty="0" err="1" smtClean="0"/>
              <a:t>compétences</a:t>
            </a:r>
            <a:r>
              <a:rPr lang="en-US" dirty="0" smtClean="0"/>
              <a:t>  </a:t>
            </a:r>
            <a:endParaRPr lang="en-US" dirty="0"/>
          </a:p>
          <a:p>
            <a:endParaRPr lang="fr-BE" dirty="0"/>
          </a:p>
        </p:txBody>
      </p:sp>
    </p:spTree>
    <p:extLst>
      <p:ext uri="{BB962C8B-B14F-4D97-AF65-F5344CB8AC3E}">
        <p14:creationId xmlns:p14="http://schemas.microsoft.com/office/powerpoint/2010/main" val="307599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6</a:t>
            </a:fld>
            <a:endParaRPr lang="el-GR"/>
          </a:p>
        </p:txBody>
      </p:sp>
      <p:sp>
        <p:nvSpPr>
          <p:cNvPr id="2" name="Rectangle 1"/>
          <p:cNvSpPr/>
          <p:nvPr/>
        </p:nvSpPr>
        <p:spPr>
          <a:xfrm>
            <a:off x="621904" y="1844824"/>
            <a:ext cx="8064896" cy="4262705"/>
          </a:xfrm>
          <a:prstGeom prst="rect">
            <a:avLst/>
          </a:prstGeom>
        </p:spPr>
        <p:txBody>
          <a:bodyPr wrap="square">
            <a:spAutoFit/>
          </a:bodyPr>
          <a:lstStyle/>
          <a:p>
            <a:pPr>
              <a:spcAft>
                <a:spcPts val="600"/>
              </a:spcAft>
            </a:pPr>
            <a:r>
              <a:rPr lang="en-US" dirty="0" smtClean="0">
                <a:solidFill>
                  <a:srgbClr val="000000"/>
                </a:solidFill>
              </a:rPr>
              <a:t>• </a:t>
            </a:r>
            <a:r>
              <a:rPr lang="fr-BE" dirty="0" smtClean="0">
                <a:solidFill>
                  <a:srgbClr val="000000"/>
                </a:solidFill>
                <a:latin typeface="Calibri" panose="020F0502020204030204" pitchFamily="34" charset="0"/>
              </a:rPr>
              <a:t>Une atmosphère attentionnée et non indifférente</a:t>
            </a:r>
          </a:p>
          <a:p>
            <a:pPr>
              <a:spcAft>
                <a:spcPts val="600"/>
              </a:spcAft>
            </a:pPr>
            <a:r>
              <a:rPr lang="fr-BE" dirty="0" smtClean="0">
                <a:solidFill>
                  <a:srgbClr val="000000"/>
                </a:solidFill>
                <a:latin typeface="Calibri" panose="020F0502020204030204" pitchFamily="34" charset="0"/>
              </a:rPr>
              <a:t>• Une tolérance zéro envers les actes malfaisants </a:t>
            </a:r>
          </a:p>
          <a:p>
            <a:pPr>
              <a:spcAft>
                <a:spcPts val="600"/>
              </a:spcAft>
            </a:pPr>
            <a:r>
              <a:rPr lang="en-GB" dirty="0" smtClean="0">
                <a:solidFill>
                  <a:srgbClr val="000000"/>
                </a:solidFill>
                <a:latin typeface="Calibri" panose="020F0502020204030204" pitchFamily="34" charset="0"/>
              </a:rPr>
              <a:t>•</a:t>
            </a:r>
            <a:r>
              <a:rPr lang="fr-BE" dirty="0" smtClean="0">
                <a:solidFill>
                  <a:srgbClr val="000000"/>
                </a:solidFill>
                <a:latin typeface="Calibri" panose="020F0502020204030204" pitchFamily="34" charset="0"/>
              </a:rPr>
              <a:t> L’application de techniques de justice réparatrice</a:t>
            </a:r>
          </a:p>
          <a:p>
            <a:pPr>
              <a:spcAft>
                <a:spcPts val="600"/>
              </a:spcAft>
            </a:pPr>
            <a:r>
              <a:rPr lang="fr-BE" dirty="0" smtClean="0">
                <a:solidFill>
                  <a:srgbClr val="000000"/>
                </a:solidFill>
                <a:latin typeface="Calibri" panose="020F0502020204030204" pitchFamily="34" charset="0"/>
              </a:rPr>
              <a:t>• La « carotte plutôt que le bâton » pour motiver les élèves</a:t>
            </a:r>
          </a:p>
          <a:p>
            <a:pPr>
              <a:spcAft>
                <a:spcPts val="600"/>
              </a:spcAft>
            </a:pPr>
            <a:r>
              <a:rPr lang="fr-BE" dirty="0" smtClean="0">
                <a:solidFill>
                  <a:srgbClr val="000000"/>
                </a:solidFill>
                <a:latin typeface="Calibri" panose="020F0502020204030204" pitchFamily="34" charset="0"/>
              </a:rPr>
              <a:t>• Des discussions ouvertes (personne ne devrait avoir peur)</a:t>
            </a:r>
          </a:p>
          <a:p>
            <a:pPr>
              <a:spcAft>
                <a:spcPts val="600"/>
              </a:spcAft>
            </a:pPr>
            <a:r>
              <a:rPr lang="fr-BE" dirty="0" smtClean="0">
                <a:solidFill>
                  <a:srgbClr val="000000"/>
                </a:solidFill>
                <a:latin typeface="Calibri" panose="020F0502020204030204" pitchFamily="34" charset="0"/>
              </a:rPr>
              <a:t>• Tout le monde est en sécurité – tout le monde est accepté</a:t>
            </a:r>
          </a:p>
          <a:p>
            <a:pPr>
              <a:spcAft>
                <a:spcPts val="600"/>
              </a:spcAft>
            </a:pPr>
            <a:r>
              <a:rPr lang="fr-BE" dirty="0" smtClean="0">
                <a:solidFill>
                  <a:srgbClr val="000000"/>
                </a:solidFill>
                <a:latin typeface="Calibri" panose="020F0502020204030204" pitchFamily="34" charset="0"/>
              </a:rPr>
              <a:t>• L’égalité et l’inclusion sont enseignées dans les cours ou lors d’activités scolaires</a:t>
            </a:r>
          </a:p>
          <a:p>
            <a:pPr>
              <a:spcAft>
                <a:spcPts val="600"/>
              </a:spcAft>
            </a:pPr>
            <a:r>
              <a:rPr lang="en-GB" dirty="0" smtClean="0">
                <a:solidFill>
                  <a:srgbClr val="000000"/>
                </a:solidFill>
                <a:latin typeface="Calibri" panose="020F0502020204030204" pitchFamily="34" charset="0"/>
              </a:rPr>
              <a:t>• </a:t>
            </a:r>
            <a:r>
              <a:rPr lang="fr-BE" dirty="0" smtClean="0">
                <a:solidFill>
                  <a:srgbClr val="000000"/>
                </a:solidFill>
                <a:latin typeface="Calibri" panose="020F0502020204030204" pitchFamily="34" charset="0"/>
              </a:rPr>
              <a:t>Un règlement clair</a:t>
            </a:r>
          </a:p>
          <a:p>
            <a:pPr>
              <a:spcAft>
                <a:spcPts val="600"/>
              </a:spcAft>
            </a:pPr>
            <a:r>
              <a:rPr lang="en-US" dirty="0" smtClean="0">
                <a:solidFill>
                  <a:srgbClr val="000000"/>
                </a:solidFill>
                <a:latin typeface="Calibri" panose="020F0502020204030204" pitchFamily="34" charset="0"/>
              </a:rPr>
              <a:t>• </a:t>
            </a:r>
            <a:r>
              <a:rPr lang="fr-BE" dirty="0" smtClean="0">
                <a:solidFill>
                  <a:srgbClr val="000000"/>
                </a:solidFill>
                <a:latin typeface="Calibri" panose="020F0502020204030204" pitchFamily="34" charset="0"/>
              </a:rPr>
              <a:t>Des limites claires (dès le début de chaque année scolaire) </a:t>
            </a:r>
          </a:p>
          <a:p>
            <a:pPr>
              <a:spcAft>
                <a:spcPts val="600"/>
              </a:spcAft>
            </a:pPr>
            <a:r>
              <a:rPr lang="fr-BE" dirty="0" smtClean="0">
                <a:solidFill>
                  <a:srgbClr val="000000"/>
                </a:solidFill>
                <a:latin typeface="Calibri" panose="020F0502020204030204" pitchFamily="34" charset="0"/>
              </a:rPr>
              <a:t>• Des fiches de rapport d’incidents accessibles à tous</a:t>
            </a:r>
          </a:p>
          <a:p>
            <a:pPr>
              <a:spcAft>
                <a:spcPts val="600"/>
              </a:spcAft>
            </a:pPr>
            <a:r>
              <a:rPr lang="fr-BE" dirty="0" smtClean="0">
                <a:solidFill>
                  <a:srgbClr val="000000"/>
                </a:solidFill>
                <a:latin typeface="Calibri" panose="020F0502020204030204" pitchFamily="34" charset="0"/>
              </a:rPr>
              <a:t>• Des interventions immédiates et des procédures de rapport</a:t>
            </a:r>
          </a:p>
          <a:p>
            <a:endParaRPr lang="en-GB" dirty="0">
              <a:solidFill>
                <a:srgbClr val="000000"/>
              </a:solidFill>
              <a:latin typeface="Arial" panose="020B0604020202020204" pitchFamily="34" charset="0"/>
            </a:endParaRPr>
          </a:p>
        </p:txBody>
      </p:sp>
      <p:sp>
        <p:nvSpPr>
          <p:cNvPr id="3" name="ZoneTexte 2"/>
          <p:cNvSpPr txBox="1"/>
          <p:nvPr/>
        </p:nvSpPr>
        <p:spPr>
          <a:xfrm>
            <a:off x="1403648" y="332656"/>
            <a:ext cx="6192688" cy="1200329"/>
          </a:xfrm>
          <a:prstGeom prst="rect">
            <a:avLst/>
          </a:prstGeom>
          <a:noFill/>
        </p:spPr>
        <p:txBody>
          <a:bodyPr wrap="square" rtlCol="0">
            <a:spAutoFit/>
          </a:bodyPr>
          <a:lstStyle/>
          <a:p>
            <a:pPr algn="ctr"/>
            <a:r>
              <a:rPr lang="fr-BE" sz="3600" b="1" dirty="0" smtClean="0">
                <a:solidFill>
                  <a:schemeClr val="tx2"/>
                </a:solidFill>
                <a:latin typeface="Calibri" panose="020F0502020204030204" pitchFamily="34" charset="0"/>
              </a:rPr>
              <a:t>Ce qui constitue une </a:t>
            </a:r>
          </a:p>
          <a:p>
            <a:pPr algn="ctr"/>
            <a:r>
              <a:rPr lang="fr-BE" sz="3600" b="1" dirty="0" smtClean="0">
                <a:solidFill>
                  <a:schemeClr val="tx2"/>
                </a:solidFill>
                <a:latin typeface="Calibri" panose="020F0502020204030204" pitchFamily="34" charset="0"/>
              </a:rPr>
              <a:t>éthique scolaire positive</a:t>
            </a:r>
            <a:endParaRPr lang="fr-BE" sz="36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3558240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60</a:t>
            </a:fld>
            <a:endParaRPr lang="el-GR"/>
          </a:p>
        </p:txBody>
      </p:sp>
      <p:sp>
        <p:nvSpPr>
          <p:cNvPr id="2" name="Rectangle 1"/>
          <p:cNvSpPr/>
          <p:nvPr/>
        </p:nvSpPr>
        <p:spPr>
          <a:xfrm>
            <a:off x="467544" y="917912"/>
            <a:ext cx="8496944" cy="5139869"/>
          </a:xfrm>
          <a:prstGeom prst="rect">
            <a:avLst/>
          </a:prstGeom>
        </p:spPr>
        <p:txBody>
          <a:bodyPr wrap="square">
            <a:spAutoFit/>
          </a:bodyPr>
          <a:lstStyle/>
          <a:p>
            <a:pPr algn="ctr">
              <a:spcAft>
                <a:spcPts val="600"/>
              </a:spcAft>
            </a:pPr>
            <a:r>
              <a:rPr lang="fr-BE" sz="2000" b="1" dirty="0" smtClean="0"/>
              <a:t>« </a:t>
            </a:r>
            <a:r>
              <a:rPr lang="fr-BE" sz="2000" b="1" dirty="0" err="1" smtClean="0"/>
              <a:t>Blame</a:t>
            </a:r>
            <a:r>
              <a:rPr lang="fr-BE" sz="2000" b="1" dirty="0" smtClean="0"/>
              <a:t> or no </a:t>
            </a:r>
            <a:r>
              <a:rPr lang="fr-BE" sz="2000" b="1" dirty="0" err="1" smtClean="0"/>
              <a:t>blame</a:t>
            </a:r>
            <a:r>
              <a:rPr lang="fr-BE" sz="2000" b="1" dirty="0" smtClean="0"/>
              <a:t>? »</a:t>
            </a:r>
            <a:endParaRPr lang="fr-BE" sz="2000" dirty="0"/>
          </a:p>
          <a:p>
            <a:endParaRPr lang="fr-BE" dirty="0"/>
          </a:p>
          <a:p>
            <a:pPr marL="285750" indent="-285750">
              <a:buFont typeface="Arial" panose="020B0604020202020204" pitchFamily="34" charset="0"/>
              <a:buChar char="•"/>
            </a:pPr>
            <a:r>
              <a:rPr lang="fr-BE" dirty="0" smtClean="0"/>
              <a:t>Approche « Tolérance zéro »</a:t>
            </a:r>
          </a:p>
          <a:p>
            <a:pPr>
              <a:spcAft>
                <a:spcPts val="600"/>
              </a:spcAft>
            </a:pPr>
            <a:r>
              <a:rPr lang="en-US" dirty="0" smtClean="0"/>
              <a:t>Large approbation de </a:t>
            </a:r>
            <a:r>
              <a:rPr lang="en-US" dirty="0" err="1" smtClean="0"/>
              <a:t>tous</a:t>
            </a:r>
            <a:r>
              <a:rPr lang="en-US" dirty="0" smtClean="0"/>
              <a:t> les </a:t>
            </a:r>
            <a:r>
              <a:rPr lang="en-US" dirty="0" err="1" smtClean="0"/>
              <a:t>acteurs</a:t>
            </a:r>
            <a:r>
              <a:rPr lang="en-US" dirty="0" smtClean="0"/>
              <a:t> – </a:t>
            </a:r>
            <a:r>
              <a:rPr lang="en-US" dirty="0" err="1" smtClean="0"/>
              <a:t>conséquences</a:t>
            </a:r>
            <a:r>
              <a:rPr lang="en-US" dirty="0" smtClean="0"/>
              <a:t> </a:t>
            </a:r>
            <a:r>
              <a:rPr lang="en-US" dirty="0" err="1" smtClean="0"/>
              <a:t>strictes</a:t>
            </a:r>
            <a:r>
              <a:rPr lang="en-US" dirty="0" smtClean="0"/>
              <a:t> et </a:t>
            </a:r>
            <a:r>
              <a:rPr lang="en-US" dirty="0" err="1" smtClean="0"/>
              <a:t>protocole</a:t>
            </a:r>
            <a:r>
              <a:rPr lang="en-US" dirty="0" smtClean="0"/>
              <a:t> </a:t>
            </a:r>
            <a:endParaRPr lang="en-US" dirty="0"/>
          </a:p>
          <a:p>
            <a:pPr marL="285750" indent="-285750">
              <a:buFont typeface="Arial" panose="020B0604020202020204" pitchFamily="34" charset="0"/>
              <a:buChar char="•"/>
            </a:pPr>
            <a:r>
              <a:rPr lang="fr-BE" dirty="0" smtClean="0"/>
              <a:t>Approche « No </a:t>
            </a:r>
            <a:r>
              <a:rPr lang="fr-BE" dirty="0" err="1" smtClean="0"/>
              <a:t>blame</a:t>
            </a:r>
            <a:r>
              <a:rPr lang="fr-BE" dirty="0" smtClean="0"/>
              <a:t> » </a:t>
            </a:r>
            <a:endParaRPr lang="fr-BE" dirty="0"/>
          </a:p>
          <a:p>
            <a:pPr>
              <a:spcAft>
                <a:spcPts val="600"/>
              </a:spcAft>
            </a:pPr>
            <a:r>
              <a:rPr lang="en-US" dirty="0" smtClean="0"/>
              <a:t>Pas </a:t>
            </a:r>
            <a:r>
              <a:rPr lang="en-US" dirty="0" err="1" smtClean="0"/>
              <a:t>d’intervention</a:t>
            </a:r>
            <a:r>
              <a:rPr lang="en-US" dirty="0" smtClean="0"/>
              <a:t> des </a:t>
            </a:r>
            <a:r>
              <a:rPr lang="en-US" dirty="0" err="1" smtClean="0"/>
              <a:t>adultes</a:t>
            </a:r>
            <a:r>
              <a:rPr lang="en-US" dirty="0" smtClean="0"/>
              <a:t> – les </a:t>
            </a:r>
            <a:r>
              <a:rPr lang="en-US" dirty="0" err="1" smtClean="0"/>
              <a:t>élèves</a:t>
            </a:r>
            <a:r>
              <a:rPr lang="en-US" dirty="0" smtClean="0"/>
              <a:t> </a:t>
            </a:r>
            <a:r>
              <a:rPr lang="en-US" dirty="0" err="1" smtClean="0"/>
              <a:t>doivent</a:t>
            </a:r>
            <a:r>
              <a:rPr lang="en-US" dirty="0" smtClean="0"/>
              <a:t> </a:t>
            </a:r>
            <a:r>
              <a:rPr lang="en-US" dirty="0" err="1" smtClean="0"/>
              <a:t>résoudre</a:t>
            </a:r>
            <a:r>
              <a:rPr lang="en-US" dirty="0" smtClean="0"/>
              <a:t> le </a:t>
            </a:r>
            <a:r>
              <a:rPr lang="en-US" dirty="0" err="1" smtClean="0"/>
              <a:t>problème</a:t>
            </a:r>
            <a:r>
              <a:rPr lang="en-US" dirty="0" smtClean="0"/>
              <a:t> – pas de rapport </a:t>
            </a:r>
            <a:r>
              <a:rPr lang="en-US" dirty="0" err="1" smtClean="0"/>
              <a:t>écrit</a:t>
            </a:r>
            <a:r>
              <a:rPr lang="en-US" dirty="0" smtClean="0"/>
              <a:t> – </a:t>
            </a:r>
            <a:r>
              <a:rPr lang="en-US" dirty="0" err="1" smtClean="0"/>
              <a:t>dépend</a:t>
            </a:r>
            <a:r>
              <a:rPr lang="en-US" dirty="0" smtClean="0"/>
              <a:t> de la </a:t>
            </a:r>
            <a:r>
              <a:rPr lang="en-US" dirty="0" err="1" smtClean="0"/>
              <a:t>maturité</a:t>
            </a:r>
            <a:r>
              <a:rPr lang="en-US" dirty="0" smtClean="0"/>
              <a:t> et du </a:t>
            </a:r>
            <a:r>
              <a:rPr lang="en-US" dirty="0" err="1" smtClean="0"/>
              <a:t>niveau</a:t>
            </a:r>
            <a:r>
              <a:rPr lang="en-US" dirty="0" smtClean="0"/>
              <a:t> </a:t>
            </a:r>
            <a:r>
              <a:rPr lang="en-US" dirty="0" err="1" smtClean="0"/>
              <a:t>scolaire</a:t>
            </a:r>
            <a:r>
              <a:rPr lang="en-US" dirty="0" smtClean="0"/>
              <a:t> des </a:t>
            </a:r>
            <a:r>
              <a:rPr lang="en-US" dirty="0" err="1" smtClean="0"/>
              <a:t>élèves</a:t>
            </a:r>
            <a:r>
              <a:rPr lang="en-US" dirty="0" smtClean="0"/>
              <a:t> </a:t>
            </a:r>
          </a:p>
          <a:p>
            <a:pPr marL="285750" indent="-285750">
              <a:buFont typeface="Arial" panose="020B0604020202020204" pitchFamily="34" charset="0"/>
              <a:buChar char="•"/>
            </a:pPr>
            <a:r>
              <a:rPr lang="fr-BE" dirty="0" smtClean="0"/>
              <a:t>Mentorat par les pairs </a:t>
            </a:r>
            <a:endParaRPr lang="fr-BE" dirty="0"/>
          </a:p>
          <a:p>
            <a:pPr>
              <a:spcAft>
                <a:spcPts val="600"/>
              </a:spcAft>
            </a:pPr>
            <a:r>
              <a:rPr lang="en-US" dirty="0" err="1" smtClean="0"/>
              <a:t>Elèves</a:t>
            </a:r>
            <a:r>
              <a:rPr lang="en-US" dirty="0" smtClean="0"/>
              <a:t> </a:t>
            </a:r>
            <a:r>
              <a:rPr lang="en-US" dirty="0" err="1" smtClean="0"/>
              <a:t>médiateurs</a:t>
            </a:r>
            <a:r>
              <a:rPr lang="en-US" dirty="0" smtClean="0"/>
              <a:t>, à la </a:t>
            </a:r>
            <a:r>
              <a:rPr lang="en-US" dirty="0" err="1" smtClean="0"/>
              <a:t>fois</a:t>
            </a:r>
            <a:r>
              <a:rPr lang="en-US" dirty="0" smtClean="0"/>
              <a:t> pour les </a:t>
            </a:r>
            <a:r>
              <a:rPr lang="en-US" dirty="0" err="1" smtClean="0"/>
              <a:t>victimes</a:t>
            </a:r>
            <a:r>
              <a:rPr lang="en-US" dirty="0" smtClean="0"/>
              <a:t> et les </a:t>
            </a:r>
            <a:r>
              <a:rPr lang="en-US" dirty="0" err="1" smtClean="0"/>
              <a:t>harceleurs</a:t>
            </a:r>
            <a:r>
              <a:rPr lang="en-US" dirty="0" smtClean="0"/>
              <a:t> – </a:t>
            </a:r>
            <a:r>
              <a:rPr lang="en-US" dirty="0" err="1" smtClean="0"/>
              <a:t>ou</a:t>
            </a:r>
            <a:r>
              <a:rPr lang="en-US" dirty="0" smtClean="0"/>
              <a:t> </a:t>
            </a:r>
            <a:r>
              <a:rPr lang="en-US" dirty="0"/>
              <a:t>mentors </a:t>
            </a:r>
            <a:r>
              <a:rPr lang="en-US" dirty="0" smtClean="0"/>
              <a:t>pour les </a:t>
            </a:r>
            <a:r>
              <a:rPr lang="en-US" dirty="0" err="1" smtClean="0"/>
              <a:t>victimes</a:t>
            </a:r>
            <a:r>
              <a:rPr lang="en-US" dirty="0" smtClean="0"/>
              <a:t> – </a:t>
            </a:r>
            <a:r>
              <a:rPr lang="en-US" dirty="0" err="1" smtClean="0"/>
              <a:t>empathie</a:t>
            </a:r>
            <a:r>
              <a:rPr lang="en-US" dirty="0" smtClean="0"/>
              <a:t> – formation et supervision </a:t>
            </a:r>
            <a:endParaRPr lang="en-US" dirty="0"/>
          </a:p>
          <a:p>
            <a:pPr marL="285750" indent="-285750">
              <a:buFont typeface="Arial" panose="020B0604020202020204" pitchFamily="34" charset="0"/>
              <a:buChar char="•"/>
            </a:pPr>
            <a:r>
              <a:rPr lang="fr-BE" dirty="0" smtClean="0"/>
              <a:t>Récompenses et conséquences </a:t>
            </a:r>
            <a:endParaRPr lang="fr-BE" dirty="0"/>
          </a:p>
          <a:p>
            <a:r>
              <a:rPr lang="fr-BE" dirty="0" smtClean="0"/>
              <a:t>En fonction du comportement et non en fonction de l’élève</a:t>
            </a:r>
          </a:p>
          <a:p>
            <a:r>
              <a:rPr lang="fr-BE" dirty="0" smtClean="0"/>
              <a:t> </a:t>
            </a:r>
            <a:endParaRPr lang="fr-BE" dirty="0"/>
          </a:p>
          <a:p>
            <a:pPr marL="285750" indent="-285750">
              <a:buFont typeface="Wingdings" panose="05000000000000000000" pitchFamily="2" charset="2"/>
              <a:buChar char="Ø"/>
            </a:pPr>
            <a:r>
              <a:rPr lang="en-US" dirty="0" err="1" smtClean="0"/>
              <a:t>Garder</a:t>
            </a:r>
            <a:r>
              <a:rPr lang="en-US" dirty="0" smtClean="0"/>
              <a:t> à </a:t>
            </a:r>
            <a:r>
              <a:rPr lang="en-US" dirty="0" err="1" smtClean="0"/>
              <a:t>l’esprit</a:t>
            </a:r>
            <a:r>
              <a:rPr lang="en-US" dirty="0" smtClean="0"/>
              <a:t> </a:t>
            </a:r>
            <a:r>
              <a:rPr lang="en-US" dirty="0" err="1" smtClean="0"/>
              <a:t>qu’un</a:t>
            </a:r>
            <a:r>
              <a:rPr lang="en-US" dirty="0" smtClean="0"/>
              <a:t> </a:t>
            </a:r>
            <a:r>
              <a:rPr lang="en-US" dirty="0" err="1" smtClean="0"/>
              <a:t>conflit</a:t>
            </a:r>
            <a:r>
              <a:rPr lang="en-US" dirty="0" smtClean="0"/>
              <a:t> </a:t>
            </a:r>
            <a:r>
              <a:rPr lang="en-US" dirty="0" err="1" smtClean="0"/>
              <a:t>peut</a:t>
            </a:r>
            <a:r>
              <a:rPr lang="en-US" dirty="0" smtClean="0"/>
              <a:t> </a:t>
            </a:r>
            <a:r>
              <a:rPr lang="en-US" dirty="0" err="1" smtClean="0"/>
              <a:t>toujours</a:t>
            </a:r>
            <a:r>
              <a:rPr lang="en-US" dirty="0" smtClean="0"/>
              <a:t> </a:t>
            </a:r>
            <a:r>
              <a:rPr lang="en-US" dirty="0" err="1" smtClean="0"/>
              <a:t>être</a:t>
            </a:r>
            <a:r>
              <a:rPr lang="en-US" dirty="0" smtClean="0"/>
              <a:t> </a:t>
            </a:r>
            <a:r>
              <a:rPr lang="en-US" dirty="0" err="1" smtClean="0"/>
              <a:t>une</a:t>
            </a:r>
            <a:r>
              <a:rPr lang="en-US" dirty="0" smtClean="0"/>
              <a:t> </a:t>
            </a:r>
            <a:r>
              <a:rPr lang="en-US" dirty="0" err="1" smtClean="0"/>
              <a:t>opportunité</a:t>
            </a:r>
            <a:r>
              <a:rPr lang="en-US" dirty="0" smtClean="0"/>
              <a:t> de </a:t>
            </a:r>
            <a:r>
              <a:rPr lang="en-US" dirty="0" err="1" smtClean="0"/>
              <a:t>changement</a:t>
            </a:r>
            <a:r>
              <a:rPr lang="en-US" dirty="0" smtClean="0"/>
              <a:t> et </a:t>
            </a:r>
            <a:r>
              <a:rPr lang="en-US" dirty="0" err="1" smtClean="0"/>
              <a:t>d’amélioration</a:t>
            </a:r>
            <a:r>
              <a:rPr lang="en-US" dirty="0" smtClean="0"/>
              <a:t>  </a:t>
            </a:r>
          </a:p>
          <a:p>
            <a:pPr marL="285750" indent="-285750">
              <a:buFont typeface="Wingdings" panose="05000000000000000000" pitchFamily="2" charset="2"/>
              <a:buChar char="Ø"/>
            </a:pPr>
            <a:r>
              <a:rPr lang="en-US" dirty="0" smtClean="0"/>
              <a:t>Les </a:t>
            </a:r>
            <a:r>
              <a:rPr lang="en-US" dirty="0" err="1" smtClean="0"/>
              <a:t>limites</a:t>
            </a:r>
            <a:r>
              <a:rPr lang="en-US" dirty="0" smtClean="0"/>
              <a:t> </a:t>
            </a:r>
            <a:r>
              <a:rPr lang="en-US" dirty="0" err="1" smtClean="0"/>
              <a:t>doivent</a:t>
            </a:r>
            <a:r>
              <a:rPr lang="en-US" dirty="0" smtClean="0"/>
              <a:t> </a:t>
            </a:r>
            <a:r>
              <a:rPr lang="en-US" dirty="0" err="1" smtClean="0"/>
              <a:t>être</a:t>
            </a:r>
            <a:r>
              <a:rPr lang="en-US" dirty="0" smtClean="0"/>
              <a:t> </a:t>
            </a:r>
            <a:r>
              <a:rPr lang="en-US" dirty="0" err="1" smtClean="0"/>
              <a:t>souples</a:t>
            </a:r>
            <a:r>
              <a:rPr lang="en-US" dirty="0" smtClean="0"/>
              <a:t> </a:t>
            </a:r>
            <a:r>
              <a:rPr lang="en-US" dirty="0" err="1" smtClean="0"/>
              <a:t>mais</a:t>
            </a:r>
            <a:r>
              <a:rPr lang="en-US" dirty="0" smtClean="0"/>
              <a:t> </a:t>
            </a:r>
            <a:r>
              <a:rPr lang="en-US" dirty="0" err="1" smtClean="0"/>
              <a:t>explicites</a:t>
            </a:r>
            <a:r>
              <a:rPr lang="en-US" dirty="0" smtClean="0"/>
              <a:t>  </a:t>
            </a:r>
            <a:endParaRPr lang="en-US" dirty="0"/>
          </a:p>
          <a:p>
            <a:endParaRPr lang="fr-BE" dirty="0"/>
          </a:p>
        </p:txBody>
      </p:sp>
    </p:spTree>
    <p:extLst>
      <p:ext uri="{BB962C8B-B14F-4D97-AF65-F5344CB8AC3E}">
        <p14:creationId xmlns:p14="http://schemas.microsoft.com/office/powerpoint/2010/main" val="58018093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61</a:t>
            </a:fld>
            <a:endParaRPr lang="el-GR"/>
          </a:p>
        </p:txBody>
      </p:sp>
      <p:sp>
        <p:nvSpPr>
          <p:cNvPr id="2" name="Rectangle 1"/>
          <p:cNvSpPr/>
          <p:nvPr/>
        </p:nvSpPr>
        <p:spPr>
          <a:xfrm>
            <a:off x="395536" y="1844824"/>
            <a:ext cx="8471916" cy="4154984"/>
          </a:xfrm>
          <a:prstGeom prst="rect">
            <a:avLst/>
          </a:prstGeom>
        </p:spPr>
        <p:txBody>
          <a:bodyPr wrap="square">
            <a:spAutoFit/>
          </a:bodyPr>
          <a:lstStyle/>
          <a:p>
            <a:r>
              <a:rPr lang="en-US" dirty="0" err="1"/>
              <a:t>Ortega,R</a:t>
            </a:r>
            <a:r>
              <a:rPr lang="en-US" dirty="0"/>
              <a:t>., del </a:t>
            </a:r>
            <a:r>
              <a:rPr lang="en-US" dirty="0" err="1"/>
              <a:t>Rey,R</a:t>
            </a:r>
            <a:r>
              <a:rPr lang="en-US" dirty="0"/>
              <a:t>., Ortega-</a:t>
            </a:r>
            <a:r>
              <a:rPr lang="en-US" dirty="0" err="1"/>
              <a:t>Rivera,J</a:t>
            </a:r>
            <a:r>
              <a:rPr lang="en-US" dirty="0"/>
              <a:t>. and </a:t>
            </a:r>
            <a:r>
              <a:rPr lang="en-US" dirty="0" err="1"/>
              <a:t>Monks,C</a:t>
            </a:r>
            <a:r>
              <a:rPr lang="en-US" dirty="0"/>
              <a:t>. (2006) Dealing With Indiscipline and Disruption. In VISTA: A Whole School Approach (WSA</a:t>
            </a:r>
            <a:r>
              <a:rPr lang="en-US" dirty="0" smtClean="0"/>
              <a:t>)</a:t>
            </a:r>
          </a:p>
          <a:p>
            <a:pPr>
              <a:spcAft>
                <a:spcPts val="600"/>
              </a:spcAft>
            </a:pPr>
            <a:r>
              <a:rPr lang="en-US" dirty="0" smtClean="0">
                <a:hlinkClick r:id="rId3"/>
              </a:rPr>
              <a:t>http</a:t>
            </a:r>
            <a:r>
              <a:rPr lang="en-US" dirty="0">
                <a:hlinkClick r:id="rId3"/>
              </a:rPr>
              <a:t>://</a:t>
            </a:r>
            <a:r>
              <a:rPr lang="en-US" dirty="0" smtClean="0">
                <a:hlinkClick r:id="rId3"/>
              </a:rPr>
              <a:t>www.vista-europe.org/downloads/English/B6f.pdf</a:t>
            </a:r>
            <a:endParaRPr lang="en-US" dirty="0" smtClean="0"/>
          </a:p>
          <a:p>
            <a:pPr>
              <a:spcAft>
                <a:spcPts val="600"/>
              </a:spcAft>
            </a:pPr>
            <a:r>
              <a:rPr lang="en-US" dirty="0" smtClean="0"/>
              <a:t>Oswald</a:t>
            </a:r>
            <a:r>
              <a:rPr lang="en-US" dirty="0"/>
              <a:t>, K., </a:t>
            </a:r>
            <a:r>
              <a:rPr lang="en-US" dirty="0" err="1"/>
              <a:t>Safran</a:t>
            </a:r>
            <a:r>
              <a:rPr lang="en-US" dirty="0"/>
              <a:t>, S., &amp; </a:t>
            </a:r>
            <a:r>
              <a:rPr lang="en-US" dirty="0" err="1"/>
              <a:t>Johanson</a:t>
            </a:r>
            <a:r>
              <a:rPr lang="en-US" dirty="0"/>
              <a:t>, G. (2005). Preventing trouble: Making schools safer places using positive </a:t>
            </a:r>
            <a:r>
              <a:rPr lang="en-US" dirty="0" err="1"/>
              <a:t>behaviorsupports</a:t>
            </a:r>
            <a:r>
              <a:rPr lang="en-US" dirty="0"/>
              <a:t>. Education &amp; Treatment of Children, 28, 265-279. </a:t>
            </a:r>
          </a:p>
          <a:p>
            <a:pPr>
              <a:spcAft>
                <a:spcPts val="600"/>
              </a:spcAft>
            </a:pPr>
            <a:r>
              <a:rPr lang="fr-BE" dirty="0" err="1"/>
              <a:t>Luiselli</a:t>
            </a:r>
            <a:r>
              <a:rPr lang="fr-BE" dirty="0"/>
              <a:t>, J. K., Putnam, R. F., Handler, M. W., &amp; </a:t>
            </a:r>
            <a:r>
              <a:rPr lang="fr-BE" dirty="0" err="1"/>
              <a:t>Feinberg</a:t>
            </a:r>
            <a:r>
              <a:rPr lang="fr-BE" dirty="0"/>
              <a:t>, A. B. (2005). </a:t>
            </a:r>
            <a:r>
              <a:rPr lang="fr-BE" dirty="0" err="1"/>
              <a:t>Whole-school</a:t>
            </a:r>
            <a:r>
              <a:rPr lang="fr-BE" dirty="0"/>
              <a:t> positive </a:t>
            </a:r>
            <a:r>
              <a:rPr lang="fr-BE" dirty="0" err="1"/>
              <a:t>behaviour</a:t>
            </a:r>
            <a:r>
              <a:rPr lang="fr-BE" dirty="0"/>
              <a:t> support: </a:t>
            </a:r>
            <a:r>
              <a:rPr lang="fr-BE" dirty="0" err="1"/>
              <a:t>Effects</a:t>
            </a:r>
            <a:r>
              <a:rPr lang="fr-BE" dirty="0"/>
              <a:t> on </a:t>
            </a:r>
            <a:r>
              <a:rPr lang="fr-BE" dirty="0" err="1"/>
              <a:t>student</a:t>
            </a:r>
            <a:r>
              <a:rPr lang="fr-BE" dirty="0"/>
              <a:t> discipline </a:t>
            </a:r>
            <a:r>
              <a:rPr lang="fr-BE" dirty="0" err="1"/>
              <a:t>problems</a:t>
            </a:r>
            <a:r>
              <a:rPr lang="fr-BE" dirty="0"/>
              <a:t> and </a:t>
            </a:r>
            <a:r>
              <a:rPr lang="fr-BE" dirty="0" err="1"/>
              <a:t>academic</a:t>
            </a:r>
            <a:r>
              <a:rPr lang="fr-BE" dirty="0"/>
              <a:t> performance. </a:t>
            </a:r>
            <a:r>
              <a:rPr lang="fr-BE" dirty="0" err="1"/>
              <a:t>Educational</a:t>
            </a:r>
            <a:r>
              <a:rPr lang="fr-BE" dirty="0"/>
              <a:t> Psychology, 25(2–3), 183–198.</a:t>
            </a:r>
          </a:p>
          <a:p>
            <a:pPr>
              <a:spcAft>
                <a:spcPts val="600"/>
              </a:spcAft>
            </a:pPr>
            <a:r>
              <a:rPr lang="en-US" dirty="0"/>
              <a:t>Smith, P. K. (2002). Violence in schools: The response in Europe. London: </a:t>
            </a:r>
            <a:r>
              <a:rPr lang="en-US" dirty="0" err="1"/>
              <a:t>RoutledgeFalmer</a:t>
            </a:r>
            <a:r>
              <a:rPr lang="en-US" dirty="0"/>
              <a:t>. </a:t>
            </a:r>
          </a:p>
          <a:p>
            <a:pPr>
              <a:spcAft>
                <a:spcPts val="600"/>
              </a:spcAft>
            </a:pPr>
            <a:r>
              <a:rPr lang="en-US" dirty="0"/>
              <a:t>Smith, P. K., Rigby, K., &amp; </a:t>
            </a:r>
            <a:r>
              <a:rPr lang="en-US" dirty="0" err="1"/>
              <a:t>Pepler</a:t>
            </a:r>
            <a:r>
              <a:rPr lang="en-US" dirty="0"/>
              <a:t>, D. (Eds.). (2004). Bullying in schools: How effective can interventions be? Cambridge: Cambridge University Press. </a:t>
            </a:r>
          </a:p>
          <a:p>
            <a:pPr>
              <a:spcAft>
                <a:spcPts val="600"/>
              </a:spcAft>
            </a:pPr>
            <a:r>
              <a:rPr lang="fr-BE" dirty="0" err="1"/>
              <a:t>Tattum</a:t>
            </a:r>
            <a:r>
              <a:rPr lang="fr-BE" dirty="0"/>
              <a:t>, D. P. (1989). Disruptive </a:t>
            </a:r>
            <a:r>
              <a:rPr lang="fr-BE" dirty="0" err="1"/>
              <a:t>pupil</a:t>
            </a:r>
            <a:r>
              <a:rPr lang="fr-BE" dirty="0"/>
              <a:t> management. London: David Fulton </a:t>
            </a:r>
            <a:r>
              <a:rPr lang="fr-BE" dirty="0" err="1"/>
              <a:t>Publishers</a:t>
            </a:r>
            <a:r>
              <a:rPr lang="fr-BE" dirty="0"/>
              <a:t>. </a:t>
            </a:r>
            <a:endParaRPr lang="fr-BE" dirty="0" smtClean="0"/>
          </a:p>
        </p:txBody>
      </p:sp>
      <p:sp>
        <p:nvSpPr>
          <p:cNvPr id="3" name="ZoneTexte 2"/>
          <p:cNvSpPr txBox="1"/>
          <p:nvPr/>
        </p:nvSpPr>
        <p:spPr>
          <a:xfrm>
            <a:off x="1895190" y="953867"/>
            <a:ext cx="5472608" cy="584775"/>
          </a:xfrm>
          <a:prstGeom prst="rect">
            <a:avLst/>
          </a:prstGeom>
          <a:noFill/>
        </p:spPr>
        <p:txBody>
          <a:bodyPr wrap="square" rtlCol="0">
            <a:spAutoFit/>
          </a:bodyPr>
          <a:lstStyle/>
          <a:p>
            <a:r>
              <a:rPr lang="fr-BE" sz="3200" b="1" dirty="0">
                <a:solidFill>
                  <a:schemeClr val="tx2"/>
                </a:solidFill>
                <a:latin typeface="Calibri" panose="020F0502020204030204" pitchFamily="34" charset="0"/>
              </a:rPr>
              <a:t>Propositions de lecture </a:t>
            </a:r>
            <a:r>
              <a:rPr lang="fr-BE" sz="3200" b="1" dirty="0" smtClean="0">
                <a:solidFill>
                  <a:schemeClr val="tx2"/>
                </a:solidFill>
                <a:latin typeface="Calibri" panose="020F0502020204030204" pitchFamily="34" charset="0"/>
              </a:rPr>
              <a:t>et liens</a:t>
            </a:r>
            <a:endParaRPr lang="en-GB"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57361607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62</a:t>
            </a:fld>
            <a:endParaRPr lang="el-GR"/>
          </a:p>
        </p:txBody>
      </p:sp>
      <p:sp>
        <p:nvSpPr>
          <p:cNvPr id="2" name="Rectangle 1"/>
          <p:cNvSpPr/>
          <p:nvPr/>
        </p:nvSpPr>
        <p:spPr>
          <a:xfrm>
            <a:off x="1355304" y="2132856"/>
            <a:ext cx="6264696" cy="1200329"/>
          </a:xfrm>
          <a:prstGeom prst="rect">
            <a:avLst/>
          </a:prstGeom>
        </p:spPr>
        <p:txBody>
          <a:bodyPr wrap="square">
            <a:spAutoFit/>
          </a:bodyPr>
          <a:lstStyle/>
          <a:p>
            <a:pPr algn="ctr"/>
            <a:r>
              <a:rPr lang="fr-BE" sz="3600" b="1" dirty="0" smtClean="0">
                <a:solidFill>
                  <a:schemeClr val="tx2"/>
                </a:solidFill>
                <a:latin typeface="Calibri" panose="020F0502020204030204" pitchFamily="34" charset="0"/>
              </a:rPr>
              <a:t>Stratégies de prévention et d’intervention</a:t>
            </a:r>
            <a:endParaRPr lang="fr-BE" sz="36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16494089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63</a:t>
            </a:fld>
            <a:endParaRPr lang="el-GR"/>
          </a:p>
        </p:txBody>
      </p:sp>
      <p:sp>
        <p:nvSpPr>
          <p:cNvPr id="2" name="Rectangle 1"/>
          <p:cNvSpPr/>
          <p:nvPr/>
        </p:nvSpPr>
        <p:spPr>
          <a:xfrm>
            <a:off x="467544" y="917912"/>
            <a:ext cx="8496944" cy="5940088"/>
          </a:xfrm>
          <a:prstGeom prst="rect">
            <a:avLst/>
          </a:prstGeom>
        </p:spPr>
        <p:txBody>
          <a:bodyPr wrap="square">
            <a:spAutoFit/>
          </a:bodyPr>
          <a:lstStyle/>
          <a:p>
            <a:pPr algn="ctr">
              <a:spcAft>
                <a:spcPts val="600"/>
              </a:spcAft>
            </a:pPr>
            <a:r>
              <a:rPr lang="en-US" dirty="0" smtClean="0"/>
              <a:t> </a:t>
            </a:r>
            <a:endParaRPr lang="en-US" dirty="0"/>
          </a:p>
          <a:p>
            <a:r>
              <a:rPr lang="en-US" dirty="0" err="1" smtClean="0"/>
              <a:t>Une</a:t>
            </a:r>
            <a:r>
              <a:rPr lang="en-US" dirty="0" smtClean="0"/>
              <a:t> </a:t>
            </a:r>
            <a:r>
              <a:rPr lang="en-US" dirty="0" err="1" smtClean="0"/>
              <a:t>politique</a:t>
            </a:r>
            <a:r>
              <a:rPr lang="en-US" dirty="0" smtClean="0"/>
              <a:t> </a:t>
            </a:r>
            <a:r>
              <a:rPr lang="en-US" dirty="0" err="1" smtClean="0"/>
              <a:t>globale</a:t>
            </a:r>
            <a:r>
              <a:rPr lang="en-US" dirty="0" smtClean="0"/>
              <a:t> </a:t>
            </a:r>
            <a:r>
              <a:rPr lang="en-US" dirty="0" err="1" smtClean="0"/>
              <a:t>contre</a:t>
            </a:r>
            <a:r>
              <a:rPr lang="en-US" dirty="0" smtClean="0"/>
              <a:t> le </a:t>
            </a:r>
            <a:r>
              <a:rPr lang="en-US" dirty="0" err="1" smtClean="0"/>
              <a:t>harcèlement</a:t>
            </a:r>
            <a:r>
              <a:rPr lang="en-US" dirty="0" smtClean="0"/>
              <a:t> </a:t>
            </a:r>
            <a:r>
              <a:rPr lang="en-US" dirty="0" err="1" smtClean="0"/>
              <a:t>doit</a:t>
            </a:r>
            <a:r>
              <a:rPr lang="en-US" dirty="0" smtClean="0"/>
              <a:t> </a:t>
            </a:r>
            <a:r>
              <a:rPr lang="en-US" dirty="0" err="1" smtClean="0"/>
              <a:t>définir</a:t>
            </a:r>
            <a:r>
              <a:rPr lang="en-US" dirty="0" smtClean="0"/>
              <a:t> les </a:t>
            </a:r>
            <a:r>
              <a:rPr lang="en-US" dirty="0" err="1" smtClean="0"/>
              <a:t>différentes</a:t>
            </a:r>
            <a:r>
              <a:rPr lang="en-US" dirty="0" smtClean="0"/>
              <a:t> </a:t>
            </a:r>
            <a:r>
              <a:rPr lang="en-US" dirty="0" err="1" smtClean="0"/>
              <a:t>stratégies</a:t>
            </a:r>
            <a:r>
              <a:rPr lang="en-US" dirty="0" smtClean="0"/>
              <a:t> </a:t>
            </a:r>
            <a:r>
              <a:rPr lang="en-US" dirty="0" err="1" smtClean="0"/>
              <a:t>mises</a:t>
            </a:r>
            <a:r>
              <a:rPr lang="en-US" dirty="0" smtClean="0"/>
              <a:t> </a:t>
            </a:r>
            <a:r>
              <a:rPr lang="en-US" dirty="0" err="1" smtClean="0"/>
              <a:t>en</a:t>
            </a:r>
            <a:r>
              <a:rPr lang="en-US" dirty="0" smtClean="0"/>
              <a:t> place pour faire face au </a:t>
            </a:r>
            <a:r>
              <a:rPr lang="en-US" dirty="0" err="1" smtClean="0"/>
              <a:t>harcèlement</a:t>
            </a:r>
            <a:r>
              <a:rPr lang="en-US" dirty="0" smtClean="0"/>
              <a:t> :</a:t>
            </a:r>
          </a:p>
          <a:p>
            <a:pPr marL="285750" indent="-285750">
              <a:buFont typeface="Arial" panose="020B0604020202020204" pitchFamily="34" charset="0"/>
              <a:buChar char="•"/>
            </a:pPr>
            <a:r>
              <a:rPr lang="fr-BE" dirty="0" smtClean="0"/>
              <a:t>Les </a:t>
            </a:r>
            <a:r>
              <a:rPr lang="en-US" dirty="0" err="1"/>
              <a:t>stratégies</a:t>
            </a:r>
            <a:r>
              <a:rPr lang="en-US" dirty="0"/>
              <a:t> </a:t>
            </a:r>
            <a:r>
              <a:rPr lang="en-US" dirty="0" err="1" smtClean="0"/>
              <a:t>d’i</a:t>
            </a:r>
            <a:r>
              <a:rPr lang="fr-BE" dirty="0" err="1" smtClean="0"/>
              <a:t>ntervention</a:t>
            </a:r>
            <a:r>
              <a:rPr lang="fr-BE" dirty="0" smtClean="0"/>
              <a:t> </a:t>
            </a:r>
            <a:endParaRPr lang="fr-BE" dirty="0"/>
          </a:p>
          <a:p>
            <a:pPr marL="285750" indent="-285750">
              <a:buFont typeface="Arial" panose="020B0604020202020204" pitchFamily="34" charset="0"/>
              <a:buChar char="•"/>
            </a:pPr>
            <a:r>
              <a:rPr lang="fr-BE" dirty="0"/>
              <a:t>Les </a:t>
            </a:r>
            <a:r>
              <a:rPr lang="en-US" dirty="0" err="1"/>
              <a:t>stratégies</a:t>
            </a:r>
            <a:r>
              <a:rPr lang="en-US" dirty="0"/>
              <a:t> </a:t>
            </a:r>
            <a:r>
              <a:rPr lang="en-US" dirty="0" smtClean="0"/>
              <a:t>de </a:t>
            </a:r>
            <a:r>
              <a:rPr lang="en-US" dirty="0" err="1" smtClean="0"/>
              <a:t>prévention</a:t>
            </a:r>
            <a:r>
              <a:rPr lang="en-US" dirty="0" smtClean="0"/>
              <a:t> </a:t>
            </a:r>
            <a:r>
              <a:rPr lang="fr-BE" dirty="0" smtClean="0"/>
              <a:t> </a:t>
            </a:r>
            <a:endParaRPr lang="fr-BE" dirty="0"/>
          </a:p>
          <a:p>
            <a:endParaRPr lang="fr-BE" dirty="0"/>
          </a:p>
          <a:p>
            <a:pPr>
              <a:spcAft>
                <a:spcPts val="600"/>
              </a:spcAft>
            </a:pPr>
            <a:r>
              <a:rPr lang="en-US" b="1" dirty="0" err="1" smtClean="0"/>
              <a:t>Stratégies</a:t>
            </a:r>
            <a:r>
              <a:rPr lang="en-US" b="1" dirty="0" smtClean="0"/>
              <a:t> </a:t>
            </a:r>
            <a:r>
              <a:rPr lang="en-US" b="1" dirty="0" err="1" smtClean="0"/>
              <a:t>d’Intervention</a:t>
            </a:r>
            <a:r>
              <a:rPr lang="en-US" b="1" dirty="0" smtClean="0"/>
              <a:t> (</a:t>
            </a:r>
            <a:r>
              <a:rPr lang="en-US" b="1" dirty="0" err="1" smtClean="0"/>
              <a:t>liste</a:t>
            </a:r>
            <a:r>
              <a:rPr lang="en-US" b="1" dirty="0" smtClean="0"/>
              <a:t> non exhaustive)</a:t>
            </a:r>
          </a:p>
          <a:p>
            <a:pPr marL="285750" indent="-285750">
              <a:spcAft>
                <a:spcPts val="600"/>
              </a:spcAft>
              <a:buFont typeface="Arial" panose="020B0604020202020204" pitchFamily="34" charset="0"/>
              <a:buChar char="•"/>
            </a:pPr>
            <a:r>
              <a:rPr lang="en-US" dirty="0" err="1" smtClean="0"/>
              <a:t>Expliquer</a:t>
            </a:r>
            <a:r>
              <a:rPr lang="en-US" dirty="0" smtClean="0"/>
              <a:t> comment les </a:t>
            </a:r>
            <a:r>
              <a:rPr lang="en-US" dirty="0" err="1" smtClean="0"/>
              <a:t>comportements</a:t>
            </a:r>
            <a:r>
              <a:rPr lang="en-US" dirty="0" smtClean="0"/>
              <a:t> de </a:t>
            </a:r>
            <a:r>
              <a:rPr lang="en-US" dirty="0" err="1" smtClean="0"/>
              <a:t>harcèlement</a:t>
            </a:r>
            <a:r>
              <a:rPr lang="en-US" dirty="0" smtClean="0"/>
              <a:t> </a:t>
            </a:r>
            <a:r>
              <a:rPr lang="en-US" dirty="0" err="1" smtClean="0"/>
              <a:t>présumés</a:t>
            </a:r>
            <a:r>
              <a:rPr lang="en-US" dirty="0" smtClean="0"/>
              <a:t> </a:t>
            </a:r>
            <a:r>
              <a:rPr lang="en-US" dirty="0" err="1" smtClean="0"/>
              <a:t>doivent</a:t>
            </a:r>
            <a:r>
              <a:rPr lang="en-US" dirty="0" smtClean="0"/>
              <a:t> </a:t>
            </a:r>
            <a:r>
              <a:rPr lang="en-US" dirty="0" err="1" smtClean="0"/>
              <a:t>être</a:t>
            </a:r>
            <a:r>
              <a:rPr lang="en-US" dirty="0" smtClean="0"/>
              <a:t> </a:t>
            </a:r>
            <a:r>
              <a:rPr lang="en-US" dirty="0" err="1" smtClean="0"/>
              <a:t>rapportés</a:t>
            </a:r>
            <a:r>
              <a:rPr lang="en-US" dirty="0" smtClean="0"/>
              <a:t>, </a:t>
            </a:r>
            <a:r>
              <a:rPr lang="en-US" dirty="0" err="1" smtClean="0"/>
              <a:t>analysés</a:t>
            </a:r>
            <a:r>
              <a:rPr lang="en-US" dirty="0" smtClean="0"/>
              <a:t> et </a:t>
            </a:r>
            <a:r>
              <a:rPr lang="en-US" dirty="0" err="1" smtClean="0"/>
              <a:t>enregistrés</a:t>
            </a:r>
            <a:r>
              <a:rPr lang="en-US" dirty="0" smtClean="0"/>
              <a:t> </a:t>
            </a:r>
            <a:r>
              <a:rPr lang="en-US" i="1" dirty="0" smtClean="0"/>
              <a:t>– </a:t>
            </a:r>
            <a:r>
              <a:rPr lang="en-US" i="1" dirty="0" err="1" smtClean="0"/>
              <a:t>En</a:t>
            </a:r>
            <a:r>
              <a:rPr lang="en-US" i="1" dirty="0" smtClean="0"/>
              <a:t> </a:t>
            </a:r>
            <a:r>
              <a:rPr lang="en-US" i="1" dirty="0" err="1" smtClean="0"/>
              <a:t>mettant</a:t>
            </a:r>
            <a:r>
              <a:rPr lang="en-US" i="1" dirty="0" smtClean="0"/>
              <a:t> </a:t>
            </a:r>
            <a:r>
              <a:rPr lang="en-US" i="1" dirty="0" err="1" smtClean="0"/>
              <a:t>en</a:t>
            </a:r>
            <a:r>
              <a:rPr lang="en-US" i="1" dirty="0" smtClean="0"/>
              <a:t> place un ensemble de </a:t>
            </a:r>
            <a:r>
              <a:rPr lang="en-US" i="1" dirty="0" err="1" smtClean="0"/>
              <a:t>moyens</a:t>
            </a:r>
            <a:r>
              <a:rPr lang="en-US" i="1" dirty="0" smtClean="0"/>
              <a:t> </a:t>
            </a:r>
            <a:r>
              <a:rPr lang="en-US" i="1" dirty="0" err="1" smtClean="0"/>
              <a:t>efficaces</a:t>
            </a:r>
            <a:r>
              <a:rPr lang="en-US" i="1" dirty="0" smtClean="0"/>
              <a:t> pour </a:t>
            </a:r>
            <a:r>
              <a:rPr lang="en-US" i="1" dirty="0" err="1" smtClean="0"/>
              <a:t>gérer</a:t>
            </a:r>
            <a:r>
              <a:rPr lang="en-US" i="1" dirty="0" smtClean="0"/>
              <a:t> le </a:t>
            </a:r>
            <a:r>
              <a:rPr lang="en-US" i="1" dirty="0" err="1" smtClean="0"/>
              <a:t>harcèlement</a:t>
            </a:r>
            <a:r>
              <a:rPr lang="en-US" i="1" dirty="0" smtClean="0"/>
              <a:t>, on </a:t>
            </a:r>
            <a:r>
              <a:rPr lang="en-US" i="1" dirty="0" err="1" smtClean="0"/>
              <a:t>rendra</a:t>
            </a:r>
            <a:r>
              <a:rPr lang="en-US" i="1" dirty="0" smtClean="0"/>
              <a:t> </a:t>
            </a:r>
            <a:r>
              <a:rPr lang="en-US" i="1" dirty="0" err="1" smtClean="0"/>
              <a:t>confiance</a:t>
            </a:r>
            <a:r>
              <a:rPr lang="en-US" i="1" dirty="0" smtClean="0"/>
              <a:t> aux </a:t>
            </a:r>
            <a:r>
              <a:rPr lang="en-US" i="1" dirty="0" err="1" smtClean="0"/>
              <a:t>élèves</a:t>
            </a:r>
            <a:r>
              <a:rPr lang="en-US" i="1" dirty="0" smtClean="0"/>
              <a:t> </a:t>
            </a:r>
            <a:r>
              <a:rPr lang="en-US" i="1" dirty="0" err="1" smtClean="0"/>
              <a:t>dans</a:t>
            </a:r>
            <a:r>
              <a:rPr lang="en-US" i="1" dirty="0" smtClean="0"/>
              <a:t> le fait que le </a:t>
            </a:r>
            <a:r>
              <a:rPr lang="en-US" i="1" dirty="0" err="1" smtClean="0"/>
              <a:t>problème</a:t>
            </a:r>
            <a:r>
              <a:rPr lang="en-US" i="1" dirty="0" smtClean="0"/>
              <a:t> sera </a:t>
            </a:r>
            <a:r>
              <a:rPr lang="en-US" i="1" dirty="0" err="1" smtClean="0"/>
              <a:t>traité</a:t>
            </a:r>
            <a:r>
              <a:rPr lang="en-US" i="1" dirty="0" smtClean="0"/>
              <a:t> avec </a:t>
            </a:r>
            <a:r>
              <a:rPr lang="en-US" i="1" dirty="0" err="1" smtClean="0"/>
              <a:t>sérieux</a:t>
            </a:r>
            <a:r>
              <a:rPr lang="en-US" i="1" dirty="0" smtClean="0"/>
              <a:t> </a:t>
            </a:r>
            <a:endParaRPr lang="en-US" i="1" dirty="0"/>
          </a:p>
          <a:p>
            <a:pPr marL="285750" indent="-285750">
              <a:spcAft>
                <a:spcPts val="600"/>
              </a:spcAft>
              <a:buFont typeface="Arial" panose="020B0604020202020204" pitchFamily="34" charset="0"/>
              <a:buChar char="•"/>
            </a:pPr>
            <a:r>
              <a:rPr lang="en-US" dirty="0" err="1" smtClean="0"/>
              <a:t>Coordonner</a:t>
            </a:r>
            <a:r>
              <a:rPr lang="en-US" dirty="0" smtClean="0"/>
              <a:t> les </a:t>
            </a:r>
            <a:r>
              <a:rPr lang="en-US" dirty="0" err="1" smtClean="0"/>
              <a:t>stratégies</a:t>
            </a:r>
            <a:r>
              <a:rPr lang="en-US" dirty="0" smtClean="0"/>
              <a:t> de </a:t>
            </a:r>
            <a:r>
              <a:rPr lang="en-US" dirty="0" err="1" smtClean="0"/>
              <a:t>lutte</a:t>
            </a:r>
            <a:r>
              <a:rPr lang="en-US" dirty="0" smtClean="0"/>
              <a:t> </a:t>
            </a:r>
            <a:r>
              <a:rPr lang="en-US" dirty="0" err="1" smtClean="0"/>
              <a:t>contre</a:t>
            </a:r>
            <a:r>
              <a:rPr lang="en-US" dirty="0" smtClean="0"/>
              <a:t> le </a:t>
            </a:r>
            <a:r>
              <a:rPr lang="en-US" dirty="0" err="1" smtClean="0"/>
              <a:t>harcèlement</a:t>
            </a:r>
            <a:r>
              <a:rPr lang="en-US" i="1" dirty="0" smtClean="0"/>
              <a:t> </a:t>
            </a:r>
            <a:r>
              <a:rPr lang="en-US" dirty="0" smtClean="0"/>
              <a:t>– </a:t>
            </a:r>
            <a:r>
              <a:rPr lang="en-US" i="1" dirty="0" smtClean="0"/>
              <a:t>La </a:t>
            </a:r>
            <a:r>
              <a:rPr lang="en-US" i="1" dirty="0" err="1" smtClean="0"/>
              <a:t>mise</a:t>
            </a:r>
            <a:r>
              <a:rPr lang="en-US" i="1" dirty="0" smtClean="0"/>
              <a:t> </a:t>
            </a:r>
            <a:r>
              <a:rPr lang="en-US" i="1" dirty="0" err="1" smtClean="0"/>
              <a:t>en</a:t>
            </a:r>
            <a:r>
              <a:rPr lang="en-US" i="1" dirty="0" smtClean="0"/>
              <a:t> place </a:t>
            </a:r>
            <a:r>
              <a:rPr lang="en-US" i="1" dirty="0" err="1" smtClean="0"/>
              <a:t>officielle</a:t>
            </a:r>
            <a:r>
              <a:rPr lang="en-US" i="1" dirty="0" smtClean="0"/>
              <a:t> d’un </a:t>
            </a:r>
            <a:r>
              <a:rPr lang="en-US" i="1" dirty="0" err="1" smtClean="0"/>
              <a:t>coordinateur</a:t>
            </a:r>
            <a:r>
              <a:rPr lang="en-US" i="1" dirty="0" smtClean="0"/>
              <a:t> </a:t>
            </a:r>
            <a:r>
              <a:rPr lang="en-US" i="1" dirty="0" err="1"/>
              <a:t>ou</a:t>
            </a:r>
            <a:r>
              <a:rPr lang="en-US" i="1" dirty="0"/>
              <a:t> d’un </a:t>
            </a:r>
            <a:r>
              <a:rPr lang="en-US" i="1" dirty="0" err="1"/>
              <a:t>comité</a:t>
            </a:r>
            <a:r>
              <a:rPr lang="en-US" i="1" dirty="0"/>
              <a:t> </a:t>
            </a:r>
            <a:r>
              <a:rPr lang="en-US" i="1" dirty="0" smtClean="0"/>
              <a:t>anti-</a:t>
            </a:r>
            <a:r>
              <a:rPr lang="en-US" i="1" dirty="0" err="1" smtClean="0"/>
              <a:t>harcèlement</a:t>
            </a:r>
            <a:r>
              <a:rPr lang="en-US" i="1" dirty="0" smtClean="0"/>
              <a:t> </a:t>
            </a:r>
            <a:r>
              <a:rPr lang="en-US" i="1" dirty="0" err="1" smtClean="0"/>
              <a:t>contribuera</a:t>
            </a:r>
            <a:r>
              <a:rPr lang="en-US" i="1" dirty="0" smtClean="0"/>
              <a:t> à </a:t>
            </a:r>
            <a:r>
              <a:rPr lang="en-US" i="1" dirty="0" err="1" smtClean="0"/>
              <a:t>garantir</a:t>
            </a:r>
            <a:r>
              <a:rPr lang="en-US" i="1" dirty="0" smtClean="0"/>
              <a:t> que les </a:t>
            </a:r>
            <a:r>
              <a:rPr lang="en-US" i="1" dirty="0" err="1" smtClean="0"/>
              <a:t>stratégies</a:t>
            </a:r>
            <a:r>
              <a:rPr lang="en-US" i="1" dirty="0" smtClean="0"/>
              <a:t> </a:t>
            </a:r>
            <a:r>
              <a:rPr lang="en-US" i="1" dirty="0" err="1" smtClean="0"/>
              <a:t>seront</a:t>
            </a:r>
            <a:r>
              <a:rPr lang="en-US" i="1" dirty="0" smtClean="0"/>
              <a:t> </a:t>
            </a:r>
            <a:r>
              <a:rPr lang="en-US" i="1" dirty="0" err="1" smtClean="0"/>
              <a:t>correctement</a:t>
            </a:r>
            <a:r>
              <a:rPr lang="en-US" i="1" dirty="0" smtClean="0"/>
              <a:t> </a:t>
            </a:r>
            <a:r>
              <a:rPr lang="en-US" i="1" dirty="0" err="1" smtClean="0"/>
              <a:t>mises</a:t>
            </a:r>
            <a:r>
              <a:rPr lang="en-US" i="1" dirty="0" smtClean="0"/>
              <a:t> </a:t>
            </a:r>
            <a:r>
              <a:rPr lang="en-US" i="1" dirty="0" err="1" smtClean="0"/>
              <a:t>en</a:t>
            </a:r>
            <a:r>
              <a:rPr lang="en-US" i="1" dirty="0" smtClean="0"/>
              <a:t> oeuvre et </a:t>
            </a:r>
            <a:r>
              <a:rPr lang="en-US" i="1" dirty="0" err="1" smtClean="0"/>
              <a:t>renforcera</a:t>
            </a:r>
            <a:r>
              <a:rPr lang="en-US" i="1" dirty="0" smtClean="0"/>
              <a:t> la </a:t>
            </a:r>
            <a:r>
              <a:rPr lang="en-US" i="1" dirty="0" err="1" smtClean="0"/>
              <a:t>confiance</a:t>
            </a:r>
            <a:r>
              <a:rPr lang="en-US" i="1" dirty="0" smtClean="0"/>
              <a:t> </a:t>
            </a:r>
            <a:r>
              <a:rPr lang="en-US" i="1" dirty="0" err="1" smtClean="0"/>
              <a:t>dans</a:t>
            </a:r>
            <a:r>
              <a:rPr lang="en-US" i="1" dirty="0" smtClean="0"/>
              <a:t> le </a:t>
            </a:r>
            <a:r>
              <a:rPr lang="en-US" i="1" dirty="0" err="1" smtClean="0"/>
              <a:t>processus</a:t>
            </a:r>
            <a:endParaRPr lang="en-US" i="1" dirty="0" smtClean="0"/>
          </a:p>
          <a:p>
            <a:pPr marL="285750" indent="-285750">
              <a:buFont typeface="Arial" panose="020B0604020202020204" pitchFamily="34" charset="0"/>
              <a:buChar char="•"/>
            </a:pPr>
            <a:r>
              <a:rPr lang="en-US" dirty="0" smtClean="0"/>
              <a:t>Discussions avec les classes </a:t>
            </a:r>
            <a:r>
              <a:rPr lang="en-US" dirty="0" err="1" smtClean="0"/>
              <a:t>ou</a:t>
            </a:r>
            <a:r>
              <a:rPr lang="en-US" dirty="0" smtClean="0"/>
              <a:t> le corps </a:t>
            </a:r>
            <a:r>
              <a:rPr lang="en-US" dirty="0" err="1" smtClean="0"/>
              <a:t>étudiant</a:t>
            </a:r>
            <a:r>
              <a:rPr lang="en-US" dirty="0" smtClean="0"/>
              <a:t> </a:t>
            </a:r>
            <a:r>
              <a:rPr lang="en-US" dirty="0" err="1" smtClean="0"/>
              <a:t>dans</a:t>
            </a:r>
            <a:r>
              <a:rPr lang="en-US" dirty="0" smtClean="0"/>
              <a:t> son ensemble – </a:t>
            </a:r>
            <a:r>
              <a:rPr lang="en-US" i="1" dirty="0" smtClean="0"/>
              <a:t>Les </a:t>
            </a:r>
            <a:r>
              <a:rPr lang="en-US" i="1" dirty="0" err="1" smtClean="0"/>
              <a:t>enseignants</a:t>
            </a:r>
            <a:r>
              <a:rPr lang="en-US" i="1" dirty="0" smtClean="0"/>
              <a:t> </a:t>
            </a:r>
            <a:r>
              <a:rPr lang="en-US" i="1" dirty="0" err="1" smtClean="0"/>
              <a:t>ou</a:t>
            </a:r>
            <a:r>
              <a:rPr lang="en-US" i="1" dirty="0" smtClean="0"/>
              <a:t> les </a:t>
            </a:r>
            <a:r>
              <a:rPr lang="en-US" i="1" dirty="0" err="1" smtClean="0"/>
              <a:t>écoles</a:t>
            </a:r>
            <a:r>
              <a:rPr lang="en-US" i="1" dirty="0" smtClean="0"/>
              <a:t> </a:t>
            </a:r>
            <a:r>
              <a:rPr lang="en-US" i="1" dirty="0" err="1" smtClean="0"/>
              <a:t>peuvent</a:t>
            </a:r>
            <a:r>
              <a:rPr lang="en-US" i="1" dirty="0" smtClean="0"/>
              <a:t> </a:t>
            </a:r>
            <a:r>
              <a:rPr lang="en-US" i="1" dirty="0" err="1" smtClean="0"/>
              <a:t>parfois</a:t>
            </a:r>
            <a:r>
              <a:rPr lang="en-US" i="1" dirty="0" smtClean="0"/>
              <a:t> inviter des </a:t>
            </a:r>
            <a:r>
              <a:rPr lang="en-US" i="1" dirty="0" err="1" smtClean="0"/>
              <a:t>conférenciers</a:t>
            </a:r>
            <a:r>
              <a:rPr lang="en-US" i="1" dirty="0" smtClean="0"/>
              <a:t> pour </a:t>
            </a:r>
            <a:r>
              <a:rPr lang="en-US" i="1" dirty="0" err="1" smtClean="0"/>
              <a:t>évoquer</a:t>
            </a:r>
            <a:r>
              <a:rPr lang="en-US" i="1" dirty="0" smtClean="0"/>
              <a:t> la </a:t>
            </a:r>
            <a:r>
              <a:rPr lang="en-US" i="1" dirty="0" err="1" smtClean="0"/>
              <a:t>problématique</a:t>
            </a:r>
            <a:r>
              <a:rPr lang="en-US" i="1" dirty="0" smtClean="0"/>
              <a:t> </a:t>
            </a:r>
            <a:r>
              <a:rPr lang="en-US" i="1" dirty="0" err="1" smtClean="0"/>
              <a:t>lorsque</a:t>
            </a:r>
            <a:r>
              <a:rPr lang="en-US" i="1" dirty="0" smtClean="0"/>
              <a:t> des </a:t>
            </a:r>
            <a:r>
              <a:rPr lang="en-US" i="1" dirty="0" err="1" smtClean="0"/>
              <a:t>faits</a:t>
            </a:r>
            <a:r>
              <a:rPr lang="en-US" i="1" dirty="0" smtClean="0"/>
              <a:t> de </a:t>
            </a:r>
            <a:r>
              <a:rPr lang="en-US" i="1" dirty="0" err="1" smtClean="0"/>
              <a:t>harcèlement</a:t>
            </a:r>
            <a:r>
              <a:rPr lang="en-US" i="1" dirty="0" smtClean="0"/>
              <a:t> </a:t>
            </a:r>
            <a:r>
              <a:rPr lang="en-US" i="1" dirty="0" err="1" smtClean="0"/>
              <a:t>ont</a:t>
            </a:r>
            <a:r>
              <a:rPr lang="en-US" i="1" dirty="0" smtClean="0"/>
              <a:t> </a:t>
            </a:r>
            <a:r>
              <a:rPr lang="en-US" i="1" dirty="0" err="1" smtClean="0"/>
              <a:t>été</a:t>
            </a:r>
            <a:r>
              <a:rPr lang="en-US" i="1" dirty="0" smtClean="0"/>
              <a:t> </a:t>
            </a:r>
            <a:r>
              <a:rPr lang="en-US" i="1" dirty="0" err="1" smtClean="0"/>
              <a:t>découverts</a:t>
            </a:r>
            <a:r>
              <a:rPr lang="en-US" i="1" dirty="0" smtClean="0"/>
              <a:t>. </a:t>
            </a:r>
            <a:r>
              <a:rPr lang="en-US" i="1" dirty="0" err="1" smtClean="0"/>
              <a:t>Cette</a:t>
            </a:r>
            <a:r>
              <a:rPr lang="en-US" i="1" dirty="0" smtClean="0"/>
              <a:t> </a:t>
            </a:r>
            <a:r>
              <a:rPr lang="en-US" i="1" dirty="0" err="1" smtClean="0"/>
              <a:t>approche</a:t>
            </a:r>
            <a:r>
              <a:rPr lang="en-US" i="1" dirty="0" smtClean="0"/>
              <a:t> </a:t>
            </a:r>
            <a:r>
              <a:rPr lang="en-US" i="1" dirty="0" err="1" smtClean="0"/>
              <a:t>est</a:t>
            </a:r>
            <a:r>
              <a:rPr lang="en-US" i="1" dirty="0" smtClean="0"/>
              <a:t> utile car le fait que les </a:t>
            </a:r>
            <a:r>
              <a:rPr lang="en-US" i="1" dirty="0" err="1" smtClean="0"/>
              <a:t>personnes</a:t>
            </a:r>
            <a:r>
              <a:rPr lang="en-US" i="1" dirty="0" smtClean="0"/>
              <a:t> </a:t>
            </a:r>
            <a:r>
              <a:rPr lang="en-US" i="1" dirty="0" err="1" smtClean="0"/>
              <a:t>impliquées</a:t>
            </a:r>
            <a:r>
              <a:rPr lang="en-US" i="1" dirty="0" smtClean="0"/>
              <a:t> </a:t>
            </a:r>
            <a:r>
              <a:rPr lang="en-US" i="1" dirty="0" err="1" smtClean="0"/>
              <a:t>puissent</a:t>
            </a:r>
            <a:r>
              <a:rPr lang="en-US" i="1" dirty="0" smtClean="0"/>
              <a:t> </a:t>
            </a:r>
            <a:r>
              <a:rPr lang="en-US" i="1" dirty="0" err="1" smtClean="0"/>
              <a:t>être</a:t>
            </a:r>
            <a:r>
              <a:rPr lang="en-US" i="1" dirty="0" smtClean="0"/>
              <a:t> </a:t>
            </a:r>
            <a:r>
              <a:rPr lang="en-US" i="1" dirty="0" err="1" smtClean="0"/>
              <a:t>identifiées</a:t>
            </a:r>
            <a:r>
              <a:rPr lang="en-US" i="1" dirty="0" smtClean="0"/>
              <a:t> </a:t>
            </a:r>
            <a:r>
              <a:rPr lang="en-US" i="1" dirty="0" err="1" smtClean="0"/>
              <a:t>peut</a:t>
            </a:r>
            <a:r>
              <a:rPr lang="en-US" i="1" dirty="0" smtClean="0"/>
              <a:t> </a:t>
            </a:r>
            <a:r>
              <a:rPr lang="en-US" i="1" dirty="0" err="1" smtClean="0"/>
              <a:t>s’avérer</a:t>
            </a:r>
            <a:r>
              <a:rPr lang="en-US" i="1" dirty="0" smtClean="0"/>
              <a:t> </a:t>
            </a:r>
            <a:r>
              <a:rPr lang="en-US" i="1" dirty="0" err="1" smtClean="0"/>
              <a:t>contre-productif</a:t>
            </a:r>
            <a:r>
              <a:rPr lang="en-US" i="1" dirty="0" smtClean="0"/>
              <a:t>. </a:t>
            </a:r>
            <a:endParaRPr lang="en-US" dirty="0"/>
          </a:p>
          <a:p>
            <a:endParaRPr lang="fr-BE" dirty="0"/>
          </a:p>
        </p:txBody>
      </p:sp>
    </p:spTree>
    <p:extLst>
      <p:ext uri="{BB962C8B-B14F-4D97-AF65-F5344CB8AC3E}">
        <p14:creationId xmlns:p14="http://schemas.microsoft.com/office/powerpoint/2010/main" val="424622939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64</a:t>
            </a:fld>
            <a:endParaRPr lang="el-GR"/>
          </a:p>
        </p:txBody>
      </p:sp>
      <p:sp>
        <p:nvSpPr>
          <p:cNvPr id="2" name="Rectangle 1"/>
          <p:cNvSpPr/>
          <p:nvPr/>
        </p:nvSpPr>
        <p:spPr>
          <a:xfrm>
            <a:off x="467544" y="917912"/>
            <a:ext cx="8496944" cy="4939814"/>
          </a:xfrm>
          <a:prstGeom prst="rect">
            <a:avLst/>
          </a:prstGeom>
        </p:spPr>
        <p:txBody>
          <a:bodyPr wrap="square">
            <a:spAutoFit/>
          </a:bodyPr>
          <a:lstStyle/>
          <a:p>
            <a:pPr algn="ctr">
              <a:spcAft>
                <a:spcPts val="600"/>
              </a:spcAft>
            </a:pPr>
            <a:r>
              <a:rPr lang="en-US" dirty="0" smtClean="0"/>
              <a:t> </a:t>
            </a:r>
            <a:endParaRPr lang="en-US" dirty="0"/>
          </a:p>
          <a:p>
            <a:pPr marL="285750" indent="-285750">
              <a:spcAft>
                <a:spcPts val="1200"/>
              </a:spcAft>
              <a:buFont typeface="Arial" panose="020B0604020202020204" pitchFamily="34" charset="0"/>
              <a:buChar char="•"/>
            </a:pPr>
            <a:r>
              <a:rPr lang="en-US" dirty="0" smtClean="0"/>
              <a:t>Intervention </a:t>
            </a:r>
            <a:r>
              <a:rPr lang="en-US" dirty="0" err="1" smtClean="0"/>
              <a:t>directe</a:t>
            </a:r>
            <a:r>
              <a:rPr lang="en-US" dirty="0" smtClean="0"/>
              <a:t> de </a:t>
            </a:r>
            <a:r>
              <a:rPr lang="en-US" dirty="0" err="1" smtClean="0"/>
              <a:t>l’enseignant</a:t>
            </a:r>
            <a:r>
              <a:rPr lang="en-US" dirty="0" smtClean="0"/>
              <a:t>/</a:t>
            </a:r>
            <a:r>
              <a:rPr lang="en-US" dirty="0" err="1" smtClean="0"/>
              <a:t>Parler</a:t>
            </a:r>
            <a:r>
              <a:rPr lang="en-US" dirty="0" smtClean="0"/>
              <a:t> avec les </a:t>
            </a:r>
            <a:r>
              <a:rPr lang="en-US" dirty="0" err="1" smtClean="0"/>
              <a:t>élèves</a:t>
            </a:r>
            <a:r>
              <a:rPr lang="en-US" dirty="0" smtClean="0"/>
              <a:t> – </a:t>
            </a:r>
            <a:r>
              <a:rPr lang="en-US" i="1" dirty="0" smtClean="0"/>
              <a:t>La </a:t>
            </a:r>
            <a:r>
              <a:rPr lang="en-US" i="1" dirty="0" err="1" smtClean="0"/>
              <a:t>méthode</a:t>
            </a:r>
            <a:r>
              <a:rPr lang="en-US" i="1" dirty="0" smtClean="0"/>
              <a:t> la plus </a:t>
            </a:r>
            <a:r>
              <a:rPr lang="en-US" i="1" dirty="0" err="1" smtClean="0"/>
              <a:t>évidente</a:t>
            </a:r>
            <a:r>
              <a:rPr lang="en-US" i="1" dirty="0" smtClean="0"/>
              <a:t> et </a:t>
            </a:r>
            <a:r>
              <a:rPr lang="en-US" i="1" dirty="0" err="1" smtClean="0"/>
              <a:t>directe</a:t>
            </a:r>
            <a:r>
              <a:rPr lang="en-US" i="1" dirty="0" smtClean="0"/>
              <a:t> pour </a:t>
            </a:r>
            <a:r>
              <a:rPr lang="en-US" i="1" dirty="0" err="1" smtClean="0"/>
              <a:t>traiter</a:t>
            </a:r>
            <a:r>
              <a:rPr lang="en-US" i="1" dirty="0" smtClean="0"/>
              <a:t> le </a:t>
            </a:r>
            <a:r>
              <a:rPr lang="en-US" i="1" dirty="0" err="1" smtClean="0"/>
              <a:t>harcèlement</a:t>
            </a:r>
            <a:r>
              <a:rPr lang="en-US" i="1" dirty="0" smtClean="0"/>
              <a:t>, </a:t>
            </a:r>
            <a:r>
              <a:rPr lang="en-US" i="1" dirty="0" err="1" smtClean="0"/>
              <a:t>c’est</a:t>
            </a:r>
            <a:r>
              <a:rPr lang="en-US" i="1" dirty="0" smtClean="0"/>
              <a:t> </a:t>
            </a:r>
            <a:r>
              <a:rPr lang="en-US" i="1" dirty="0" err="1" smtClean="0"/>
              <a:t>qu’un</a:t>
            </a:r>
            <a:r>
              <a:rPr lang="en-US" i="1" dirty="0" smtClean="0"/>
              <a:t> </a:t>
            </a:r>
            <a:r>
              <a:rPr lang="en-US" i="1" dirty="0" err="1" smtClean="0"/>
              <a:t>enseignant</a:t>
            </a:r>
            <a:r>
              <a:rPr lang="en-US" i="1" dirty="0" smtClean="0"/>
              <a:t> </a:t>
            </a:r>
            <a:r>
              <a:rPr lang="en-US" i="1" dirty="0" err="1" smtClean="0"/>
              <a:t>agisse</a:t>
            </a:r>
            <a:r>
              <a:rPr lang="en-US" i="1" dirty="0" smtClean="0"/>
              <a:t> sur la base d’un incident de </a:t>
            </a:r>
            <a:r>
              <a:rPr lang="en-US" i="1" dirty="0" err="1" smtClean="0"/>
              <a:t>harcèlement</a:t>
            </a:r>
            <a:r>
              <a:rPr lang="en-US" i="1" dirty="0" smtClean="0"/>
              <a:t> </a:t>
            </a:r>
            <a:r>
              <a:rPr lang="en-US" i="1" dirty="0" err="1" smtClean="0"/>
              <a:t>dont</a:t>
            </a:r>
            <a:r>
              <a:rPr lang="en-US" i="1" dirty="0" smtClean="0"/>
              <a:t> </a:t>
            </a:r>
            <a:r>
              <a:rPr lang="en-US" i="1" dirty="0" err="1" smtClean="0"/>
              <a:t>il</a:t>
            </a:r>
            <a:r>
              <a:rPr lang="en-US" i="1" dirty="0" smtClean="0"/>
              <a:t> a </a:t>
            </a:r>
            <a:r>
              <a:rPr lang="en-US" i="1" dirty="0" err="1" smtClean="0"/>
              <a:t>été</a:t>
            </a:r>
            <a:r>
              <a:rPr lang="en-US" i="1" dirty="0" smtClean="0"/>
              <a:t> </a:t>
            </a:r>
            <a:r>
              <a:rPr lang="en-US" i="1" dirty="0" err="1" smtClean="0"/>
              <a:t>témoin</a:t>
            </a:r>
            <a:r>
              <a:rPr lang="en-US" i="1" dirty="0" smtClean="0"/>
              <a:t> </a:t>
            </a:r>
            <a:r>
              <a:rPr lang="en-US" i="1" dirty="0" err="1" smtClean="0"/>
              <a:t>ou</a:t>
            </a:r>
            <a:r>
              <a:rPr lang="en-US" i="1" dirty="0" smtClean="0"/>
              <a:t> sur </a:t>
            </a:r>
            <a:r>
              <a:rPr lang="en-US" i="1" dirty="0" err="1" smtClean="0"/>
              <a:t>lequel</a:t>
            </a:r>
            <a:r>
              <a:rPr lang="en-US" i="1" dirty="0" smtClean="0"/>
              <a:t> on a </a:t>
            </a:r>
            <a:r>
              <a:rPr lang="en-US" i="1" dirty="0" err="1" smtClean="0"/>
              <a:t>attiré</a:t>
            </a:r>
            <a:r>
              <a:rPr lang="en-US" i="1" dirty="0" smtClean="0"/>
              <a:t> son attention.</a:t>
            </a:r>
          </a:p>
          <a:p>
            <a:pPr marL="285750" indent="-285750">
              <a:spcAft>
                <a:spcPts val="1200"/>
              </a:spcAft>
              <a:buFont typeface="Arial" panose="020B0604020202020204" pitchFamily="34" charset="0"/>
              <a:buChar char="•"/>
            </a:pPr>
            <a:r>
              <a:rPr lang="en-US" i="1" dirty="0" smtClean="0"/>
              <a:t> </a:t>
            </a:r>
            <a:r>
              <a:rPr lang="en-US" dirty="0" smtClean="0"/>
              <a:t>Implication des parents – </a:t>
            </a:r>
            <a:r>
              <a:rPr lang="en-US" i="1" dirty="0" smtClean="0"/>
              <a:t>Les parents des </a:t>
            </a:r>
            <a:r>
              <a:rPr lang="en-US" i="1" dirty="0" err="1" smtClean="0"/>
              <a:t>victimes</a:t>
            </a:r>
            <a:r>
              <a:rPr lang="en-US" i="1" dirty="0" smtClean="0"/>
              <a:t> et des </a:t>
            </a:r>
            <a:r>
              <a:rPr lang="en-US" i="1" dirty="0" err="1" smtClean="0"/>
              <a:t>harceleurs</a:t>
            </a:r>
            <a:r>
              <a:rPr lang="en-US" i="1" dirty="0" smtClean="0"/>
              <a:t> </a:t>
            </a:r>
            <a:r>
              <a:rPr lang="en-US" i="1" dirty="0" err="1" smtClean="0"/>
              <a:t>peuvent</a:t>
            </a:r>
            <a:r>
              <a:rPr lang="en-US" i="1" dirty="0" smtClean="0"/>
              <a:t> </a:t>
            </a:r>
            <a:r>
              <a:rPr lang="en-US" i="1" dirty="0" err="1" smtClean="0"/>
              <a:t>être</a:t>
            </a:r>
            <a:r>
              <a:rPr lang="en-US" i="1" dirty="0" smtClean="0"/>
              <a:t> </a:t>
            </a:r>
            <a:r>
              <a:rPr lang="en-US" i="1" dirty="0" err="1" smtClean="0"/>
              <a:t>une</a:t>
            </a:r>
            <a:r>
              <a:rPr lang="en-US" i="1" dirty="0" smtClean="0"/>
              <a:t> des </a:t>
            </a:r>
            <a:r>
              <a:rPr lang="en-US" i="1" dirty="0" err="1" smtClean="0"/>
              <a:t>ressources</a:t>
            </a:r>
            <a:r>
              <a:rPr lang="en-US" i="1" dirty="0" smtClean="0"/>
              <a:t>/</a:t>
            </a:r>
            <a:r>
              <a:rPr lang="en-US" i="1" dirty="0" err="1" smtClean="0"/>
              <a:t>stratégies</a:t>
            </a:r>
            <a:r>
              <a:rPr lang="en-US" i="1" dirty="0" smtClean="0"/>
              <a:t> les plus </a:t>
            </a:r>
            <a:r>
              <a:rPr lang="en-US" i="1" dirty="0" err="1" smtClean="0"/>
              <a:t>efficaces</a:t>
            </a:r>
            <a:r>
              <a:rPr lang="en-US" i="1" dirty="0" smtClean="0"/>
              <a:t> pour </a:t>
            </a:r>
            <a:r>
              <a:rPr lang="en-US" i="1" dirty="0" err="1" smtClean="0"/>
              <a:t>lutter</a:t>
            </a:r>
            <a:r>
              <a:rPr lang="en-US" i="1" dirty="0" smtClean="0"/>
              <a:t> </a:t>
            </a:r>
            <a:r>
              <a:rPr lang="en-US" i="1" dirty="0" err="1" smtClean="0"/>
              <a:t>contre</a:t>
            </a:r>
            <a:r>
              <a:rPr lang="en-US" i="1" dirty="0" smtClean="0"/>
              <a:t> le </a:t>
            </a:r>
            <a:r>
              <a:rPr lang="en-US" i="1" dirty="0" err="1" smtClean="0"/>
              <a:t>harcèlement</a:t>
            </a:r>
            <a:r>
              <a:rPr lang="en-US" i="1" dirty="0" smtClean="0"/>
              <a:t>. </a:t>
            </a:r>
          </a:p>
          <a:p>
            <a:pPr marL="285750" indent="-285750">
              <a:spcAft>
                <a:spcPts val="1200"/>
              </a:spcAft>
              <a:buFont typeface="Arial" panose="020B0604020202020204" pitchFamily="34" charset="0"/>
              <a:buChar char="•"/>
            </a:pPr>
            <a:r>
              <a:rPr lang="en-US" dirty="0" err="1" smtClean="0"/>
              <a:t>L’Approche</a:t>
            </a:r>
            <a:r>
              <a:rPr lang="en-US" dirty="0" smtClean="0"/>
              <a:t> “No Blame” – </a:t>
            </a:r>
            <a:r>
              <a:rPr lang="en-US" i="1" dirty="0" err="1" smtClean="0"/>
              <a:t>Une</a:t>
            </a:r>
            <a:r>
              <a:rPr lang="en-US" i="1" dirty="0" smtClean="0"/>
              <a:t> </a:t>
            </a:r>
            <a:r>
              <a:rPr lang="en-US" i="1" dirty="0" err="1" smtClean="0"/>
              <a:t>approche</a:t>
            </a:r>
            <a:r>
              <a:rPr lang="en-US" i="1" dirty="0" smtClean="0"/>
              <a:t> non punitive pour </a:t>
            </a:r>
            <a:r>
              <a:rPr lang="en-US" i="1" dirty="0" err="1" smtClean="0"/>
              <a:t>combattre</a:t>
            </a:r>
            <a:r>
              <a:rPr lang="en-US" i="1" dirty="0" smtClean="0"/>
              <a:t> le </a:t>
            </a:r>
            <a:r>
              <a:rPr lang="en-US" i="1" dirty="0" err="1" smtClean="0"/>
              <a:t>harcèlement</a:t>
            </a:r>
            <a:r>
              <a:rPr lang="en-US" i="1" dirty="0" smtClean="0"/>
              <a:t> </a:t>
            </a:r>
            <a:r>
              <a:rPr lang="en-US" i="1" dirty="0" err="1" smtClean="0"/>
              <a:t>où</a:t>
            </a:r>
            <a:r>
              <a:rPr lang="en-US" i="1" dirty="0" smtClean="0"/>
              <a:t> les </a:t>
            </a:r>
            <a:r>
              <a:rPr lang="en-US" i="1" dirty="0" err="1" smtClean="0"/>
              <a:t>harceleurs</a:t>
            </a:r>
            <a:r>
              <a:rPr lang="en-US" i="1" dirty="0" smtClean="0"/>
              <a:t> et les </a:t>
            </a:r>
            <a:r>
              <a:rPr lang="en-US" i="1" dirty="0" err="1" smtClean="0"/>
              <a:t>témoins</a:t>
            </a:r>
            <a:r>
              <a:rPr lang="en-US" i="1" dirty="0" smtClean="0"/>
              <a:t> </a:t>
            </a:r>
            <a:r>
              <a:rPr lang="en-US" i="1" dirty="0" err="1" smtClean="0"/>
              <a:t>sont</a:t>
            </a:r>
            <a:r>
              <a:rPr lang="en-US" i="1" dirty="0" smtClean="0"/>
              <a:t> </a:t>
            </a:r>
            <a:r>
              <a:rPr lang="en-US" i="1" dirty="0" err="1" smtClean="0"/>
              <a:t>amenés</a:t>
            </a:r>
            <a:r>
              <a:rPr lang="en-US" i="1" dirty="0" smtClean="0"/>
              <a:t> à </a:t>
            </a:r>
            <a:r>
              <a:rPr lang="en-US" i="1" dirty="0" err="1" smtClean="0"/>
              <a:t>ressentir</a:t>
            </a:r>
            <a:r>
              <a:rPr lang="en-US" i="1" dirty="0" smtClean="0"/>
              <a:t> </a:t>
            </a:r>
            <a:r>
              <a:rPr lang="en-US" i="1" dirty="0" err="1" smtClean="0"/>
              <a:t>ce</a:t>
            </a:r>
            <a:r>
              <a:rPr lang="en-US" i="1" dirty="0" smtClean="0"/>
              <a:t> </a:t>
            </a:r>
            <a:r>
              <a:rPr lang="en-US" i="1" dirty="0" err="1" smtClean="0"/>
              <a:t>qu’un</a:t>
            </a:r>
            <a:r>
              <a:rPr lang="en-US" i="1" dirty="0" smtClean="0"/>
              <a:t> enfant </a:t>
            </a:r>
            <a:r>
              <a:rPr lang="en-US" i="1" dirty="0" err="1" smtClean="0"/>
              <a:t>harcelé</a:t>
            </a:r>
            <a:r>
              <a:rPr lang="en-US" i="1" dirty="0" smtClean="0"/>
              <a:t> </a:t>
            </a:r>
            <a:r>
              <a:rPr lang="en-US" i="1" dirty="0" err="1" smtClean="0"/>
              <a:t>peut</a:t>
            </a:r>
            <a:r>
              <a:rPr lang="en-US" i="1" dirty="0" smtClean="0"/>
              <a:t> </a:t>
            </a:r>
            <a:r>
              <a:rPr lang="en-US" i="1" dirty="0" err="1" smtClean="0"/>
              <a:t>éprouver</a:t>
            </a:r>
            <a:r>
              <a:rPr lang="en-US" i="1" dirty="0" smtClean="0"/>
              <a:t>.</a:t>
            </a:r>
          </a:p>
          <a:p>
            <a:pPr marL="285750" indent="-285750">
              <a:spcAft>
                <a:spcPts val="1200"/>
              </a:spcAft>
              <a:buFont typeface="Arial" panose="020B0604020202020204" pitchFamily="34" charset="0"/>
              <a:buChar char="•"/>
            </a:pPr>
            <a:r>
              <a:rPr lang="en-US" dirty="0" err="1" smtClean="0"/>
              <a:t>Spécifier</a:t>
            </a:r>
            <a:r>
              <a:rPr lang="en-US" dirty="0" smtClean="0"/>
              <a:t> les sanctions </a:t>
            </a:r>
            <a:r>
              <a:rPr lang="en-US" dirty="0" err="1" smtClean="0"/>
              <a:t>encourues</a:t>
            </a:r>
            <a:r>
              <a:rPr lang="en-US" dirty="0" smtClean="0"/>
              <a:t> pour des </a:t>
            </a:r>
            <a:r>
              <a:rPr lang="en-US" dirty="0" err="1" smtClean="0"/>
              <a:t>comportements</a:t>
            </a:r>
            <a:r>
              <a:rPr lang="en-US" dirty="0" smtClean="0"/>
              <a:t> de </a:t>
            </a:r>
            <a:r>
              <a:rPr lang="en-US" dirty="0" err="1" smtClean="0"/>
              <a:t>harcèlement</a:t>
            </a:r>
            <a:r>
              <a:rPr lang="en-US" dirty="0" smtClean="0"/>
              <a:t> – </a:t>
            </a:r>
            <a:r>
              <a:rPr lang="en-US" i="1" dirty="0" smtClean="0"/>
              <a:t>On </a:t>
            </a:r>
            <a:r>
              <a:rPr lang="en-US" i="1" dirty="0" err="1" smtClean="0"/>
              <a:t>peut</a:t>
            </a:r>
            <a:r>
              <a:rPr lang="en-US" i="1" dirty="0" smtClean="0"/>
              <a:t> </a:t>
            </a:r>
            <a:r>
              <a:rPr lang="en-US" i="1" dirty="0" err="1" smtClean="0"/>
              <a:t>lister</a:t>
            </a:r>
            <a:r>
              <a:rPr lang="en-US" i="1" dirty="0" smtClean="0"/>
              <a:t> les actions les plus </a:t>
            </a:r>
            <a:r>
              <a:rPr lang="en-US" i="1" dirty="0" err="1" smtClean="0"/>
              <a:t>punitives</a:t>
            </a:r>
            <a:r>
              <a:rPr lang="en-US" i="1" dirty="0" smtClean="0"/>
              <a:t> </a:t>
            </a:r>
            <a:r>
              <a:rPr lang="en-US" i="1" dirty="0" err="1" smtClean="0"/>
              <a:t>envers</a:t>
            </a:r>
            <a:r>
              <a:rPr lang="en-US" i="1" dirty="0" smtClean="0"/>
              <a:t> le </a:t>
            </a:r>
            <a:r>
              <a:rPr lang="en-US" i="1" dirty="0" err="1" smtClean="0"/>
              <a:t>harcèlement</a:t>
            </a:r>
            <a:r>
              <a:rPr lang="en-US" i="1" dirty="0" smtClean="0"/>
              <a:t>, </a:t>
            </a:r>
            <a:r>
              <a:rPr lang="en-US" i="1" dirty="0" err="1" smtClean="0"/>
              <a:t>en</a:t>
            </a:r>
            <a:r>
              <a:rPr lang="en-US" i="1" dirty="0" smtClean="0"/>
              <a:t> </a:t>
            </a:r>
            <a:r>
              <a:rPr lang="en-US" i="1" dirty="0" err="1" smtClean="0"/>
              <a:t>montrant</a:t>
            </a:r>
            <a:r>
              <a:rPr lang="en-US" i="1" dirty="0" smtClean="0"/>
              <a:t> </a:t>
            </a:r>
            <a:r>
              <a:rPr lang="en-US" i="1" dirty="0" err="1" smtClean="0"/>
              <a:t>clairement</a:t>
            </a:r>
            <a:r>
              <a:rPr lang="en-US" i="1" dirty="0" smtClean="0"/>
              <a:t> </a:t>
            </a:r>
            <a:r>
              <a:rPr lang="en-US" i="1" dirty="0" err="1" smtClean="0"/>
              <a:t>qu’elles</a:t>
            </a:r>
            <a:r>
              <a:rPr lang="en-US" i="1" dirty="0" smtClean="0"/>
              <a:t> </a:t>
            </a:r>
            <a:r>
              <a:rPr lang="en-US" i="1" dirty="0" err="1" smtClean="0"/>
              <a:t>seront</a:t>
            </a:r>
            <a:r>
              <a:rPr lang="en-US" i="1" dirty="0" smtClean="0"/>
              <a:t> </a:t>
            </a:r>
            <a:r>
              <a:rPr lang="en-US" i="1" dirty="0" err="1" smtClean="0"/>
              <a:t>mises</a:t>
            </a:r>
            <a:r>
              <a:rPr lang="en-US" i="1" dirty="0" smtClean="0"/>
              <a:t> </a:t>
            </a:r>
            <a:r>
              <a:rPr lang="en-US" i="1" dirty="0" err="1" smtClean="0"/>
              <a:t>en</a:t>
            </a:r>
            <a:r>
              <a:rPr lang="en-US" i="1" dirty="0" smtClean="0"/>
              <a:t> application </a:t>
            </a:r>
            <a:r>
              <a:rPr lang="en-US" i="1" dirty="0" err="1" smtClean="0"/>
              <a:t>si</a:t>
            </a:r>
            <a:r>
              <a:rPr lang="en-US" i="1" dirty="0" smtClean="0"/>
              <a:t> le </a:t>
            </a:r>
            <a:r>
              <a:rPr lang="en-US" i="1" dirty="0" err="1" smtClean="0"/>
              <a:t>harcèlement</a:t>
            </a:r>
            <a:r>
              <a:rPr lang="en-US" i="1" dirty="0" smtClean="0"/>
              <a:t> ne </a:t>
            </a:r>
            <a:r>
              <a:rPr lang="en-US" i="1" dirty="0" err="1" smtClean="0"/>
              <a:t>s’arrête</a:t>
            </a:r>
            <a:r>
              <a:rPr lang="en-US" i="1" dirty="0" smtClean="0"/>
              <a:t> pas et </a:t>
            </a:r>
            <a:r>
              <a:rPr lang="en-US" i="1" dirty="0" err="1" smtClean="0"/>
              <a:t>annoncées</a:t>
            </a:r>
            <a:r>
              <a:rPr lang="en-US" i="1" dirty="0" smtClean="0"/>
              <a:t> </a:t>
            </a:r>
            <a:r>
              <a:rPr lang="en-US" i="1" dirty="0" err="1" smtClean="0"/>
              <a:t>ouvertement</a:t>
            </a:r>
            <a:r>
              <a:rPr lang="en-US" i="1" dirty="0" smtClean="0"/>
              <a:t> </a:t>
            </a:r>
            <a:r>
              <a:rPr lang="en-US" i="1" dirty="0" err="1" smtClean="0"/>
              <a:t>afin</a:t>
            </a:r>
            <a:r>
              <a:rPr lang="en-US" i="1" dirty="0" smtClean="0"/>
              <a:t> de </a:t>
            </a:r>
            <a:r>
              <a:rPr lang="en-US" i="1" dirty="0" err="1" smtClean="0"/>
              <a:t>rendre</a:t>
            </a:r>
            <a:r>
              <a:rPr lang="en-US" i="1" dirty="0" smtClean="0"/>
              <a:t> </a:t>
            </a:r>
            <a:r>
              <a:rPr lang="en-US" i="1" dirty="0" err="1" smtClean="0"/>
              <a:t>confiance</a:t>
            </a:r>
            <a:r>
              <a:rPr lang="en-US" i="1" dirty="0" smtClean="0"/>
              <a:t> aux </a:t>
            </a:r>
            <a:r>
              <a:rPr lang="en-US" i="1" dirty="0" err="1" smtClean="0"/>
              <a:t>victimes</a:t>
            </a:r>
            <a:r>
              <a:rPr lang="en-US" i="1" dirty="0" smtClean="0"/>
              <a:t> et dissuader les </a:t>
            </a:r>
            <a:r>
              <a:rPr lang="en-US" i="1" dirty="0" err="1" smtClean="0"/>
              <a:t>harceleurs</a:t>
            </a:r>
            <a:r>
              <a:rPr lang="en-US" i="1" dirty="0" smtClean="0"/>
              <a:t>.</a:t>
            </a:r>
          </a:p>
          <a:p>
            <a:pPr>
              <a:spcAft>
                <a:spcPts val="1200"/>
              </a:spcAft>
            </a:pPr>
            <a:endParaRPr lang="fr-BE" dirty="0"/>
          </a:p>
        </p:txBody>
      </p:sp>
    </p:spTree>
    <p:extLst>
      <p:ext uri="{BB962C8B-B14F-4D97-AF65-F5344CB8AC3E}">
        <p14:creationId xmlns:p14="http://schemas.microsoft.com/office/powerpoint/2010/main" val="202202500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65</a:t>
            </a:fld>
            <a:endParaRPr lang="el-GR"/>
          </a:p>
        </p:txBody>
      </p:sp>
      <p:sp>
        <p:nvSpPr>
          <p:cNvPr id="2" name="Rectangle 1"/>
          <p:cNvSpPr/>
          <p:nvPr/>
        </p:nvSpPr>
        <p:spPr>
          <a:xfrm>
            <a:off x="467544" y="917912"/>
            <a:ext cx="8496944" cy="5847755"/>
          </a:xfrm>
          <a:prstGeom prst="rect">
            <a:avLst/>
          </a:prstGeom>
        </p:spPr>
        <p:txBody>
          <a:bodyPr wrap="square">
            <a:spAutoFit/>
          </a:bodyPr>
          <a:lstStyle/>
          <a:p>
            <a:pPr algn="ctr">
              <a:spcAft>
                <a:spcPts val="600"/>
              </a:spcAft>
            </a:pPr>
            <a:r>
              <a:rPr lang="en-US" dirty="0" smtClean="0"/>
              <a:t> </a:t>
            </a:r>
            <a:endParaRPr lang="en-US" dirty="0"/>
          </a:p>
          <a:p>
            <a:pPr>
              <a:spcAft>
                <a:spcPts val="600"/>
              </a:spcAft>
            </a:pPr>
            <a:r>
              <a:rPr lang="en-US" b="1" dirty="0" err="1" smtClean="0"/>
              <a:t>Stratégies</a:t>
            </a:r>
            <a:r>
              <a:rPr lang="en-US" b="1" dirty="0" smtClean="0"/>
              <a:t> de </a:t>
            </a:r>
            <a:r>
              <a:rPr lang="en-US" b="1" dirty="0" err="1" smtClean="0"/>
              <a:t>Prévention</a:t>
            </a:r>
            <a:r>
              <a:rPr lang="en-US" b="1" dirty="0" smtClean="0"/>
              <a:t> (</a:t>
            </a:r>
            <a:r>
              <a:rPr lang="en-US" b="1" dirty="0" err="1" smtClean="0"/>
              <a:t>liste</a:t>
            </a:r>
            <a:r>
              <a:rPr lang="en-US" b="1" dirty="0" smtClean="0"/>
              <a:t> non exhaustive)</a:t>
            </a:r>
          </a:p>
          <a:p>
            <a:pPr marL="285750" indent="-285750">
              <a:spcAft>
                <a:spcPts val="600"/>
              </a:spcAft>
              <a:buFont typeface="Arial" panose="020B0604020202020204" pitchFamily="34" charset="0"/>
              <a:buChar char="•"/>
            </a:pPr>
            <a:r>
              <a:rPr lang="fr-BE" dirty="0" smtClean="0"/>
              <a:t>Activités scolaires – </a:t>
            </a:r>
            <a:r>
              <a:rPr lang="fr-BE" i="1" dirty="0" smtClean="0"/>
              <a:t>Les activités en classe peuvent être utilisées pour aborder les questions liées au harcèlement, d’une manière progressive et adaptée à l’âge, au genre et à la culture des élèves.</a:t>
            </a:r>
            <a:endParaRPr lang="fr-BE" i="1" dirty="0"/>
          </a:p>
          <a:p>
            <a:pPr marL="285750" indent="-285750">
              <a:spcAft>
                <a:spcPts val="600"/>
              </a:spcAft>
              <a:buFont typeface="Arial" panose="020B0604020202020204" pitchFamily="34" charset="0"/>
              <a:buChar char="•"/>
            </a:pPr>
            <a:r>
              <a:rPr lang="en-US" dirty="0" err="1" smtClean="0"/>
              <a:t>Retrait</a:t>
            </a:r>
            <a:r>
              <a:rPr lang="en-US" dirty="0" smtClean="0"/>
              <a:t>/Restriction des </a:t>
            </a:r>
            <a:r>
              <a:rPr lang="en-US" dirty="0" err="1" smtClean="0"/>
              <a:t>téléphones</a:t>
            </a:r>
            <a:r>
              <a:rPr lang="en-US" dirty="0" smtClean="0"/>
              <a:t>/</a:t>
            </a:r>
            <a:r>
              <a:rPr lang="en-US" dirty="0" err="1" smtClean="0"/>
              <a:t>outils</a:t>
            </a:r>
            <a:r>
              <a:rPr lang="en-US" dirty="0" smtClean="0"/>
              <a:t> </a:t>
            </a:r>
            <a:r>
              <a:rPr lang="en-US" dirty="0" err="1" smtClean="0"/>
              <a:t>technologiques</a:t>
            </a:r>
            <a:r>
              <a:rPr lang="en-US" dirty="0" smtClean="0"/>
              <a:t> – </a:t>
            </a:r>
            <a:r>
              <a:rPr lang="en-US" i="1" dirty="0" err="1" smtClean="0"/>
              <a:t>Principalement</a:t>
            </a:r>
            <a:r>
              <a:rPr lang="en-US" i="1" dirty="0" smtClean="0"/>
              <a:t> pour </a:t>
            </a:r>
            <a:r>
              <a:rPr lang="en-US" i="1" dirty="0" err="1" smtClean="0"/>
              <a:t>réduire</a:t>
            </a:r>
            <a:r>
              <a:rPr lang="en-US" i="1" dirty="0" smtClean="0"/>
              <a:t> le cyber-</a:t>
            </a:r>
            <a:r>
              <a:rPr lang="en-US" i="1" dirty="0" err="1" smtClean="0"/>
              <a:t>harcèlement</a:t>
            </a:r>
            <a:r>
              <a:rPr lang="en-US" i="1" dirty="0" smtClean="0"/>
              <a:t> au sein de la </a:t>
            </a:r>
            <a:r>
              <a:rPr lang="en-US" i="1" dirty="0" err="1" smtClean="0"/>
              <a:t>classe</a:t>
            </a:r>
            <a:r>
              <a:rPr lang="en-US" i="1" dirty="0" smtClean="0"/>
              <a:t>.</a:t>
            </a:r>
          </a:p>
          <a:p>
            <a:pPr marL="285750" indent="-285750">
              <a:spcAft>
                <a:spcPts val="600"/>
              </a:spcAft>
              <a:buFont typeface="Arial" panose="020B0604020202020204" pitchFamily="34" charset="0"/>
              <a:buChar char="•"/>
            </a:pPr>
            <a:r>
              <a:rPr lang="en-US" dirty="0" err="1" smtClean="0"/>
              <a:t>Affichage</a:t>
            </a:r>
            <a:r>
              <a:rPr lang="en-US" dirty="0" smtClean="0"/>
              <a:t> de </a:t>
            </a:r>
            <a:r>
              <a:rPr lang="en-US" dirty="0" err="1" smtClean="0"/>
              <a:t>matériels</a:t>
            </a:r>
            <a:r>
              <a:rPr lang="en-US" dirty="0" smtClean="0"/>
              <a:t> </a:t>
            </a:r>
            <a:r>
              <a:rPr lang="en-US" dirty="0" smtClean="0"/>
              <a:t>de </a:t>
            </a:r>
            <a:r>
              <a:rPr lang="en-US" dirty="0" err="1" smtClean="0"/>
              <a:t>sensibilisation</a:t>
            </a:r>
            <a:r>
              <a:rPr lang="en-US" dirty="0" smtClean="0"/>
              <a:t>/</a:t>
            </a:r>
            <a:r>
              <a:rPr lang="en-US" dirty="0" err="1" smtClean="0"/>
              <a:t>Charte</a:t>
            </a:r>
            <a:r>
              <a:rPr lang="en-US" dirty="0" smtClean="0"/>
              <a:t> des </a:t>
            </a:r>
            <a:r>
              <a:rPr lang="en-US" dirty="0" err="1" smtClean="0"/>
              <a:t>étudiants</a:t>
            </a:r>
            <a:r>
              <a:rPr lang="en-US" dirty="0" smtClean="0"/>
              <a:t> – </a:t>
            </a:r>
            <a:r>
              <a:rPr lang="en-US" i="1" dirty="0" err="1" smtClean="0"/>
              <a:t>conçus</a:t>
            </a:r>
            <a:r>
              <a:rPr lang="en-US" i="1" dirty="0" smtClean="0"/>
              <a:t> et </a:t>
            </a:r>
            <a:r>
              <a:rPr lang="en-US" i="1" dirty="0" err="1" smtClean="0"/>
              <a:t>créés</a:t>
            </a:r>
            <a:r>
              <a:rPr lang="en-US" i="1" dirty="0" smtClean="0"/>
              <a:t> par les </a:t>
            </a:r>
            <a:r>
              <a:rPr lang="en-US" i="1" dirty="0" err="1" smtClean="0"/>
              <a:t>étudiants</a:t>
            </a:r>
            <a:r>
              <a:rPr lang="en-US" i="1" dirty="0" smtClean="0"/>
              <a:t> </a:t>
            </a:r>
            <a:r>
              <a:rPr lang="en-US" i="1" dirty="0" err="1" smtClean="0"/>
              <a:t>eux-mêmes</a:t>
            </a:r>
            <a:r>
              <a:rPr lang="en-US" i="1" dirty="0" smtClean="0"/>
              <a:t> et qui </a:t>
            </a:r>
            <a:r>
              <a:rPr lang="en-US" i="1" dirty="0" err="1" smtClean="0"/>
              <a:t>peuvent</a:t>
            </a:r>
            <a:r>
              <a:rPr lang="en-US" i="1" dirty="0" smtClean="0"/>
              <a:t> </a:t>
            </a:r>
            <a:r>
              <a:rPr lang="en-US" i="1" dirty="0" err="1" smtClean="0"/>
              <a:t>être</a:t>
            </a:r>
            <a:r>
              <a:rPr lang="en-US" i="1" dirty="0" smtClean="0"/>
              <a:t> </a:t>
            </a:r>
            <a:r>
              <a:rPr lang="en-US" i="1" dirty="0" err="1" smtClean="0"/>
              <a:t>placés</a:t>
            </a:r>
            <a:r>
              <a:rPr lang="en-US" i="1" dirty="0" smtClean="0"/>
              <a:t> </a:t>
            </a:r>
            <a:r>
              <a:rPr lang="en-US" i="1" dirty="0" err="1" smtClean="0"/>
              <a:t>dans</a:t>
            </a:r>
            <a:r>
              <a:rPr lang="en-US" i="1" dirty="0" smtClean="0"/>
              <a:t> divers </a:t>
            </a:r>
            <a:r>
              <a:rPr lang="en-US" i="1" dirty="0" err="1" smtClean="0"/>
              <a:t>lieux</a:t>
            </a:r>
            <a:r>
              <a:rPr lang="en-US" i="1" dirty="0" smtClean="0"/>
              <a:t> de </a:t>
            </a:r>
            <a:r>
              <a:rPr lang="en-US" i="1" dirty="0" err="1" smtClean="0"/>
              <a:t>l’école</a:t>
            </a:r>
            <a:r>
              <a:rPr lang="en-US" i="1" dirty="0" smtClean="0"/>
              <a:t>.</a:t>
            </a:r>
            <a:endParaRPr lang="en-US" i="1" dirty="0"/>
          </a:p>
          <a:p>
            <a:pPr marL="285750" indent="-285750">
              <a:spcAft>
                <a:spcPts val="600"/>
              </a:spcAft>
              <a:buFont typeface="Arial" panose="020B0604020202020204" pitchFamily="34" charset="0"/>
              <a:buChar char="•"/>
            </a:pPr>
            <a:r>
              <a:rPr lang="en-US" dirty="0" smtClean="0"/>
              <a:t>Le Temps du </a:t>
            </a:r>
            <a:r>
              <a:rPr lang="en-US" dirty="0" err="1" smtClean="0"/>
              <a:t>Cercle</a:t>
            </a:r>
            <a:r>
              <a:rPr lang="en-US" dirty="0" smtClean="0"/>
              <a:t>/Evaluation </a:t>
            </a:r>
            <a:r>
              <a:rPr lang="en-US" dirty="0" err="1" smtClean="0"/>
              <a:t>sociométrique</a:t>
            </a:r>
            <a:r>
              <a:rPr lang="en-US" dirty="0" smtClean="0"/>
              <a:t> – </a:t>
            </a:r>
            <a:r>
              <a:rPr lang="en-US" i="1" dirty="0" err="1" smtClean="0"/>
              <a:t>Une</a:t>
            </a:r>
            <a:r>
              <a:rPr lang="en-US" i="1" dirty="0" smtClean="0"/>
              <a:t> </a:t>
            </a:r>
            <a:r>
              <a:rPr lang="en-US" i="1" dirty="0" err="1" smtClean="0"/>
              <a:t>stratégie</a:t>
            </a:r>
            <a:r>
              <a:rPr lang="en-US" i="1" dirty="0" smtClean="0"/>
              <a:t> </a:t>
            </a:r>
            <a:r>
              <a:rPr lang="en-US" i="1" dirty="0" err="1" smtClean="0"/>
              <a:t>restaurative</a:t>
            </a:r>
            <a:r>
              <a:rPr lang="en-US" i="1" dirty="0" smtClean="0"/>
              <a:t> </a:t>
            </a:r>
            <a:r>
              <a:rPr lang="en-US" i="1" dirty="0" err="1" smtClean="0"/>
              <a:t>très</a:t>
            </a:r>
            <a:r>
              <a:rPr lang="en-US" i="1" dirty="0" smtClean="0"/>
              <a:t> </a:t>
            </a:r>
            <a:r>
              <a:rPr lang="en-US" i="1" dirty="0" err="1" smtClean="0"/>
              <a:t>populaire</a:t>
            </a:r>
            <a:r>
              <a:rPr lang="en-US" i="1" dirty="0" smtClean="0"/>
              <a:t> et utile pour </a:t>
            </a:r>
            <a:r>
              <a:rPr lang="en-US" i="1" dirty="0" err="1" smtClean="0"/>
              <a:t>discuter</a:t>
            </a:r>
            <a:r>
              <a:rPr lang="en-US" i="1" dirty="0" smtClean="0"/>
              <a:t> des questions de </a:t>
            </a:r>
            <a:r>
              <a:rPr lang="en-US" i="1" dirty="0" err="1" smtClean="0"/>
              <a:t>harcèlement</a:t>
            </a:r>
            <a:r>
              <a:rPr lang="en-US" i="1" dirty="0" smtClean="0"/>
              <a:t> </a:t>
            </a:r>
            <a:r>
              <a:rPr lang="en-US" i="1" dirty="0" err="1" smtClean="0"/>
              <a:t>dans</a:t>
            </a:r>
            <a:r>
              <a:rPr lang="en-US" i="1" dirty="0" smtClean="0"/>
              <a:t> </a:t>
            </a:r>
            <a:r>
              <a:rPr lang="en-US" i="1" dirty="0" err="1" smtClean="0"/>
              <a:t>une</a:t>
            </a:r>
            <a:r>
              <a:rPr lang="en-US" i="1" dirty="0" smtClean="0"/>
              <a:t> configuration de </a:t>
            </a:r>
            <a:r>
              <a:rPr lang="en-US" i="1" dirty="0" err="1" smtClean="0"/>
              <a:t>groupe</a:t>
            </a:r>
            <a:r>
              <a:rPr lang="en-US" i="1" dirty="0" smtClean="0"/>
              <a:t>.</a:t>
            </a:r>
          </a:p>
          <a:p>
            <a:pPr marL="285750" indent="-285750">
              <a:spcAft>
                <a:spcPts val="600"/>
              </a:spcAft>
              <a:buFont typeface="Arial" panose="020B0604020202020204" pitchFamily="34" charset="0"/>
              <a:buChar char="•"/>
            </a:pPr>
            <a:r>
              <a:rPr lang="en-US" dirty="0" err="1" smtClean="0"/>
              <a:t>Politique</a:t>
            </a:r>
            <a:r>
              <a:rPr lang="en-US" dirty="0" smtClean="0"/>
              <a:t> de la </a:t>
            </a:r>
            <a:r>
              <a:rPr lang="en-US" dirty="0" err="1" smtClean="0"/>
              <a:t>cour</a:t>
            </a:r>
            <a:r>
              <a:rPr lang="en-US" dirty="0" smtClean="0"/>
              <a:t> de </a:t>
            </a:r>
            <a:r>
              <a:rPr lang="en-US" dirty="0" err="1" smtClean="0"/>
              <a:t>récréation</a:t>
            </a:r>
            <a:r>
              <a:rPr lang="en-US" dirty="0" smtClean="0"/>
              <a:t> – </a:t>
            </a:r>
            <a:r>
              <a:rPr lang="en-US" i="1" dirty="0" err="1" smtClean="0"/>
              <a:t>Cela</a:t>
            </a:r>
            <a:r>
              <a:rPr lang="en-US" i="1" dirty="0" smtClean="0"/>
              <a:t> </a:t>
            </a:r>
            <a:r>
              <a:rPr lang="en-US" i="1" dirty="0" err="1" smtClean="0"/>
              <a:t>implique</a:t>
            </a:r>
            <a:r>
              <a:rPr lang="en-US" i="1" dirty="0" smtClean="0"/>
              <a:t> </a:t>
            </a:r>
            <a:r>
              <a:rPr lang="en-US" i="1" dirty="0" err="1" smtClean="0"/>
              <a:t>une</a:t>
            </a:r>
            <a:r>
              <a:rPr lang="en-US" i="1" dirty="0" smtClean="0"/>
              <a:t> </a:t>
            </a:r>
            <a:r>
              <a:rPr lang="en-US" i="1" dirty="0" err="1" smtClean="0"/>
              <a:t>stratégie</a:t>
            </a:r>
            <a:r>
              <a:rPr lang="en-US" i="1" dirty="0" smtClean="0"/>
              <a:t> pour </a:t>
            </a:r>
            <a:r>
              <a:rPr lang="en-US" i="1" dirty="0" err="1" smtClean="0"/>
              <a:t>développer</a:t>
            </a:r>
            <a:r>
              <a:rPr lang="en-US" i="1" dirty="0" smtClean="0"/>
              <a:t> un </a:t>
            </a:r>
            <a:r>
              <a:rPr lang="en-US" i="1" dirty="0" err="1" smtClean="0"/>
              <a:t>comportement</a:t>
            </a:r>
            <a:r>
              <a:rPr lang="en-US" i="1" dirty="0" smtClean="0"/>
              <a:t> </a:t>
            </a:r>
            <a:r>
              <a:rPr lang="en-US" i="1" dirty="0" err="1" smtClean="0"/>
              <a:t>approprié</a:t>
            </a:r>
            <a:r>
              <a:rPr lang="en-US" i="1" dirty="0" smtClean="0"/>
              <a:t> pendant les pauses et les </a:t>
            </a:r>
            <a:r>
              <a:rPr lang="en-US" i="1" dirty="0" err="1" smtClean="0"/>
              <a:t>récréations</a:t>
            </a:r>
            <a:r>
              <a:rPr lang="en-US" i="1" dirty="0" smtClean="0"/>
              <a:t>.</a:t>
            </a:r>
          </a:p>
          <a:p>
            <a:pPr marL="285750" indent="-285750">
              <a:spcAft>
                <a:spcPts val="600"/>
              </a:spcAft>
              <a:buFont typeface="Arial" panose="020B0604020202020204" pitchFamily="34" charset="0"/>
              <a:buChar char="•"/>
            </a:pPr>
            <a:r>
              <a:rPr lang="en-US" dirty="0" smtClean="0"/>
              <a:t>Supervision par les </a:t>
            </a:r>
            <a:r>
              <a:rPr lang="en-US" dirty="0" err="1" smtClean="0"/>
              <a:t>membres</a:t>
            </a:r>
            <a:r>
              <a:rPr lang="en-US" dirty="0" smtClean="0"/>
              <a:t> du personnel </a:t>
            </a:r>
            <a:r>
              <a:rPr lang="en-US" dirty="0" err="1" smtClean="0"/>
              <a:t>scolaire</a:t>
            </a:r>
            <a:r>
              <a:rPr lang="en-US" dirty="0" smtClean="0"/>
              <a:t>.</a:t>
            </a:r>
          </a:p>
          <a:p>
            <a:pPr marL="285750" indent="-285750">
              <a:spcAft>
                <a:spcPts val="600"/>
              </a:spcAft>
              <a:buFont typeface="Arial" panose="020B0604020202020204" pitchFamily="34" charset="0"/>
              <a:buChar char="•"/>
            </a:pPr>
            <a:r>
              <a:rPr lang="en-US" dirty="0" smtClean="0"/>
              <a:t>Parents/</a:t>
            </a:r>
            <a:r>
              <a:rPr lang="en-US" dirty="0" err="1"/>
              <a:t>B</a:t>
            </a:r>
            <a:r>
              <a:rPr lang="en-US" dirty="0" err="1" smtClean="0"/>
              <a:t>énévoles</a:t>
            </a:r>
            <a:r>
              <a:rPr lang="en-US" dirty="0" smtClean="0"/>
              <a:t> </a:t>
            </a:r>
            <a:r>
              <a:rPr lang="en-US" dirty="0" err="1" smtClean="0"/>
              <a:t>agissant</a:t>
            </a:r>
            <a:r>
              <a:rPr lang="en-US" dirty="0" smtClean="0"/>
              <a:t> </a:t>
            </a:r>
            <a:r>
              <a:rPr lang="en-US" dirty="0" err="1" smtClean="0"/>
              <a:t>comme</a:t>
            </a:r>
            <a:r>
              <a:rPr lang="en-US" dirty="0" smtClean="0"/>
              <a:t> </a:t>
            </a:r>
            <a:r>
              <a:rPr lang="en-US" dirty="0" err="1" smtClean="0"/>
              <a:t>moniteurs</a:t>
            </a:r>
            <a:r>
              <a:rPr lang="en-US" dirty="0" smtClean="0"/>
              <a:t>.</a:t>
            </a:r>
          </a:p>
          <a:p>
            <a:pPr marL="285750" indent="-285750">
              <a:spcAft>
                <a:spcPts val="600"/>
              </a:spcAft>
              <a:buFont typeface="Arial" panose="020B0604020202020204" pitchFamily="34" charset="0"/>
              <a:buChar char="•"/>
            </a:pPr>
            <a:r>
              <a:rPr lang="en-US" dirty="0" smtClean="0"/>
              <a:t>Restructuration de la </a:t>
            </a:r>
            <a:r>
              <a:rPr lang="en-US" dirty="0" err="1"/>
              <a:t>cour</a:t>
            </a:r>
            <a:r>
              <a:rPr lang="en-US" dirty="0"/>
              <a:t> de </a:t>
            </a:r>
            <a:r>
              <a:rPr lang="en-US" dirty="0" err="1" smtClean="0"/>
              <a:t>récréation</a:t>
            </a:r>
            <a:r>
              <a:rPr lang="en-US" dirty="0" smtClean="0"/>
              <a:t>.</a:t>
            </a:r>
          </a:p>
          <a:p>
            <a:endParaRPr lang="fr-BE" dirty="0"/>
          </a:p>
        </p:txBody>
      </p:sp>
    </p:spTree>
    <p:extLst>
      <p:ext uri="{BB962C8B-B14F-4D97-AF65-F5344CB8AC3E}">
        <p14:creationId xmlns:p14="http://schemas.microsoft.com/office/powerpoint/2010/main" val="3890793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66</a:t>
            </a:fld>
            <a:endParaRPr lang="el-GR"/>
          </a:p>
        </p:txBody>
      </p:sp>
      <p:sp>
        <p:nvSpPr>
          <p:cNvPr id="2" name="Rectangle 1"/>
          <p:cNvSpPr/>
          <p:nvPr/>
        </p:nvSpPr>
        <p:spPr>
          <a:xfrm>
            <a:off x="467544" y="917912"/>
            <a:ext cx="8496944" cy="5416868"/>
          </a:xfrm>
          <a:prstGeom prst="rect">
            <a:avLst/>
          </a:prstGeom>
        </p:spPr>
        <p:txBody>
          <a:bodyPr wrap="square">
            <a:spAutoFit/>
          </a:bodyPr>
          <a:lstStyle/>
          <a:p>
            <a:pPr algn="ctr">
              <a:spcAft>
                <a:spcPts val="600"/>
              </a:spcAft>
            </a:pPr>
            <a:r>
              <a:rPr lang="en-US" dirty="0" smtClean="0"/>
              <a:t> </a:t>
            </a:r>
            <a:endParaRPr lang="en-US" dirty="0"/>
          </a:p>
          <a:p>
            <a:endParaRPr lang="fr-BE" dirty="0"/>
          </a:p>
          <a:p>
            <a:pPr marL="285750" indent="-285750">
              <a:spcAft>
                <a:spcPts val="600"/>
              </a:spcAft>
              <a:buFont typeface="Arial" panose="020B0604020202020204" pitchFamily="34" charset="0"/>
              <a:buChar char="•"/>
            </a:pPr>
            <a:r>
              <a:rPr lang="en-US" dirty="0" err="1" smtClean="0"/>
              <a:t>Médiation</a:t>
            </a:r>
            <a:r>
              <a:rPr lang="en-US" dirty="0" smtClean="0"/>
              <a:t> par les Pairs – </a:t>
            </a:r>
            <a:r>
              <a:rPr lang="en-US" i="1" dirty="0" smtClean="0"/>
              <a:t>Des </a:t>
            </a:r>
            <a:r>
              <a:rPr lang="en-US" i="1" dirty="0" err="1" smtClean="0"/>
              <a:t>élèves</a:t>
            </a:r>
            <a:r>
              <a:rPr lang="en-US" i="1" dirty="0" smtClean="0"/>
              <a:t> </a:t>
            </a:r>
            <a:r>
              <a:rPr lang="en-US" i="1" dirty="0" err="1" smtClean="0"/>
              <a:t>médiateurs</a:t>
            </a:r>
            <a:r>
              <a:rPr lang="en-US" i="1" dirty="0" smtClean="0"/>
              <a:t> </a:t>
            </a:r>
            <a:r>
              <a:rPr lang="en-US" i="1" dirty="0" err="1" smtClean="0"/>
              <a:t>pleinement</a:t>
            </a:r>
            <a:r>
              <a:rPr lang="en-US" i="1" dirty="0" smtClean="0"/>
              <a:t> </a:t>
            </a:r>
            <a:r>
              <a:rPr lang="en-US" i="1" dirty="0" err="1" smtClean="0"/>
              <a:t>formés</a:t>
            </a:r>
            <a:r>
              <a:rPr lang="en-US" i="1" dirty="0" smtClean="0"/>
              <a:t> </a:t>
            </a:r>
            <a:r>
              <a:rPr lang="en-US" i="1" dirty="0" err="1" smtClean="0"/>
              <a:t>peuvent</a:t>
            </a:r>
            <a:r>
              <a:rPr lang="en-US" i="1" dirty="0" smtClean="0"/>
              <a:t> </a:t>
            </a:r>
            <a:r>
              <a:rPr lang="en-US" i="1" dirty="0" err="1" smtClean="0"/>
              <a:t>être</a:t>
            </a:r>
            <a:r>
              <a:rPr lang="en-US" i="1" dirty="0" smtClean="0"/>
              <a:t> </a:t>
            </a:r>
            <a:r>
              <a:rPr lang="en-US" i="1" dirty="0" err="1" smtClean="0"/>
              <a:t>déployés</a:t>
            </a:r>
            <a:r>
              <a:rPr lang="en-US" i="1" dirty="0" smtClean="0"/>
              <a:t> au sein de </a:t>
            </a:r>
            <a:r>
              <a:rPr lang="en-US" i="1" dirty="0" err="1" smtClean="0"/>
              <a:t>l’école</a:t>
            </a:r>
            <a:r>
              <a:rPr lang="en-US" i="1" dirty="0" smtClean="0"/>
              <a:t> et faire </a:t>
            </a:r>
            <a:r>
              <a:rPr lang="en-US" i="1" dirty="0" err="1" smtClean="0"/>
              <a:t>partie</a:t>
            </a:r>
            <a:r>
              <a:rPr lang="en-US" i="1" dirty="0" smtClean="0"/>
              <a:t> du tableau de service des </a:t>
            </a:r>
            <a:r>
              <a:rPr lang="en-US" i="1" dirty="0" err="1" smtClean="0"/>
              <a:t>médiateurs</a:t>
            </a:r>
            <a:r>
              <a:rPr lang="en-US" i="1" dirty="0" smtClean="0"/>
              <a:t>.</a:t>
            </a:r>
            <a:endParaRPr lang="en-US" i="1" dirty="0"/>
          </a:p>
          <a:p>
            <a:pPr marL="285750" indent="-285750">
              <a:spcAft>
                <a:spcPts val="600"/>
              </a:spcAft>
              <a:buFont typeface="Arial" panose="020B0604020202020204" pitchFamily="34" charset="0"/>
              <a:buChar char="•"/>
            </a:pPr>
            <a:r>
              <a:rPr lang="en-US" dirty="0" err="1" smtClean="0"/>
              <a:t>Compagnonnage</a:t>
            </a:r>
            <a:r>
              <a:rPr lang="en-US" dirty="0" smtClean="0"/>
              <a:t>/</a:t>
            </a:r>
            <a:r>
              <a:rPr lang="en-US" dirty="0" err="1" smtClean="0"/>
              <a:t>Mentorat</a:t>
            </a:r>
            <a:r>
              <a:rPr lang="en-US" dirty="0" smtClean="0"/>
              <a:t> par les Pairs – </a:t>
            </a:r>
            <a:r>
              <a:rPr lang="en-US" i="1" dirty="0" smtClean="0"/>
              <a:t>Des </a:t>
            </a:r>
            <a:r>
              <a:rPr lang="en-US" i="1" dirty="0" err="1" smtClean="0"/>
              <a:t>élèves</a:t>
            </a:r>
            <a:r>
              <a:rPr lang="en-US" i="1" dirty="0" smtClean="0"/>
              <a:t> </a:t>
            </a:r>
            <a:r>
              <a:rPr lang="en-US" i="1" dirty="0" err="1" smtClean="0"/>
              <a:t>compagnons</a:t>
            </a:r>
            <a:r>
              <a:rPr lang="en-US" i="1" dirty="0" smtClean="0"/>
              <a:t> et mentors </a:t>
            </a:r>
            <a:r>
              <a:rPr lang="en-US" i="1" dirty="0" err="1" smtClean="0"/>
              <a:t>peuvent</a:t>
            </a:r>
            <a:r>
              <a:rPr lang="en-US" i="1" dirty="0" smtClean="0"/>
              <a:t> </a:t>
            </a:r>
            <a:r>
              <a:rPr lang="en-US" i="1" dirty="0" err="1" smtClean="0"/>
              <a:t>aussi</a:t>
            </a:r>
            <a:r>
              <a:rPr lang="en-US" i="1" dirty="0" smtClean="0"/>
              <a:t> </a:t>
            </a:r>
            <a:r>
              <a:rPr lang="en-US" i="1" dirty="0" err="1"/>
              <a:t>être</a:t>
            </a:r>
            <a:r>
              <a:rPr lang="en-US" i="1" dirty="0"/>
              <a:t> </a:t>
            </a:r>
            <a:r>
              <a:rPr lang="en-US" i="1" dirty="0" err="1"/>
              <a:t>déployés</a:t>
            </a:r>
            <a:r>
              <a:rPr lang="en-US" i="1" dirty="0"/>
              <a:t> </a:t>
            </a:r>
            <a:r>
              <a:rPr lang="en-US" i="1" dirty="0" err="1" smtClean="0"/>
              <a:t>dans</a:t>
            </a:r>
            <a:r>
              <a:rPr lang="en-US" i="1" dirty="0" smtClean="0"/>
              <a:t> </a:t>
            </a:r>
            <a:r>
              <a:rPr lang="en-US" i="1" dirty="0" err="1" smtClean="0"/>
              <a:t>l’école</a:t>
            </a:r>
            <a:r>
              <a:rPr lang="en-US" i="1" dirty="0" smtClean="0"/>
              <a:t> pour </a:t>
            </a:r>
            <a:r>
              <a:rPr lang="en-US" i="1" dirty="0" err="1" smtClean="0"/>
              <a:t>être</a:t>
            </a:r>
            <a:r>
              <a:rPr lang="en-US" i="1" dirty="0" smtClean="0"/>
              <a:t> </a:t>
            </a:r>
            <a:r>
              <a:rPr lang="en-US" i="1" dirty="0" err="1" smtClean="0"/>
              <a:t>disponibles</a:t>
            </a:r>
            <a:r>
              <a:rPr lang="en-US" i="1" dirty="0" smtClean="0"/>
              <a:t> et </a:t>
            </a:r>
            <a:r>
              <a:rPr lang="en-US" i="1" dirty="0" err="1" smtClean="0"/>
              <a:t>apporter</a:t>
            </a:r>
            <a:r>
              <a:rPr lang="en-US" i="1" dirty="0" smtClean="0"/>
              <a:t> un soutien aux </a:t>
            </a:r>
            <a:r>
              <a:rPr lang="en-US" i="1" dirty="0" err="1" smtClean="0"/>
              <a:t>autres</a:t>
            </a:r>
            <a:r>
              <a:rPr lang="en-US" i="1" dirty="0" smtClean="0"/>
              <a:t> </a:t>
            </a:r>
            <a:r>
              <a:rPr lang="en-US" i="1" dirty="0" err="1" smtClean="0"/>
              <a:t>élèves</a:t>
            </a:r>
            <a:r>
              <a:rPr lang="en-US" i="1" dirty="0" smtClean="0"/>
              <a:t>. </a:t>
            </a:r>
          </a:p>
          <a:p>
            <a:pPr marL="285750" indent="-285750">
              <a:spcAft>
                <a:spcPts val="600"/>
              </a:spcAft>
              <a:buFont typeface="Arial" panose="020B0604020202020204" pitchFamily="34" charset="0"/>
              <a:buChar char="•"/>
            </a:pPr>
            <a:r>
              <a:rPr lang="en-US" dirty="0" smtClean="0"/>
              <a:t>Cyber-</a:t>
            </a:r>
            <a:r>
              <a:rPr lang="en-US" dirty="0" err="1" smtClean="0"/>
              <a:t>mentorat</a:t>
            </a:r>
            <a:r>
              <a:rPr lang="en-US" dirty="0" smtClean="0"/>
              <a:t>.</a:t>
            </a:r>
          </a:p>
          <a:p>
            <a:pPr marL="285750" indent="-285750">
              <a:spcAft>
                <a:spcPts val="600"/>
              </a:spcAft>
              <a:buFont typeface="Arial" panose="020B0604020202020204" pitchFamily="34" charset="0"/>
              <a:buChar char="•"/>
            </a:pPr>
            <a:r>
              <a:rPr lang="en-US" dirty="0" smtClean="0"/>
              <a:t>Interventions des </a:t>
            </a:r>
            <a:r>
              <a:rPr lang="en-US" dirty="0" err="1" smtClean="0"/>
              <a:t>témoins</a:t>
            </a:r>
            <a:r>
              <a:rPr lang="en-US" dirty="0" smtClean="0"/>
              <a:t> - </a:t>
            </a:r>
            <a:r>
              <a:rPr lang="en-US" i="1" dirty="0" smtClean="0"/>
              <a:t>Des </a:t>
            </a:r>
            <a:r>
              <a:rPr lang="en-US" i="1" dirty="0" err="1"/>
              <a:t>programmes</a:t>
            </a:r>
            <a:r>
              <a:rPr lang="en-US" i="1" dirty="0"/>
              <a:t> </a:t>
            </a:r>
            <a:r>
              <a:rPr lang="en-US" i="1" dirty="0" err="1" smtClean="0"/>
              <a:t>destinés</a:t>
            </a:r>
            <a:r>
              <a:rPr lang="en-US" i="1" dirty="0" smtClean="0"/>
              <a:t> aux </a:t>
            </a:r>
            <a:r>
              <a:rPr lang="en-US" i="1" dirty="0" err="1" smtClean="0"/>
              <a:t>témoins</a:t>
            </a:r>
            <a:r>
              <a:rPr lang="en-US" i="1" dirty="0" smtClean="0"/>
              <a:t> </a:t>
            </a:r>
            <a:r>
              <a:rPr lang="en-US" i="1" dirty="0" err="1" smtClean="0"/>
              <a:t>forment</a:t>
            </a:r>
            <a:r>
              <a:rPr lang="en-US" i="1" dirty="0" smtClean="0"/>
              <a:t> les adolescents à adopter </a:t>
            </a:r>
            <a:r>
              <a:rPr lang="en-US" i="1" dirty="0" err="1" smtClean="0"/>
              <a:t>une</a:t>
            </a:r>
            <a:r>
              <a:rPr lang="en-US" i="1" dirty="0" smtClean="0"/>
              <a:t> attitude </a:t>
            </a:r>
            <a:r>
              <a:rPr lang="en-US" i="1" dirty="0" err="1" smtClean="0"/>
              <a:t>préventive</a:t>
            </a:r>
            <a:r>
              <a:rPr lang="en-US" i="1" dirty="0" smtClean="0"/>
              <a:t> face au </a:t>
            </a:r>
            <a:r>
              <a:rPr lang="en-US" i="1" dirty="0" err="1" smtClean="0"/>
              <a:t>harcèlement</a:t>
            </a:r>
            <a:r>
              <a:rPr lang="en-US" i="1" dirty="0"/>
              <a:t>.</a:t>
            </a:r>
            <a:r>
              <a:rPr lang="en-US" i="1" dirty="0" smtClean="0"/>
              <a:t> </a:t>
            </a:r>
          </a:p>
          <a:p>
            <a:pPr marL="285750" indent="-285750">
              <a:spcAft>
                <a:spcPts val="600"/>
              </a:spcAft>
              <a:buFont typeface="Arial" panose="020B0604020202020204" pitchFamily="34" charset="0"/>
              <a:buChar char="•"/>
            </a:pPr>
            <a:r>
              <a:rPr lang="en-US" dirty="0" err="1" smtClean="0"/>
              <a:t>Boîtes</a:t>
            </a:r>
            <a:r>
              <a:rPr lang="en-US" dirty="0" smtClean="0"/>
              <a:t> de </a:t>
            </a:r>
            <a:r>
              <a:rPr lang="en-US" dirty="0" err="1" smtClean="0"/>
              <a:t>signalement</a:t>
            </a:r>
            <a:r>
              <a:rPr lang="en-US" dirty="0" smtClean="0"/>
              <a:t> </a:t>
            </a:r>
            <a:r>
              <a:rPr lang="en-US" dirty="0" err="1" smtClean="0"/>
              <a:t>anonymes</a:t>
            </a:r>
            <a:r>
              <a:rPr lang="en-US" dirty="0" smtClean="0"/>
              <a:t> </a:t>
            </a:r>
            <a:r>
              <a:rPr lang="en-US" dirty="0" smtClean="0"/>
              <a:t>– </a:t>
            </a:r>
            <a:r>
              <a:rPr lang="en-US" i="1" dirty="0" err="1" smtClean="0"/>
              <a:t>Certaines</a:t>
            </a:r>
            <a:r>
              <a:rPr lang="en-US" i="1" dirty="0" smtClean="0"/>
              <a:t> </a:t>
            </a:r>
            <a:r>
              <a:rPr lang="en-US" i="1" dirty="0" err="1" smtClean="0"/>
              <a:t>écoles</a:t>
            </a:r>
            <a:r>
              <a:rPr lang="en-US" i="1" dirty="0" smtClean="0"/>
              <a:t> </a:t>
            </a:r>
            <a:r>
              <a:rPr lang="en-US" i="1" dirty="0" err="1" smtClean="0"/>
              <a:t>placent</a:t>
            </a:r>
            <a:r>
              <a:rPr lang="en-US" i="1" dirty="0" smtClean="0"/>
              <a:t> des </a:t>
            </a:r>
            <a:r>
              <a:rPr lang="en-US" i="1" dirty="0" err="1" smtClean="0"/>
              <a:t>boîtes</a:t>
            </a:r>
            <a:r>
              <a:rPr lang="en-US" i="1" dirty="0" smtClean="0"/>
              <a:t> </a:t>
            </a:r>
            <a:r>
              <a:rPr lang="en-US" i="1" dirty="0" err="1" smtClean="0"/>
              <a:t>dans</a:t>
            </a:r>
            <a:r>
              <a:rPr lang="en-US" i="1" dirty="0" smtClean="0"/>
              <a:t> les couloirs pour que les </a:t>
            </a:r>
            <a:r>
              <a:rPr lang="en-US" i="1" dirty="0" err="1" smtClean="0"/>
              <a:t>élèves</a:t>
            </a:r>
            <a:r>
              <a:rPr lang="en-US" i="1" dirty="0" smtClean="0"/>
              <a:t> </a:t>
            </a:r>
            <a:r>
              <a:rPr lang="en-US" i="1" dirty="0" err="1" smtClean="0"/>
              <a:t>puissent</a:t>
            </a:r>
            <a:r>
              <a:rPr lang="en-US" i="1" dirty="0" smtClean="0"/>
              <a:t> signaler les incidents de (cyber-)</a:t>
            </a:r>
            <a:r>
              <a:rPr lang="en-US" i="1" dirty="0" err="1" smtClean="0"/>
              <a:t>harcèlement</a:t>
            </a:r>
            <a:r>
              <a:rPr lang="en-US" i="1" dirty="0" smtClean="0"/>
              <a:t> </a:t>
            </a:r>
            <a:r>
              <a:rPr lang="en-US" i="1" dirty="0" err="1" smtClean="0"/>
              <a:t>dont</a:t>
            </a:r>
            <a:r>
              <a:rPr lang="en-US" i="1" dirty="0" smtClean="0"/>
              <a:t> </a:t>
            </a:r>
            <a:r>
              <a:rPr lang="en-US" i="1" dirty="0" err="1" smtClean="0"/>
              <a:t>ils</a:t>
            </a:r>
            <a:r>
              <a:rPr lang="en-US" i="1" dirty="0" smtClean="0"/>
              <a:t> </a:t>
            </a:r>
            <a:r>
              <a:rPr lang="en-US" i="1" dirty="0" err="1" smtClean="0"/>
              <a:t>sont</a:t>
            </a:r>
            <a:r>
              <a:rPr lang="en-US" i="1" dirty="0" smtClean="0"/>
              <a:t> </a:t>
            </a:r>
            <a:r>
              <a:rPr lang="en-US" i="1" dirty="0" err="1" smtClean="0"/>
              <a:t>eux-mêmes</a:t>
            </a:r>
            <a:r>
              <a:rPr lang="en-US" i="1" dirty="0" smtClean="0"/>
              <a:t> </a:t>
            </a:r>
            <a:r>
              <a:rPr lang="en-US" i="1" dirty="0" err="1" smtClean="0"/>
              <a:t>victimes</a:t>
            </a:r>
            <a:r>
              <a:rPr lang="en-US" i="1" dirty="0" smtClean="0"/>
              <a:t> </a:t>
            </a:r>
            <a:r>
              <a:rPr lang="en-US" i="1" dirty="0" err="1" smtClean="0"/>
              <a:t>ou</a:t>
            </a:r>
            <a:r>
              <a:rPr lang="en-US" i="1" dirty="0" smtClean="0"/>
              <a:t> qui </a:t>
            </a:r>
            <a:r>
              <a:rPr lang="en-US" i="1" dirty="0" err="1" smtClean="0"/>
              <a:t>touchent</a:t>
            </a:r>
            <a:r>
              <a:rPr lang="en-US" i="1" dirty="0" smtClean="0"/>
              <a:t> </a:t>
            </a:r>
            <a:r>
              <a:rPr lang="en-US" i="1" dirty="0" err="1" smtClean="0"/>
              <a:t>d’autres</a:t>
            </a:r>
            <a:r>
              <a:rPr lang="en-US" i="1" dirty="0" smtClean="0"/>
              <a:t> </a:t>
            </a:r>
            <a:r>
              <a:rPr lang="en-US" i="1" dirty="0" err="1" smtClean="0"/>
              <a:t>élèves</a:t>
            </a:r>
            <a:r>
              <a:rPr lang="en-US" i="1" dirty="0" smtClean="0"/>
              <a:t>.</a:t>
            </a:r>
          </a:p>
          <a:p>
            <a:pPr marL="285750" indent="-285750">
              <a:spcAft>
                <a:spcPts val="600"/>
              </a:spcAft>
              <a:buFont typeface="Arial" panose="020B0604020202020204" pitchFamily="34" charset="0"/>
              <a:buChar char="•"/>
            </a:pPr>
            <a:r>
              <a:rPr lang="en-US" dirty="0" err="1" smtClean="0"/>
              <a:t>Surveillants</a:t>
            </a:r>
            <a:r>
              <a:rPr lang="en-US" dirty="0" smtClean="0"/>
              <a:t>/</a:t>
            </a:r>
            <a:r>
              <a:rPr lang="en-US" dirty="0" err="1" smtClean="0"/>
              <a:t>Préfets</a:t>
            </a:r>
            <a:r>
              <a:rPr lang="en-US" dirty="0" smtClean="0"/>
              <a:t>.</a:t>
            </a:r>
          </a:p>
          <a:p>
            <a:pPr marL="285750" indent="-285750">
              <a:spcAft>
                <a:spcPts val="600"/>
              </a:spcAft>
              <a:buFont typeface="Arial" panose="020B0604020202020204" pitchFamily="34" charset="0"/>
              <a:buChar char="•"/>
            </a:pPr>
            <a:r>
              <a:rPr lang="fr-BE" dirty="0" smtClean="0"/>
              <a:t>Caméras de surveillance.</a:t>
            </a:r>
            <a:endParaRPr lang="fr-BE" dirty="0"/>
          </a:p>
          <a:p>
            <a:endParaRPr lang="fr-BE" dirty="0"/>
          </a:p>
          <a:p>
            <a:r>
              <a:rPr lang="fr-BE" dirty="0" smtClean="0"/>
              <a:t> </a:t>
            </a:r>
            <a:endParaRPr lang="fr-BE" dirty="0"/>
          </a:p>
        </p:txBody>
      </p:sp>
    </p:spTree>
    <p:extLst>
      <p:ext uri="{BB962C8B-B14F-4D97-AF65-F5344CB8AC3E}">
        <p14:creationId xmlns:p14="http://schemas.microsoft.com/office/powerpoint/2010/main" val="423429199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67</a:t>
            </a:fld>
            <a:endParaRPr lang="el-GR"/>
          </a:p>
        </p:txBody>
      </p:sp>
      <p:sp>
        <p:nvSpPr>
          <p:cNvPr id="2" name="Rectangle 1"/>
          <p:cNvSpPr/>
          <p:nvPr/>
        </p:nvSpPr>
        <p:spPr>
          <a:xfrm>
            <a:off x="395536" y="1459468"/>
            <a:ext cx="8471916" cy="369332"/>
          </a:xfrm>
          <a:prstGeom prst="rect">
            <a:avLst/>
          </a:prstGeom>
        </p:spPr>
        <p:txBody>
          <a:bodyPr wrap="square">
            <a:spAutoFit/>
          </a:bodyPr>
          <a:lstStyle/>
          <a:p>
            <a:endParaRPr lang="en-US" dirty="0">
              <a:solidFill>
                <a:srgbClr val="000000"/>
              </a:solidFill>
              <a:latin typeface="Calibri" panose="020F0502020204030204" pitchFamily="34" charset="0"/>
            </a:endParaRPr>
          </a:p>
        </p:txBody>
      </p:sp>
      <p:sp>
        <p:nvSpPr>
          <p:cNvPr id="3" name="ZoneTexte 2"/>
          <p:cNvSpPr txBox="1"/>
          <p:nvPr/>
        </p:nvSpPr>
        <p:spPr>
          <a:xfrm>
            <a:off x="1810668" y="404664"/>
            <a:ext cx="5472608" cy="1431161"/>
          </a:xfrm>
          <a:prstGeom prst="rect">
            <a:avLst/>
          </a:prstGeom>
          <a:noFill/>
        </p:spPr>
        <p:txBody>
          <a:bodyPr wrap="square" rtlCol="0">
            <a:spAutoFit/>
          </a:bodyPr>
          <a:lstStyle/>
          <a:p>
            <a:pPr algn="ctr">
              <a:spcAft>
                <a:spcPts val="600"/>
              </a:spcAft>
            </a:pPr>
            <a:r>
              <a:rPr lang="en-US" b="1" dirty="0" err="1"/>
              <a:t>Stratégies</a:t>
            </a:r>
            <a:r>
              <a:rPr lang="en-US" b="1" dirty="0"/>
              <a:t> </a:t>
            </a:r>
            <a:r>
              <a:rPr lang="en-US" b="1" dirty="0" err="1"/>
              <a:t>spécifiques</a:t>
            </a:r>
            <a:r>
              <a:rPr lang="en-US" b="1" dirty="0"/>
              <a:t> aux </a:t>
            </a:r>
            <a:r>
              <a:rPr lang="en-US" b="1" dirty="0" err="1"/>
              <a:t>différents</a:t>
            </a:r>
            <a:r>
              <a:rPr lang="en-US" b="1" dirty="0"/>
              <a:t> </a:t>
            </a:r>
            <a:r>
              <a:rPr lang="en-US" b="1" dirty="0" err="1"/>
              <a:t>lieux</a:t>
            </a:r>
            <a:endParaRPr lang="en-US" b="1" dirty="0"/>
          </a:p>
          <a:p>
            <a:pPr>
              <a:spcAft>
                <a:spcPts val="600"/>
              </a:spcAft>
            </a:pPr>
            <a:r>
              <a:rPr lang="en-US" sz="1600" dirty="0" err="1"/>
              <a:t>Parmi</a:t>
            </a:r>
            <a:r>
              <a:rPr lang="en-US" sz="1600" dirty="0"/>
              <a:t> </a:t>
            </a:r>
            <a:r>
              <a:rPr lang="en-US" sz="1600" dirty="0" err="1"/>
              <a:t>ces</a:t>
            </a:r>
            <a:r>
              <a:rPr lang="en-US" sz="1600" dirty="0"/>
              <a:t> </a:t>
            </a:r>
            <a:r>
              <a:rPr lang="en-US" sz="1600" dirty="0" err="1"/>
              <a:t>stratégies</a:t>
            </a:r>
            <a:r>
              <a:rPr lang="en-US" sz="1600" dirty="0"/>
              <a:t> de </a:t>
            </a:r>
            <a:r>
              <a:rPr lang="en-US" sz="1600" dirty="0" err="1"/>
              <a:t>prévention</a:t>
            </a:r>
            <a:r>
              <a:rPr lang="en-US" sz="1600" dirty="0"/>
              <a:t> et </a:t>
            </a:r>
            <a:r>
              <a:rPr lang="en-US" sz="1600" dirty="0" err="1"/>
              <a:t>d’intervention</a:t>
            </a:r>
            <a:r>
              <a:rPr lang="en-US" sz="1600" dirty="0"/>
              <a:t>, </a:t>
            </a:r>
            <a:r>
              <a:rPr lang="en-US" sz="1600" dirty="0" err="1"/>
              <a:t>certaines</a:t>
            </a:r>
            <a:r>
              <a:rPr lang="en-US" sz="1600" dirty="0"/>
              <a:t> </a:t>
            </a:r>
            <a:r>
              <a:rPr lang="en-US" sz="1600" dirty="0" err="1"/>
              <a:t>peuvent</a:t>
            </a:r>
            <a:r>
              <a:rPr lang="en-US" sz="1600" dirty="0"/>
              <a:t> </a:t>
            </a:r>
            <a:r>
              <a:rPr lang="en-US" sz="1600" dirty="0" err="1"/>
              <a:t>être</a:t>
            </a:r>
            <a:r>
              <a:rPr lang="en-US" sz="1600" dirty="0"/>
              <a:t> </a:t>
            </a:r>
            <a:r>
              <a:rPr lang="en-US" sz="1600" dirty="0" err="1"/>
              <a:t>appliquées</a:t>
            </a:r>
            <a:r>
              <a:rPr lang="en-US" sz="1600" dirty="0"/>
              <a:t> </a:t>
            </a:r>
            <a:r>
              <a:rPr lang="en-US" sz="1600" dirty="0" err="1"/>
              <a:t>largement</a:t>
            </a:r>
            <a:r>
              <a:rPr lang="en-US" sz="1600" dirty="0"/>
              <a:t> </a:t>
            </a:r>
            <a:r>
              <a:rPr lang="en-US" sz="1600" dirty="0" err="1"/>
              <a:t>tandis</a:t>
            </a:r>
            <a:r>
              <a:rPr lang="en-US" sz="1600" dirty="0"/>
              <a:t> que </a:t>
            </a:r>
            <a:r>
              <a:rPr lang="en-US" sz="1600" dirty="0" err="1"/>
              <a:t>d’autres</a:t>
            </a:r>
            <a:r>
              <a:rPr lang="en-US" sz="1600" dirty="0"/>
              <a:t> </a:t>
            </a:r>
            <a:r>
              <a:rPr lang="en-US" sz="1600" dirty="0" err="1"/>
              <a:t>sont</a:t>
            </a:r>
            <a:r>
              <a:rPr lang="en-US" sz="1600" dirty="0"/>
              <a:t> plus </a:t>
            </a:r>
            <a:r>
              <a:rPr lang="en-US" sz="1600" dirty="0" err="1"/>
              <a:t>adaptées</a:t>
            </a:r>
            <a:r>
              <a:rPr lang="en-US" sz="1600" dirty="0"/>
              <a:t> à </a:t>
            </a:r>
            <a:r>
              <a:rPr lang="en-US" sz="1600" dirty="0" err="1"/>
              <a:t>certains</a:t>
            </a:r>
            <a:r>
              <a:rPr lang="en-US" sz="1600" dirty="0"/>
              <a:t> </a:t>
            </a:r>
            <a:r>
              <a:rPr lang="en-US" sz="1600" dirty="0" err="1"/>
              <a:t>lieux</a:t>
            </a:r>
            <a:r>
              <a:rPr lang="en-US" sz="1600" dirty="0"/>
              <a:t> de </a:t>
            </a:r>
            <a:r>
              <a:rPr lang="en-US" sz="1600" dirty="0" err="1"/>
              <a:t>l’école</a:t>
            </a:r>
            <a:r>
              <a:rPr lang="en-US" sz="1600" dirty="0"/>
              <a:t> </a:t>
            </a:r>
            <a:r>
              <a:rPr lang="en-US" sz="1600" dirty="0" err="1"/>
              <a:t>où</a:t>
            </a:r>
            <a:r>
              <a:rPr lang="en-US" sz="1600" dirty="0"/>
              <a:t> le </a:t>
            </a:r>
            <a:r>
              <a:rPr lang="en-US" sz="1600" dirty="0" err="1"/>
              <a:t>harcèlement</a:t>
            </a:r>
            <a:r>
              <a:rPr lang="en-US" sz="1600" dirty="0"/>
              <a:t> se </a:t>
            </a:r>
            <a:r>
              <a:rPr lang="en-US" sz="1600" dirty="0" err="1"/>
              <a:t>produit</a:t>
            </a:r>
            <a:r>
              <a:rPr lang="en-US" sz="1600" dirty="0"/>
              <a:t>. </a:t>
            </a:r>
            <a:r>
              <a:rPr lang="en-US" sz="1600" dirty="0" err="1"/>
              <a:t>En</a:t>
            </a:r>
            <a:r>
              <a:rPr lang="en-US" sz="1600" dirty="0"/>
              <a:t> </a:t>
            </a:r>
            <a:r>
              <a:rPr lang="en-US" sz="1600" dirty="0" err="1"/>
              <a:t>voici</a:t>
            </a:r>
            <a:r>
              <a:rPr lang="en-US" sz="1600" dirty="0"/>
              <a:t> un </a:t>
            </a:r>
            <a:r>
              <a:rPr lang="en-US" sz="1600" dirty="0" err="1"/>
              <a:t>aperçu</a:t>
            </a:r>
            <a:r>
              <a:rPr lang="en-US" sz="1600" dirty="0" smtClean="0"/>
              <a:t>:</a:t>
            </a:r>
            <a:endParaRPr lang="en-GB" sz="1600" b="1" dirty="0">
              <a:solidFill>
                <a:schemeClr val="tx2"/>
              </a:solidFill>
              <a:latin typeface="Calibri" panose="020F0502020204030204" pitchFamily="34"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2258466111"/>
              </p:ext>
            </p:extLst>
          </p:nvPr>
        </p:nvGraphicFramePr>
        <p:xfrm>
          <a:off x="107504" y="1868171"/>
          <a:ext cx="8928992" cy="4582160"/>
        </p:xfrm>
        <a:graphic>
          <a:graphicData uri="http://schemas.openxmlformats.org/drawingml/2006/table">
            <a:tbl>
              <a:tblPr firstRow="1" bandRow="1">
                <a:tableStyleId>{5C22544A-7EE6-4342-B048-85BDC9FD1C3A}</a:tableStyleId>
              </a:tblPr>
              <a:tblGrid>
                <a:gridCol w="2003476"/>
                <a:gridCol w="2390704"/>
                <a:gridCol w="2320390"/>
                <a:gridCol w="2214422"/>
              </a:tblGrid>
              <a:tr h="370840">
                <a:tc>
                  <a:txBody>
                    <a:bodyPr/>
                    <a:lstStyle/>
                    <a:p>
                      <a:pPr algn="ctr"/>
                      <a:r>
                        <a:rPr lang="fr-BE" noProof="0" dirty="0" smtClean="0"/>
                        <a:t>Ecole</a:t>
                      </a:r>
                      <a:endParaRPr lang="fr-BE" noProof="0" dirty="0"/>
                    </a:p>
                  </a:txBody>
                  <a:tcPr/>
                </a:tc>
                <a:tc>
                  <a:txBody>
                    <a:bodyPr/>
                    <a:lstStyle/>
                    <a:p>
                      <a:pPr algn="ctr"/>
                      <a:r>
                        <a:rPr lang="fr-BE" noProof="0" dirty="0" smtClean="0"/>
                        <a:t>Chemin de l’école</a:t>
                      </a:r>
                      <a:endParaRPr lang="fr-BE" noProof="0" dirty="0"/>
                    </a:p>
                  </a:txBody>
                  <a:tcPr/>
                </a:tc>
                <a:tc>
                  <a:txBody>
                    <a:bodyPr/>
                    <a:lstStyle/>
                    <a:p>
                      <a:pPr algn="ctr"/>
                      <a:r>
                        <a:rPr lang="fr-BE" noProof="0" dirty="0" smtClean="0"/>
                        <a:t>Maison</a:t>
                      </a:r>
                      <a:endParaRPr lang="fr-BE" noProof="0" dirty="0"/>
                    </a:p>
                  </a:txBody>
                  <a:tcPr/>
                </a:tc>
                <a:tc>
                  <a:txBody>
                    <a:bodyPr/>
                    <a:lstStyle/>
                    <a:p>
                      <a:pPr algn="ctr"/>
                      <a:r>
                        <a:rPr lang="fr-BE" noProof="0" dirty="0" smtClean="0"/>
                        <a:t>Autres lieux publics</a:t>
                      </a:r>
                      <a:endParaRPr lang="fr-BE" noProof="0" dirty="0"/>
                    </a:p>
                  </a:txBody>
                  <a:tcPr/>
                </a:tc>
              </a:tr>
              <a:tr h="370840">
                <a:tc>
                  <a:txBody>
                    <a:bodyPr/>
                    <a:lstStyle/>
                    <a:p>
                      <a:pPr algn="ctr"/>
                      <a:r>
                        <a:rPr lang="fr-BE" sz="1400" b="0" noProof="0" dirty="0" smtClean="0">
                          <a:solidFill>
                            <a:schemeClr val="tx1"/>
                          </a:solidFill>
                        </a:rPr>
                        <a:t>Retrait/restriction de téléphones/outils technologiques</a:t>
                      </a:r>
                      <a:endParaRPr lang="fr-BE" sz="1400" b="0" noProof="0" dirty="0">
                        <a:solidFill>
                          <a:schemeClr val="tx1"/>
                        </a:solidFill>
                      </a:endParaRPr>
                    </a:p>
                  </a:txBody>
                  <a:tcPr/>
                </a:tc>
                <a:tc>
                  <a:txBody>
                    <a:bodyPr/>
                    <a:lstStyle/>
                    <a:p>
                      <a:pPr algn="ctr"/>
                      <a:r>
                        <a:rPr lang="en-US" sz="1400" b="0" kern="1200" dirty="0" smtClean="0">
                          <a:solidFill>
                            <a:schemeClr val="tx1"/>
                          </a:solidFill>
                          <a:latin typeface="+mn-lt"/>
                          <a:ea typeface="+mn-ea"/>
                          <a:cs typeface="+mn-cs"/>
                        </a:rPr>
                        <a:t>Parents/</a:t>
                      </a:r>
                      <a:r>
                        <a:rPr lang="en-US" sz="1400" b="0" kern="1200" dirty="0" err="1" smtClean="0">
                          <a:solidFill>
                            <a:schemeClr val="tx1"/>
                          </a:solidFill>
                          <a:latin typeface="+mn-lt"/>
                          <a:ea typeface="+mn-ea"/>
                          <a:cs typeface="+mn-cs"/>
                        </a:rPr>
                        <a:t>Bénévoles</a:t>
                      </a:r>
                      <a:r>
                        <a:rPr lang="en-US" sz="1400" b="0" kern="1200" dirty="0" smtClean="0">
                          <a:solidFill>
                            <a:schemeClr val="tx1"/>
                          </a:solidFill>
                          <a:latin typeface="+mn-lt"/>
                          <a:ea typeface="+mn-ea"/>
                          <a:cs typeface="+mn-cs"/>
                        </a:rPr>
                        <a:t> </a:t>
                      </a:r>
                      <a:r>
                        <a:rPr lang="en-US" sz="1400" b="0" kern="1200" dirty="0" err="1" smtClean="0">
                          <a:solidFill>
                            <a:schemeClr val="tx1"/>
                          </a:solidFill>
                          <a:latin typeface="+mn-lt"/>
                          <a:ea typeface="+mn-ea"/>
                          <a:cs typeface="+mn-cs"/>
                        </a:rPr>
                        <a:t>agissant</a:t>
                      </a:r>
                      <a:r>
                        <a:rPr lang="en-US" sz="1400" b="0" kern="1200" dirty="0" smtClean="0">
                          <a:solidFill>
                            <a:schemeClr val="tx1"/>
                          </a:solidFill>
                          <a:latin typeface="+mn-lt"/>
                          <a:ea typeface="+mn-ea"/>
                          <a:cs typeface="+mn-cs"/>
                        </a:rPr>
                        <a:t> </a:t>
                      </a:r>
                      <a:r>
                        <a:rPr lang="en-US" sz="1400" b="0" kern="1200" dirty="0" err="1" smtClean="0">
                          <a:solidFill>
                            <a:schemeClr val="tx1"/>
                          </a:solidFill>
                          <a:latin typeface="+mn-lt"/>
                          <a:ea typeface="+mn-ea"/>
                          <a:cs typeface="+mn-cs"/>
                        </a:rPr>
                        <a:t>comme</a:t>
                      </a:r>
                      <a:r>
                        <a:rPr lang="en-US" sz="1400" b="0" kern="1200" dirty="0" smtClean="0">
                          <a:solidFill>
                            <a:schemeClr val="tx1"/>
                          </a:solidFill>
                          <a:latin typeface="+mn-lt"/>
                          <a:ea typeface="+mn-ea"/>
                          <a:cs typeface="+mn-cs"/>
                        </a:rPr>
                        <a:t> </a:t>
                      </a:r>
                      <a:r>
                        <a:rPr lang="en-US" sz="1400" b="0" kern="1200" dirty="0" err="1" smtClean="0">
                          <a:solidFill>
                            <a:schemeClr val="tx1"/>
                          </a:solidFill>
                          <a:latin typeface="+mn-lt"/>
                          <a:ea typeface="+mn-ea"/>
                          <a:cs typeface="+mn-cs"/>
                        </a:rPr>
                        <a:t>moniteurs</a:t>
                      </a:r>
                      <a:endParaRPr lang="fr-BE" sz="1400" b="0" kern="1200" noProof="0" dirty="0">
                        <a:solidFill>
                          <a:schemeClr val="tx1"/>
                        </a:solidFill>
                        <a:latin typeface="+mn-lt"/>
                        <a:ea typeface="+mn-ea"/>
                        <a:cs typeface="+mn-cs"/>
                      </a:endParaRPr>
                    </a:p>
                  </a:txBody>
                  <a:tcPr/>
                </a:tc>
                <a:tc>
                  <a:txBody>
                    <a:bodyPr/>
                    <a:lstStyle/>
                    <a:p>
                      <a:pPr algn="ctr"/>
                      <a:r>
                        <a:rPr lang="fr-BE" sz="1400" noProof="0" dirty="0" smtClean="0"/>
                        <a:t>Education parentale</a:t>
                      </a:r>
                      <a:endParaRPr lang="fr-BE" sz="1400" noProof="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1400" noProof="0" dirty="0" smtClean="0"/>
                        <a:t>Commerces locaux</a:t>
                      </a:r>
                      <a:endParaRPr lang="fr-BE" sz="1400" noProof="0" dirty="0"/>
                    </a:p>
                  </a:txBody>
                  <a:tcPr/>
                </a:tc>
              </a:tr>
              <a:tr h="370840">
                <a:tc>
                  <a:txBody>
                    <a:bodyPr/>
                    <a:lstStyle/>
                    <a:p>
                      <a:pPr algn="ctr"/>
                      <a:r>
                        <a:rPr lang="fr-BE" sz="1400" b="0" noProof="0" dirty="0" smtClean="0"/>
                        <a:t>Parler avec les élèves</a:t>
                      </a:r>
                      <a:endParaRPr lang="fr-BE" sz="1400" b="0" noProof="0" dirty="0"/>
                    </a:p>
                  </a:txBody>
                  <a:tcPr/>
                </a:tc>
                <a:tc>
                  <a:txBody>
                    <a:bodyPr/>
                    <a:lstStyle/>
                    <a:p>
                      <a:pPr algn="ctr"/>
                      <a:r>
                        <a:rPr lang="fr-BE" sz="1400" noProof="0" dirty="0" smtClean="0">
                          <a:solidFill>
                            <a:schemeClr val="tx1"/>
                          </a:solidFill>
                        </a:rPr>
                        <a:t>Intervention des témoins</a:t>
                      </a:r>
                      <a:endParaRPr lang="fr-BE" sz="1400" noProof="0" dirty="0">
                        <a:solidFill>
                          <a:schemeClr val="tx1"/>
                        </a:solidFill>
                      </a:endParaRPr>
                    </a:p>
                  </a:txBody>
                  <a:tcPr/>
                </a:tc>
                <a:tc>
                  <a:txBody>
                    <a:bodyPr/>
                    <a:lstStyle/>
                    <a:p>
                      <a:pPr algn="ctr"/>
                      <a:r>
                        <a:rPr lang="fr-BE" sz="1400" noProof="0" dirty="0" smtClean="0"/>
                        <a:t>Associations/groupes de parents</a:t>
                      </a:r>
                      <a:endParaRPr lang="fr-BE" sz="1400" noProof="0" dirty="0"/>
                    </a:p>
                  </a:txBody>
                  <a:tcPr/>
                </a:tc>
                <a:tc>
                  <a:txBody>
                    <a:bodyPr/>
                    <a:lstStyle/>
                    <a:p>
                      <a:pPr algn="ctr"/>
                      <a:r>
                        <a:rPr lang="fr-BE" sz="1400" noProof="0" dirty="0" smtClean="0"/>
                        <a:t>Médiation par les pairs</a:t>
                      </a:r>
                      <a:endParaRPr lang="fr-BE" sz="1400" noProof="0" dirty="0"/>
                    </a:p>
                  </a:txBody>
                  <a:tcPr/>
                </a:tc>
              </a:tr>
              <a:tr h="370840">
                <a:tc>
                  <a:txBody>
                    <a:bodyPr/>
                    <a:lstStyle/>
                    <a:p>
                      <a:pPr algn="ctr"/>
                      <a:r>
                        <a:rPr lang="fr-BE" sz="1400" b="0" noProof="0" dirty="0" smtClean="0"/>
                        <a:t>Evaluation sociométrique</a:t>
                      </a:r>
                      <a:endParaRPr lang="fr-BE" sz="1400" b="0" noProof="0" dirty="0"/>
                    </a:p>
                  </a:txBody>
                  <a:tcPr/>
                </a:tc>
                <a:tc>
                  <a:txBody>
                    <a:bodyPr/>
                    <a:lstStyle/>
                    <a:p>
                      <a:pPr algn="ctr"/>
                      <a:r>
                        <a:rPr lang="fr-BE" sz="1400" noProof="0" dirty="0" smtClean="0"/>
                        <a:t>Cyber-mentorat</a:t>
                      </a:r>
                      <a:endParaRPr lang="fr-BE" sz="1400" noProof="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1400" noProof="0" dirty="0" smtClean="0"/>
                        <a:t>Cyber-mentorat</a:t>
                      </a:r>
                    </a:p>
                    <a:p>
                      <a:pPr algn="ctr"/>
                      <a:endParaRPr lang="fr-BE" sz="1400" noProof="0" dirty="0"/>
                    </a:p>
                  </a:txBody>
                  <a:tcPr/>
                </a:tc>
                <a:tc>
                  <a:txBody>
                    <a:bodyPr/>
                    <a:lstStyle/>
                    <a:p>
                      <a:pPr algn="ctr"/>
                      <a:r>
                        <a:rPr lang="fr-BE" sz="1400" noProof="0" dirty="0" smtClean="0"/>
                        <a:t>Autorités légales</a:t>
                      </a:r>
                      <a:endParaRPr lang="fr-BE" sz="1400" noProof="0" dirty="0"/>
                    </a:p>
                  </a:txBody>
                  <a:tcPr/>
                </a:tc>
              </a:tr>
              <a:tr h="370840">
                <a:tc>
                  <a:txBody>
                    <a:bodyPr/>
                    <a:lstStyle/>
                    <a:p>
                      <a:pPr algn="ctr"/>
                      <a:r>
                        <a:rPr lang="fr-BE" sz="1400" b="0" noProof="0" dirty="0" smtClean="0"/>
                        <a:t>Supervision par le personnel scolaire</a:t>
                      </a:r>
                      <a:endParaRPr lang="fr-BE" sz="1400" b="0" noProof="0" dirty="0"/>
                    </a:p>
                  </a:txBody>
                  <a:tcPr/>
                </a:tc>
                <a:tc>
                  <a:txBody>
                    <a:bodyPr/>
                    <a:lstStyle/>
                    <a:p>
                      <a:pPr algn="ctr"/>
                      <a:r>
                        <a:rPr lang="fr-BE" sz="1400" noProof="0" dirty="0" smtClean="0"/>
                        <a:t>Collaboration avec les conducteurs</a:t>
                      </a:r>
                      <a:r>
                        <a:rPr lang="fr-BE" sz="1400" baseline="0" noProof="0" dirty="0" smtClean="0"/>
                        <a:t> de bus</a:t>
                      </a:r>
                      <a:endParaRPr lang="fr-BE" sz="1400" noProof="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1400" b="0" kern="1200" noProof="0" dirty="0" smtClean="0">
                          <a:solidFill>
                            <a:schemeClr val="dk1"/>
                          </a:solidFill>
                          <a:latin typeface="+mn-lt"/>
                          <a:ea typeface="+mn-ea"/>
                          <a:cs typeface="+mn-cs"/>
                        </a:rPr>
                        <a:t>Matériel de sensibilisation</a:t>
                      </a:r>
                    </a:p>
                    <a:p>
                      <a:pPr algn="ctr"/>
                      <a:endParaRPr lang="fr-BE" sz="1400" b="0" kern="1200" noProof="0" dirty="0">
                        <a:solidFill>
                          <a:schemeClr val="dk1"/>
                        </a:solidFill>
                        <a:latin typeface="+mn-lt"/>
                        <a:ea typeface="+mn-ea"/>
                        <a:cs typeface="+mn-cs"/>
                      </a:endParaRPr>
                    </a:p>
                  </a:txBody>
                  <a:tcPr/>
                </a:tc>
                <a:tc>
                  <a:txBody>
                    <a:bodyPr/>
                    <a:lstStyle/>
                    <a:p>
                      <a:pPr algn="ctr"/>
                      <a:r>
                        <a:rPr lang="fr-BE" sz="1400" b="0" noProof="0" dirty="0" smtClean="0"/>
                        <a:t>Autorités locales</a:t>
                      </a:r>
                      <a:endParaRPr lang="fr-BE" sz="1400" b="0" noProof="0" dirty="0"/>
                    </a:p>
                  </a:txBody>
                  <a:tcPr/>
                </a:tc>
              </a:tr>
              <a:tr h="370840">
                <a:tc>
                  <a:txBody>
                    <a:bodyPr/>
                    <a:lstStyle/>
                    <a:p>
                      <a:pPr algn="ctr"/>
                      <a:r>
                        <a:rPr lang="fr-BE" sz="1400" b="0" noProof="0" dirty="0" smtClean="0"/>
                        <a:t>Restructuration de la cour de récréation</a:t>
                      </a:r>
                      <a:endParaRPr lang="fr-BE" sz="1400" b="0" noProof="0" dirty="0"/>
                    </a:p>
                  </a:txBody>
                  <a:tcPr/>
                </a:tc>
                <a:tc>
                  <a:txBody>
                    <a:bodyPr/>
                    <a:lstStyle/>
                    <a:p>
                      <a:pPr algn="ctr"/>
                      <a:endParaRPr lang="fr-BE" sz="1400" noProof="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dk1"/>
                          </a:solidFill>
                          <a:latin typeface="+mn-lt"/>
                          <a:ea typeface="+mn-ea"/>
                          <a:cs typeface="+mn-cs"/>
                        </a:rPr>
                        <a:t>Education </a:t>
                      </a:r>
                      <a:r>
                        <a:rPr lang="en-US" sz="1400" b="0" kern="1200" dirty="0" err="1" smtClean="0">
                          <a:solidFill>
                            <a:schemeClr val="dk1"/>
                          </a:solidFill>
                          <a:latin typeface="+mn-lt"/>
                          <a:ea typeface="+mn-ea"/>
                          <a:cs typeface="+mn-cs"/>
                        </a:rPr>
                        <a:t>sociale</a:t>
                      </a:r>
                      <a:r>
                        <a:rPr lang="en-US" sz="1400" b="0" kern="1200" dirty="0" smtClean="0">
                          <a:solidFill>
                            <a:schemeClr val="dk1"/>
                          </a:solidFill>
                          <a:latin typeface="+mn-lt"/>
                          <a:ea typeface="+mn-ea"/>
                          <a:cs typeface="+mn-cs"/>
                        </a:rPr>
                        <a:t>, </a:t>
                      </a:r>
                      <a:r>
                        <a:rPr lang="en-US" sz="1400" b="0" kern="1200" dirty="0" err="1" smtClean="0">
                          <a:solidFill>
                            <a:schemeClr val="dk1"/>
                          </a:solidFill>
                          <a:latin typeface="+mn-lt"/>
                          <a:ea typeface="+mn-ea"/>
                          <a:cs typeface="+mn-cs"/>
                        </a:rPr>
                        <a:t>personnelle</a:t>
                      </a:r>
                      <a:r>
                        <a:rPr lang="en-US" sz="1400" b="0" kern="1200" dirty="0" smtClean="0">
                          <a:solidFill>
                            <a:schemeClr val="dk1"/>
                          </a:solidFill>
                          <a:latin typeface="+mn-lt"/>
                          <a:ea typeface="+mn-ea"/>
                          <a:cs typeface="+mn-cs"/>
                        </a:rPr>
                        <a:t> et à la </a:t>
                      </a:r>
                      <a:r>
                        <a:rPr lang="en-US" sz="1400" b="0" kern="1200" dirty="0" smtClean="0">
                          <a:solidFill>
                            <a:schemeClr val="dk1"/>
                          </a:solidFill>
                          <a:latin typeface="+mn-lt"/>
                          <a:ea typeface="+mn-ea"/>
                          <a:cs typeface="+mn-cs"/>
                        </a:rPr>
                        <a:t>santé</a:t>
                      </a:r>
                      <a:endParaRPr lang="fr-BE" sz="1400" noProof="0" dirty="0"/>
                    </a:p>
                  </a:txBody>
                  <a:tcPr/>
                </a:tc>
                <a:tc>
                  <a:txBody>
                    <a:bodyPr/>
                    <a:lstStyle/>
                    <a:p>
                      <a:pPr algn="ctr"/>
                      <a:endParaRPr lang="fr-BE" sz="1400" b="0" noProof="0" dirty="0"/>
                    </a:p>
                  </a:txBody>
                  <a:tcPr/>
                </a:tc>
              </a:tr>
              <a:tr h="370840">
                <a:tc>
                  <a:txBody>
                    <a:bodyPr/>
                    <a:lstStyle/>
                    <a:p>
                      <a:pPr algn="ctr"/>
                      <a:r>
                        <a:rPr lang="fr-BE" sz="1400" b="0" noProof="0" dirty="0" smtClean="0"/>
                        <a:t>Boîtes de signalement anonymes</a:t>
                      </a:r>
                      <a:endParaRPr lang="fr-BE" sz="1400" b="0" noProof="0" dirty="0"/>
                    </a:p>
                  </a:txBody>
                  <a:tcPr/>
                </a:tc>
                <a:tc>
                  <a:txBody>
                    <a:bodyPr/>
                    <a:lstStyle/>
                    <a:p>
                      <a:pPr algn="ctr"/>
                      <a:endParaRPr lang="fr-BE" sz="1400" noProof="0" dirty="0"/>
                    </a:p>
                  </a:txBody>
                  <a:tcPr/>
                </a:tc>
                <a:tc>
                  <a:txBody>
                    <a:bodyPr/>
                    <a:lstStyle/>
                    <a:p>
                      <a:pPr algn="ctr"/>
                      <a:endParaRPr lang="fr-BE" sz="1400" noProof="0" dirty="0"/>
                    </a:p>
                  </a:txBody>
                  <a:tcPr/>
                </a:tc>
                <a:tc>
                  <a:txBody>
                    <a:bodyPr/>
                    <a:lstStyle/>
                    <a:p>
                      <a:pPr algn="ctr"/>
                      <a:endParaRPr lang="fr-BE" sz="1400" b="0" noProof="0" dirty="0"/>
                    </a:p>
                  </a:txBody>
                  <a:tcPr/>
                </a:tc>
              </a:tr>
              <a:tr h="370840">
                <a:tc>
                  <a:txBody>
                    <a:bodyPr/>
                    <a:lstStyle/>
                    <a:p>
                      <a:pPr algn="ctr"/>
                      <a:r>
                        <a:rPr lang="fr-BE" sz="1400" b="0" noProof="0" dirty="0" smtClean="0"/>
                        <a:t>Cyber-mentorat</a:t>
                      </a:r>
                      <a:endParaRPr lang="fr-BE" sz="1400" b="0" noProof="0" dirty="0"/>
                    </a:p>
                  </a:txBody>
                  <a:tcPr/>
                </a:tc>
                <a:tc>
                  <a:txBody>
                    <a:bodyPr/>
                    <a:lstStyle/>
                    <a:p>
                      <a:pPr algn="ctr"/>
                      <a:endParaRPr lang="fr-BE" sz="1400" noProof="0" dirty="0"/>
                    </a:p>
                  </a:txBody>
                  <a:tcPr/>
                </a:tc>
                <a:tc>
                  <a:txBody>
                    <a:bodyPr/>
                    <a:lstStyle/>
                    <a:p>
                      <a:pPr algn="ctr"/>
                      <a:endParaRPr lang="fr-BE" sz="1400" noProof="0" dirty="0"/>
                    </a:p>
                  </a:txBody>
                  <a:tcPr/>
                </a:tc>
                <a:tc>
                  <a:txBody>
                    <a:bodyPr/>
                    <a:lstStyle/>
                    <a:p>
                      <a:pPr algn="ctr"/>
                      <a:endParaRPr lang="fr-BE" sz="1400" b="0" noProof="0" dirty="0"/>
                    </a:p>
                  </a:txBody>
                  <a:tcPr/>
                </a:tc>
              </a:tr>
              <a:tr h="370840">
                <a:tc>
                  <a:txBody>
                    <a:bodyPr/>
                    <a:lstStyle/>
                    <a:p>
                      <a:pPr algn="ctr"/>
                      <a:r>
                        <a:rPr lang="fr-BE" sz="1400" b="0" noProof="0" dirty="0" smtClean="0"/>
                        <a:t>Matériel de sensibilisation</a:t>
                      </a:r>
                      <a:endParaRPr lang="fr-BE" sz="1400" b="0" noProof="0" dirty="0"/>
                    </a:p>
                  </a:txBody>
                  <a:tcPr/>
                </a:tc>
                <a:tc>
                  <a:txBody>
                    <a:bodyPr/>
                    <a:lstStyle/>
                    <a:p>
                      <a:pPr algn="ctr"/>
                      <a:endParaRPr lang="fr-BE" sz="1400" noProof="0" dirty="0"/>
                    </a:p>
                  </a:txBody>
                  <a:tcPr/>
                </a:tc>
                <a:tc>
                  <a:txBody>
                    <a:bodyPr/>
                    <a:lstStyle/>
                    <a:p>
                      <a:pPr algn="ctr"/>
                      <a:endParaRPr lang="fr-BE" sz="1400" noProof="0" dirty="0"/>
                    </a:p>
                  </a:txBody>
                  <a:tcPr/>
                </a:tc>
                <a:tc>
                  <a:txBody>
                    <a:bodyPr/>
                    <a:lstStyle/>
                    <a:p>
                      <a:pPr algn="ctr"/>
                      <a:endParaRPr lang="fr-BE" sz="1400" b="0" noProof="0" dirty="0"/>
                    </a:p>
                  </a:txBody>
                  <a:tcPr/>
                </a:tc>
              </a:tr>
            </a:tbl>
          </a:graphicData>
        </a:graphic>
      </p:graphicFrame>
    </p:spTree>
    <p:extLst>
      <p:ext uri="{BB962C8B-B14F-4D97-AF65-F5344CB8AC3E}">
        <p14:creationId xmlns:p14="http://schemas.microsoft.com/office/powerpoint/2010/main" val="273641863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68</a:t>
            </a:fld>
            <a:endParaRPr lang="el-GR"/>
          </a:p>
        </p:txBody>
      </p:sp>
      <p:sp>
        <p:nvSpPr>
          <p:cNvPr id="2" name="Rectangle 1"/>
          <p:cNvSpPr/>
          <p:nvPr/>
        </p:nvSpPr>
        <p:spPr>
          <a:xfrm>
            <a:off x="395536" y="1844824"/>
            <a:ext cx="8471916" cy="5201424"/>
          </a:xfrm>
          <a:prstGeom prst="rect">
            <a:avLst/>
          </a:prstGeom>
        </p:spPr>
        <p:txBody>
          <a:bodyPr wrap="square">
            <a:spAutoFit/>
          </a:bodyPr>
          <a:lstStyle/>
          <a:p>
            <a:pPr>
              <a:spcAft>
                <a:spcPts val="600"/>
              </a:spcAft>
            </a:pPr>
            <a:r>
              <a:rPr lang="en-US" dirty="0" err="1"/>
              <a:t>O’Moore</a:t>
            </a:r>
            <a:r>
              <a:rPr lang="en-US" dirty="0"/>
              <a:t>, M. (2010). </a:t>
            </a:r>
            <a:r>
              <a:rPr lang="en-US" i="1" dirty="0"/>
              <a:t>Understanding School Bullying: A Guide for Parents and Teachers</a:t>
            </a:r>
            <a:r>
              <a:rPr lang="en-US" dirty="0"/>
              <a:t>, Dublin. Veritas. </a:t>
            </a:r>
          </a:p>
          <a:p>
            <a:pPr>
              <a:spcAft>
                <a:spcPts val="600"/>
              </a:spcAft>
            </a:pPr>
            <a:r>
              <a:rPr lang="en-US" dirty="0" err="1"/>
              <a:t>O’Moore</a:t>
            </a:r>
            <a:r>
              <a:rPr lang="en-US" dirty="0"/>
              <a:t>&amp; Minton (2006) Working with Parents. VISTA –Violence In Schools Training Action </a:t>
            </a:r>
            <a:r>
              <a:rPr lang="fr-BE" dirty="0">
                <a:hlinkClick r:id="rId3"/>
              </a:rPr>
              <a:t>http://</a:t>
            </a:r>
            <a:r>
              <a:rPr lang="fr-BE" dirty="0" smtClean="0">
                <a:hlinkClick r:id="rId3"/>
              </a:rPr>
              <a:t>www.vista-europe.org/downloads/English/B4f.pdf</a:t>
            </a:r>
            <a:endParaRPr lang="fr-BE" dirty="0" smtClean="0"/>
          </a:p>
          <a:p>
            <a:pPr>
              <a:spcAft>
                <a:spcPts val="600"/>
              </a:spcAft>
            </a:pPr>
            <a:r>
              <a:rPr lang="en-US" dirty="0" err="1" smtClean="0"/>
              <a:t>O’Moore</a:t>
            </a:r>
            <a:r>
              <a:rPr lang="en-US" dirty="0"/>
              <a:t>&amp; Minton (2004) Dealing with Bullying in Schools : A Training Manual for Teachers Parents &amp; Other Professionals. Paul Chapman Publishing. London. </a:t>
            </a:r>
          </a:p>
          <a:p>
            <a:pPr>
              <a:spcAft>
                <a:spcPts val="600"/>
              </a:spcAft>
            </a:pPr>
            <a:r>
              <a:rPr lang="en-US" dirty="0"/>
              <a:t>Smith, P. K. (2002). Violence in schools: The response in Europe. London: </a:t>
            </a:r>
            <a:r>
              <a:rPr lang="en-US" dirty="0" err="1"/>
              <a:t>RoutledgeFalmer</a:t>
            </a:r>
            <a:r>
              <a:rPr lang="en-US" dirty="0"/>
              <a:t>. </a:t>
            </a:r>
          </a:p>
          <a:p>
            <a:pPr>
              <a:spcAft>
                <a:spcPts val="600"/>
              </a:spcAft>
            </a:pPr>
            <a:r>
              <a:rPr lang="en-US" dirty="0"/>
              <a:t>Smith, P. K., Rigby, K., &amp; </a:t>
            </a:r>
            <a:r>
              <a:rPr lang="en-US" dirty="0" err="1"/>
              <a:t>Pepler</a:t>
            </a:r>
            <a:r>
              <a:rPr lang="en-US" dirty="0"/>
              <a:t>, D. (Eds.). (2004). Bullying in schools: How effective can interventions be? Cambridge: Cambridge University Press. </a:t>
            </a:r>
            <a:endParaRPr lang="en-US" dirty="0" smtClean="0"/>
          </a:p>
          <a:p>
            <a:r>
              <a:rPr lang="en-US" b="1" dirty="0"/>
              <a:t>The No Blame Approach to Bullying </a:t>
            </a:r>
          </a:p>
          <a:p>
            <a:r>
              <a:rPr lang="fr-BE" dirty="0" smtClean="0">
                <a:hlinkClick r:id="rId4"/>
              </a:rPr>
              <a:t>http</a:t>
            </a:r>
            <a:r>
              <a:rPr lang="fr-BE" dirty="0">
                <a:hlinkClick r:id="rId4"/>
              </a:rPr>
              <a:t>://</a:t>
            </a:r>
            <a:r>
              <a:rPr lang="fr-BE" dirty="0" smtClean="0">
                <a:hlinkClick r:id="rId4"/>
              </a:rPr>
              <a:t>www.cyberbullying.ca/pdf/Peer_Support_Approach_to_Bullying.pdf</a:t>
            </a:r>
            <a:endParaRPr lang="fr-BE" dirty="0" smtClean="0"/>
          </a:p>
          <a:p>
            <a:r>
              <a:rPr lang="fr-BE" dirty="0" smtClean="0"/>
              <a:t>&amp; </a:t>
            </a:r>
          </a:p>
          <a:p>
            <a:r>
              <a:rPr lang="fr-BE" sz="1600" dirty="0" smtClean="0">
                <a:hlinkClick r:id="rId5"/>
              </a:rPr>
              <a:t>http</a:t>
            </a:r>
            <a:r>
              <a:rPr lang="fr-BE" sz="1600" dirty="0">
                <a:hlinkClick r:id="rId5"/>
              </a:rPr>
              <a:t>://www.ncab.org.au/Assets/Files/Horton-James,%20L.%</a:t>
            </a:r>
            <a:r>
              <a:rPr lang="fr-BE" sz="1600" dirty="0" smtClean="0">
                <a:hlinkClick r:id="rId5"/>
              </a:rPr>
              <a:t>20The%20no%20blame%20approach%20to%20bullying%20prevention.pdf</a:t>
            </a:r>
            <a:r>
              <a:rPr lang="fr-BE" sz="1600" dirty="0" smtClean="0"/>
              <a:t>  </a:t>
            </a:r>
          </a:p>
          <a:p>
            <a:pPr>
              <a:spcAft>
                <a:spcPts val="600"/>
              </a:spcAft>
            </a:pPr>
            <a:endParaRPr lang="fr-BE" dirty="0"/>
          </a:p>
          <a:p>
            <a:endParaRPr lang="fr-BE" dirty="0" smtClean="0"/>
          </a:p>
        </p:txBody>
      </p:sp>
      <p:sp>
        <p:nvSpPr>
          <p:cNvPr id="3" name="ZoneTexte 2"/>
          <p:cNvSpPr txBox="1"/>
          <p:nvPr/>
        </p:nvSpPr>
        <p:spPr>
          <a:xfrm>
            <a:off x="1895190" y="953867"/>
            <a:ext cx="5472608" cy="584775"/>
          </a:xfrm>
          <a:prstGeom prst="rect">
            <a:avLst/>
          </a:prstGeom>
          <a:noFill/>
        </p:spPr>
        <p:txBody>
          <a:bodyPr wrap="square" rtlCol="0">
            <a:spAutoFit/>
          </a:bodyPr>
          <a:lstStyle/>
          <a:p>
            <a:r>
              <a:rPr lang="fr-BE" sz="3200" b="1" dirty="0">
                <a:solidFill>
                  <a:schemeClr val="tx2"/>
                </a:solidFill>
                <a:latin typeface="Calibri" panose="020F0502020204030204" pitchFamily="34" charset="0"/>
              </a:rPr>
              <a:t>Propositions de lecture </a:t>
            </a:r>
            <a:r>
              <a:rPr lang="fr-BE" sz="3200" b="1" dirty="0" smtClean="0">
                <a:solidFill>
                  <a:schemeClr val="tx2"/>
                </a:solidFill>
                <a:latin typeface="Calibri" panose="020F0502020204030204" pitchFamily="34" charset="0"/>
              </a:rPr>
              <a:t>et liens</a:t>
            </a:r>
            <a:endParaRPr lang="en-GB"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107491982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69</a:t>
            </a:fld>
            <a:endParaRPr lang="el-GR"/>
          </a:p>
        </p:txBody>
      </p:sp>
      <p:sp>
        <p:nvSpPr>
          <p:cNvPr id="2" name="Rectangle 1"/>
          <p:cNvSpPr/>
          <p:nvPr/>
        </p:nvSpPr>
        <p:spPr>
          <a:xfrm>
            <a:off x="395536" y="1844824"/>
            <a:ext cx="8471916" cy="4862870"/>
          </a:xfrm>
          <a:prstGeom prst="rect">
            <a:avLst/>
          </a:prstGeom>
        </p:spPr>
        <p:txBody>
          <a:bodyPr wrap="square">
            <a:spAutoFit/>
          </a:bodyPr>
          <a:lstStyle/>
          <a:p>
            <a:pPr>
              <a:spcAft>
                <a:spcPts val="600"/>
              </a:spcAft>
            </a:pPr>
            <a:r>
              <a:rPr lang="fr-BE" b="1" dirty="0"/>
              <a:t>Peer </a:t>
            </a:r>
            <a:r>
              <a:rPr lang="fr-BE" b="1" dirty="0" err="1"/>
              <a:t>Mediation</a:t>
            </a:r>
            <a:r>
              <a:rPr lang="fr-BE" b="1" dirty="0"/>
              <a:t> </a:t>
            </a:r>
            <a:endParaRPr lang="fr-BE" dirty="0"/>
          </a:p>
          <a:p>
            <a:pPr>
              <a:spcAft>
                <a:spcPts val="600"/>
              </a:spcAft>
            </a:pPr>
            <a:r>
              <a:rPr lang="en-US" dirty="0"/>
              <a:t>Cohen, R. Quick Guide to Implementing a Peer Mediation </a:t>
            </a:r>
            <a:r>
              <a:rPr lang="en-US" dirty="0" err="1"/>
              <a:t>Programme</a:t>
            </a:r>
            <a:r>
              <a:rPr lang="en-US" dirty="0"/>
              <a:t>, School Mediation Associates </a:t>
            </a:r>
            <a:r>
              <a:rPr lang="en-US" dirty="0">
                <a:hlinkClick r:id="rId3"/>
              </a:rPr>
              <a:t>http://</a:t>
            </a:r>
            <a:r>
              <a:rPr lang="en-US" dirty="0" smtClean="0">
                <a:hlinkClick r:id="rId3"/>
              </a:rPr>
              <a:t>www.schoolmediation.com/pdf/Quick-Guide-to-Implementing-a-Peer-Mediation-Program.pdf</a:t>
            </a:r>
            <a:endParaRPr lang="en-US" dirty="0" smtClean="0"/>
          </a:p>
          <a:p>
            <a:pPr>
              <a:spcAft>
                <a:spcPts val="600"/>
              </a:spcAft>
            </a:pPr>
            <a:r>
              <a:rPr lang="en-US" dirty="0" smtClean="0"/>
              <a:t>Study </a:t>
            </a:r>
            <a:r>
              <a:rPr lang="en-US" dirty="0"/>
              <a:t>Guides &amp; Strategies –Peer Mediation </a:t>
            </a:r>
            <a:r>
              <a:rPr lang="en-US" dirty="0">
                <a:hlinkClick r:id="rId4"/>
              </a:rPr>
              <a:t>http://</a:t>
            </a:r>
            <a:r>
              <a:rPr lang="en-US" dirty="0" smtClean="0">
                <a:hlinkClick r:id="rId4"/>
              </a:rPr>
              <a:t>www.studygs.net/peermed.htm</a:t>
            </a:r>
            <a:endParaRPr lang="en-US" dirty="0" smtClean="0"/>
          </a:p>
          <a:p>
            <a:pPr>
              <a:spcAft>
                <a:spcPts val="600"/>
              </a:spcAft>
            </a:pPr>
            <a:r>
              <a:rPr lang="en-US" dirty="0" smtClean="0">
                <a:solidFill>
                  <a:srgbClr val="FF0000"/>
                </a:solidFill>
              </a:rPr>
              <a:t>Video</a:t>
            </a:r>
            <a:r>
              <a:rPr lang="en-US" dirty="0" smtClean="0"/>
              <a:t>–Introduction </a:t>
            </a:r>
            <a:r>
              <a:rPr lang="en-US" dirty="0"/>
              <a:t>to Peer Mediation </a:t>
            </a:r>
            <a:r>
              <a:rPr lang="en-US" dirty="0" smtClean="0">
                <a:hlinkClick r:id="rId5"/>
              </a:rPr>
              <a:t>https</a:t>
            </a:r>
            <a:r>
              <a:rPr lang="en-US" dirty="0">
                <a:hlinkClick r:id="rId5"/>
              </a:rPr>
              <a:t>://</a:t>
            </a:r>
            <a:r>
              <a:rPr lang="en-US" dirty="0" smtClean="0">
                <a:hlinkClick r:id="rId5"/>
              </a:rPr>
              <a:t>www.youtube.com/watch?v=BI5gVrr4lv8</a:t>
            </a:r>
            <a:endParaRPr lang="en-US" dirty="0" smtClean="0"/>
          </a:p>
          <a:p>
            <a:pPr>
              <a:spcAft>
                <a:spcPts val="600"/>
              </a:spcAft>
            </a:pPr>
            <a:r>
              <a:rPr lang="en-US" dirty="0" smtClean="0">
                <a:solidFill>
                  <a:srgbClr val="FF0000"/>
                </a:solidFill>
              </a:rPr>
              <a:t>Video</a:t>
            </a:r>
            <a:r>
              <a:rPr lang="en-US" dirty="0" smtClean="0"/>
              <a:t>–Peacemakers </a:t>
            </a:r>
            <a:r>
              <a:rPr lang="en-US" dirty="0"/>
              <a:t>(Primary School Peer Mediation) </a:t>
            </a:r>
            <a:r>
              <a:rPr lang="en-US" dirty="0">
                <a:hlinkClick r:id="rId6"/>
              </a:rPr>
              <a:t>https://</a:t>
            </a:r>
            <a:r>
              <a:rPr lang="en-US" dirty="0" smtClean="0">
                <a:hlinkClick r:id="rId6"/>
              </a:rPr>
              <a:t>www.youtube.com/watch?v=L8fn5FvlPpg</a:t>
            </a:r>
            <a:endParaRPr lang="en-US" dirty="0" smtClean="0"/>
          </a:p>
          <a:p>
            <a:endParaRPr lang="en-US" dirty="0"/>
          </a:p>
          <a:p>
            <a:pPr>
              <a:spcAft>
                <a:spcPts val="600"/>
              </a:spcAft>
            </a:pPr>
            <a:r>
              <a:rPr lang="fr-BE" b="1" dirty="0"/>
              <a:t>Peer </a:t>
            </a:r>
            <a:r>
              <a:rPr lang="fr-BE" b="1" dirty="0" err="1"/>
              <a:t>Mentoring</a:t>
            </a:r>
            <a:endParaRPr lang="fr-BE" dirty="0"/>
          </a:p>
          <a:p>
            <a:pPr>
              <a:spcAft>
                <a:spcPts val="600"/>
              </a:spcAft>
            </a:pPr>
            <a:r>
              <a:rPr lang="en-US" dirty="0"/>
              <a:t>What is Peer Mentoring (1999) Youth In Action Bulletin. </a:t>
            </a:r>
            <a:r>
              <a:rPr lang="en-US" dirty="0">
                <a:hlinkClick r:id="rId7"/>
              </a:rPr>
              <a:t>https://</a:t>
            </a:r>
            <a:r>
              <a:rPr lang="en-US" dirty="0" smtClean="0">
                <a:hlinkClick r:id="rId7"/>
              </a:rPr>
              <a:t>www.ncjrs.gov/html/youthbulletin/9907-4/mentor-1.html</a:t>
            </a:r>
            <a:endParaRPr lang="en-US" dirty="0" smtClean="0"/>
          </a:p>
          <a:p>
            <a:pPr>
              <a:spcAft>
                <a:spcPts val="600"/>
              </a:spcAft>
            </a:pPr>
            <a:r>
              <a:rPr lang="en-US" dirty="0" smtClean="0"/>
              <a:t>Big </a:t>
            </a:r>
            <a:r>
              <a:rPr lang="en-US" dirty="0"/>
              <a:t>Brothers, Big Sisters (2012) </a:t>
            </a:r>
            <a:r>
              <a:rPr lang="en-US" dirty="0" err="1"/>
              <a:t>Foroige</a:t>
            </a:r>
            <a:r>
              <a:rPr lang="en-US" dirty="0"/>
              <a:t>, NUI Galway &amp; UNESCO </a:t>
            </a:r>
            <a:r>
              <a:rPr lang="en-US" dirty="0">
                <a:hlinkClick r:id="rId8"/>
              </a:rPr>
              <a:t>https://</a:t>
            </a:r>
            <a:r>
              <a:rPr lang="en-US" dirty="0" smtClean="0">
                <a:hlinkClick r:id="rId8"/>
              </a:rPr>
              <a:t>www.foroige.ie/sites/default/files/bbbs_evaluation_report.pdf</a:t>
            </a:r>
            <a:endParaRPr lang="en-US" dirty="0" smtClean="0"/>
          </a:p>
          <a:p>
            <a:endParaRPr lang="fr-BE" dirty="0" smtClean="0"/>
          </a:p>
        </p:txBody>
      </p:sp>
      <p:sp>
        <p:nvSpPr>
          <p:cNvPr id="3" name="ZoneTexte 2"/>
          <p:cNvSpPr txBox="1"/>
          <p:nvPr/>
        </p:nvSpPr>
        <p:spPr>
          <a:xfrm>
            <a:off x="1895190" y="953867"/>
            <a:ext cx="5472608" cy="584775"/>
          </a:xfrm>
          <a:prstGeom prst="rect">
            <a:avLst/>
          </a:prstGeom>
          <a:noFill/>
        </p:spPr>
        <p:txBody>
          <a:bodyPr wrap="square" rtlCol="0">
            <a:spAutoFit/>
          </a:bodyPr>
          <a:lstStyle/>
          <a:p>
            <a:r>
              <a:rPr lang="fr-BE" sz="3200" b="1" dirty="0">
                <a:solidFill>
                  <a:schemeClr val="tx2"/>
                </a:solidFill>
                <a:latin typeface="Calibri" panose="020F0502020204030204" pitchFamily="34" charset="0"/>
              </a:rPr>
              <a:t>Propositions de lecture </a:t>
            </a:r>
            <a:r>
              <a:rPr lang="fr-BE" sz="3200" b="1" dirty="0" smtClean="0">
                <a:solidFill>
                  <a:schemeClr val="tx2"/>
                </a:solidFill>
                <a:latin typeface="Calibri" panose="020F0502020204030204" pitchFamily="34" charset="0"/>
              </a:rPr>
              <a:t>et liens</a:t>
            </a:r>
            <a:endParaRPr lang="en-GB"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907600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7</a:t>
            </a:fld>
            <a:endParaRPr lang="el-GR"/>
          </a:p>
        </p:txBody>
      </p:sp>
      <p:sp>
        <p:nvSpPr>
          <p:cNvPr id="2" name="Rectangle 1"/>
          <p:cNvSpPr/>
          <p:nvPr/>
        </p:nvSpPr>
        <p:spPr>
          <a:xfrm>
            <a:off x="621904" y="1844824"/>
            <a:ext cx="8064896" cy="3247043"/>
          </a:xfrm>
          <a:prstGeom prst="rect">
            <a:avLst/>
          </a:prstGeom>
        </p:spPr>
        <p:txBody>
          <a:bodyPr wrap="square">
            <a:spAutoFit/>
          </a:bodyPr>
          <a:lstStyle/>
          <a:p>
            <a:pPr>
              <a:spcAft>
                <a:spcPts val="600"/>
              </a:spcAft>
            </a:pPr>
            <a:r>
              <a:rPr lang="fr-BE" dirty="0" smtClean="0">
                <a:solidFill>
                  <a:srgbClr val="000000"/>
                </a:solidFill>
              </a:rPr>
              <a:t>Selon O’Moore (2013), l’approche scolaire globale repose sur 4 principaux piliers d’action :</a:t>
            </a:r>
          </a:p>
          <a:p>
            <a:pPr>
              <a:spcAft>
                <a:spcPts val="600"/>
              </a:spcAft>
            </a:pPr>
            <a:endParaRPr lang="fr-BE" dirty="0" smtClean="0">
              <a:solidFill>
                <a:srgbClr val="000000"/>
              </a:solidFill>
            </a:endParaRPr>
          </a:p>
          <a:p>
            <a:pPr>
              <a:spcAft>
                <a:spcPts val="600"/>
              </a:spcAft>
            </a:pPr>
            <a:r>
              <a:rPr lang="fr-BE" dirty="0" smtClean="0">
                <a:solidFill>
                  <a:srgbClr val="000000"/>
                </a:solidFill>
              </a:rPr>
              <a:t>1. Elle construit et analyse annuellement sa politique et ses pratiques de manière à aborder le harcèlement de façon cohérente et efficace</a:t>
            </a:r>
          </a:p>
          <a:p>
            <a:pPr>
              <a:spcAft>
                <a:spcPts val="600"/>
              </a:spcAft>
            </a:pPr>
            <a:r>
              <a:rPr lang="fr-BE" dirty="0" smtClean="0">
                <a:solidFill>
                  <a:srgbClr val="000000"/>
                </a:solidFill>
              </a:rPr>
              <a:t>2. Elle construit la compréhension et les compétences</a:t>
            </a:r>
          </a:p>
          <a:p>
            <a:pPr>
              <a:spcAft>
                <a:spcPts val="600"/>
              </a:spcAft>
            </a:pPr>
            <a:r>
              <a:rPr lang="fr-BE" dirty="0" smtClean="0">
                <a:solidFill>
                  <a:srgbClr val="000000"/>
                </a:solidFill>
              </a:rPr>
              <a:t>3. Elle construit une culture scolaire positive et encourageante</a:t>
            </a:r>
          </a:p>
          <a:p>
            <a:pPr>
              <a:spcAft>
                <a:spcPts val="600"/>
              </a:spcAft>
            </a:pPr>
            <a:r>
              <a:rPr lang="fr-BE" dirty="0" smtClean="0">
                <a:solidFill>
                  <a:srgbClr val="000000"/>
                </a:solidFill>
              </a:rPr>
              <a:t>4. Elle construit un partenariat collaboratif entre le personnel (enseignant et non-enseignant), les élèves, les familles, la communauté étendue, des services externes et des organismes professionnels.</a:t>
            </a:r>
            <a:endParaRPr lang="fr-BE" dirty="0">
              <a:solidFill>
                <a:srgbClr val="000000"/>
              </a:solidFill>
              <a:latin typeface="Arial" panose="020B0604020202020204" pitchFamily="34" charset="0"/>
            </a:endParaRPr>
          </a:p>
        </p:txBody>
      </p:sp>
      <p:sp>
        <p:nvSpPr>
          <p:cNvPr id="3" name="ZoneTexte 2"/>
          <p:cNvSpPr txBox="1"/>
          <p:nvPr/>
        </p:nvSpPr>
        <p:spPr>
          <a:xfrm>
            <a:off x="1403648" y="332656"/>
            <a:ext cx="6192688" cy="646331"/>
          </a:xfrm>
          <a:prstGeom prst="rect">
            <a:avLst/>
          </a:prstGeom>
          <a:noFill/>
        </p:spPr>
        <p:txBody>
          <a:bodyPr wrap="square" rtlCol="0">
            <a:spAutoFit/>
          </a:bodyPr>
          <a:lstStyle/>
          <a:p>
            <a:pPr algn="ctr"/>
            <a:r>
              <a:rPr lang="fr-BE" sz="3600" b="1" dirty="0">
                <a:solidFill>
                  <a:schemeClr val="tx2"/>
                </a:solidFill>
                <a:latin typeface="Calibri" panose="020F0502020204030204" pitchFamily="34" charset="0"/>
              </a:rPr>
              <a:t>4 </a:t>
            </a:r>
            <a:r>
              <a:rPr lang="fr-BE" sz="3600" b="1" dirty="0" smtClean="0">
                <a:solidFill>
                  <a:schemeClr val="tx2"/>
                </a:solidFill>
                <a:latin typeface="Calibri" panose="020F0502020204030204" pitchFamily="34" charset="0"/>
              </a:rPr>
              <a:t>piliers d’action</a:t>
            </a:r>
            <a:endParaRPr lang="fr-BE" sz="36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93643903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70</a:t>
            </a:fld>
            <a:endParaRPr lang="el-GR"/>
          </a:p>
        </p:txBody>
      </p:sp>
      <p:sp>
        <p:nvSpPr>
          <p:cNvPr id="2" name="Rectangle 1"/>
          <p:cNvSpPr/>
          <p:nvPr/>
        </p:nvSpPr>
        <p:spPr>
          <a:xfrm>
            <a:off x="395536" y="1844824"/>
            <a:ext cx="8471916" cy="4078039"/>
          </a:xfrm>
          <a:prstGeom prst="rect">
            <a:avLst/>
          </a:prstGeom>
        </p:spPr>
        <p:txBody>
          <a:bodyPr wrap="square">
            <a:spAutoFit/>
          </a:bodyPr>
          <a:lstStyle/>
          <a:p>
            <a:pPr>
              <a:spcAft>
                <a:spcPts val="600"/>
              </a:spcAft>
            </a:pPr>
            <a:r>
              <a:rPr lang="fr-BE" b="1" dirty="0" err="1"/>
              <a:t>Cyberbullying</a:t>
            </a:r>
            <a:r>
              <a:rPr lang="fr-BE" b="1" dirty="0"/>
              <a:t> Interventions</a:t>
            </a:r>
            <a:endParaRPr lang="fr-BE" dirty="0"/>
          </a:p>
          <a:p>
            <a:pPr>
              <a:spcAft>
                <a:spcPts val="600"/>
              </a:spcAft>
            </a:pPr>
            <a:r>
              <a:rPr lang="fr-BE" dirty="0" err="1"/>
              <a:t>O’Moore</a:t>
            </a:r>
            <a:r>
              <a:rPr lang="fr-BE" dirty="0"/>
              <a:t>, M. (2014) </a:t>
            </a:r>
            <a:r>
              <a:rPr lang="fr-BE" dirty="0" err="1"/>
              <a:t>Understanding</a:t>
            </a:r>
            <a:r>
              <a:rPr lang="fr-BE" dirty="0"/>
              <a:t> </a:t>
            </a:r>
            <a:r>
              <a:rPr lang="fr-BE" dirty="0" err="1"/>
              <a:t>Cyberbullying</a:t>
            </a:r>
            <a:r>
              <a:rPr lang="fr-BE" dirty="0"/>
              <a:t>. Veritas. Dublin</a:t>
            </a:r>
          </a:p>
          <a:p>
            <a:r>
              <a:rPr lang="en-US" dirty="0"/>
              <a:t>Thompson, F., </a:t>
            </a:r>
            <a:r>
              <a:rPr lang="en-US" dirty="0" err="1"/>
              <a:t>Robinson,S</a:t>
            </a:r>
            <a:r>
              <a:rPr lang="en-US" dirty="0"/>
              <a:t>. &amp; Smith, P.K. (2012) Cyberbullying in the UK: an evaluation of some intervention procedures. </a:t>
            </a:r>
            <a:r>
              <a:rPr lang="en-US" dirty="0">
                <a:hlinkClick r:id="rId3"/>
              </a:rPr>
              <a:t>http://</a:t>
            </a:r>
            <a:r>
              <a:rPr lang="en-US" dirty="0" smtClean="0">
                <a:hlinkClick r:id="rId3"/>
              </a:rPr>
              <a:t>www.bullyingandcyber.net/media/cms_page_media/55/Thompson-Robinson-Smith.pdf</a:t>
            </a:r>
            <a:endParaRPr lang="en-US" dirty="0" smtClean="0"/>
          </a:p>
          <a:p>
            <a:endParaRPr lang="en-US" dirty="0" smtClean="0"/>
          </a:p>
          <a:p>
            <a:pPr>
              <a:spcAft>
                <a:spcPts val="600"/>
              </a:spcAft>
            </a:pPr>
            <a:r>
              <a:rPr lang="fr-BE" b="1" dirty="0" err="1" smtClean="0"/>
              <a:t>CircleTime</a:t>
            </a:r>
            <a:endParaRPr lang="fr-BE" dirty="0"/>
          </a:p>
          <a:p>
            <a:pPr>
              <a:spcAft>
                <a:spcPts val="600"/>
              </a:spcAft>
            </a:pPr>
            <a:r>
              <a:rPr lang="en-US" dirty="0"/>
              <a:t>Collins, B. (2011) Empowering Children through circle time: An Illumination of Practice. </a:t>
            </a:r>
            <a:r>
              <a:rPr lang="en-US" dirty="0">
                <a:hlinkClick r:id="rId4"/>
              </a:rPr>
              <a:t>http://</a:t>
            </a:r>
            <a:r>
              <a:rPr lang="en-US" dirty="0" smtClean="0">
                <a:hlinkClick r:id="rId4"/>
              </a:rPr>
              <a:t>eprints.maynoothuniversity.ie/3728/1/BernieCollinsthesis2011.pdf</a:t>
            </a:r>
            <a:endParaRPr lang="en-US" dirty="0" smtClean="0"/>
          </a:p>
          <a:p>
            <a:pPr>
              <a:spcAft>
                <a:spcPts val="600"/>
              </a:spcAft>
            </a:pPr>
            <a:r>
              <a:rPr lang="en-US" dirty="0" smtClean="0">
                <a:solidFill>
                  <a:srgbClr val="FF0000"/>
                </a:solidFill>
              </a:rPr>
              <a:t>Video</a:t>
            </a:r>
            <a:r>
              <a:rPr lang="en-US" dirty="0" smtClean="0"/>
              <a:t>–The </a:t>
            </a:r>
            <a:r>
              <a:rPr lang="en-US" dirty="0"/>
              <a:t>Bullying Circle -Plugged In Breaking the Bully Culture </a:t>
            </a:r>
            <a:r>
              <a:rPr lang="en-US" dirty="0">
                <a:hlinkClick r:id="rId5"/>
              </a:rPr>
              <a:t>https://</a:t>
            </a:r>
            <a:r>
              <a:rPr lang="en-US" dirty="0" smtClean="0">
                <a:hlinkClick r:id="rId5"/>
              </a:rPr>
              <a:t>www.youtube.com/watch?v=GDRzhZIZo-M</a:t>
            </a:r>
            <a:endParaRPr lang="en-US" dirty="0" smtClean="0"/>
          </a:p>
          <a:p>
            <a:pPr>
              <a:spcAft>
                <a:spcPts val="600"/>
              </a:spcAft>
            </a:pPr>
            <a:endParaRPr lang="fr-BE" dirty="0" smtClean="0"/>
          </a:p>
        </p:txBody>
      </p:sp>
      <p:sp>
        <p:nvSpPr>
          <p:cNvPr id="3" name="ZoneTexte 2"/>
          <p:cNvSpPr txBox="1"/>
          <p:nvPr/>
        </p:nvSpPr>
        <p:spPr>
          <a:xfrm>
            <a:off x="1895190" y="953867"/>
            <a:ext cx="5472608" cy="584775"/>
          </a:xfrm>
          <a:prstGeom prst="rect">
            <a:avLst/>
          </a:prstGeom>
          <a:noFill/>
        </p:spPr>
        <p:txBody>
          <a:bodyPr wrap="square" rtlCol="0">
            <a:spAutoFit/>
          </a:bodyPr>
          <a:lstStyle/>
          <a:p>
            <a:r>
              <a:rPr lang="fr-BE" sz="3200" b="1" dirty="0">
                <a:solidFill>
                  <a:schemeClr val="tx2"/>
                </a:solidFill>
                <a:latin typeface="Calibri" panose="020F0502020204030204" pitchFamily="34" charset="0"/>
              </a:rPr>
              <a:t>Propositions de lecture </a:t>
            </a:r>
            <a:r>
              <a:rPr lang="fr-BE" sz="3200" b="1" dirty="0" smtClean="0">
                <a:solidFill>
                  <a:schemeClr val="tx2"/>
                </a:solidFill>
                <a:latin typeface="Calibri" panose="020F0502020204030204" pitchFamily="34" charset="0"/>
              </a:rPr>
              <a:t>et liens</a:t>
            </a:r>
            <a:endParaRPr lang="en-GB"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424442625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71</a:t>
            </a:fld>
            <a:endParaRPr lang="el-GR"/>
          </a:p>
        </p:txBody>
      </p:sp>
      <p:sp>
        <p:nvSpPr>
          <p:cNvPr id="2" name="Rectangle 1"/>
          <p:cNvSpPr/>
          <p:nvPr/>
        </p:nvSpPr>
        <p:spPr>
          <a:xfrm>
            <a:off x="1355304" y="2132856"/>
            <a:ext cx="6264696" cy="1200329"/>
          </a:xfrm>
          <a:prstGeom prst="rect">
            <a:avLst/>
          </a:prstGeom>
        </p:spPr>
        <p:txBody>
          <a:bodyPr wrap="square">
            <a:spAutoFit/>
          </a:bodyPr>
          <a:lstStyle/>
          <a:p>
            <a:pPr algn="ctr"/>
            <a:r>
              <a:rPr lang="fr-BE" sz="3600" b="1" dirty="0" smtClean="0">
                <a:solidFill>
                  <a:schemeClr val="tx2"/>
                </a:solidFill>
                <a:latin typeface="Calibri" panose="020F0502020204030204" pitchFamily="34" charset="0"/>
              </a:rPr>
              <a:t>Signaler </a:t>
            </a:r>
            <a:r>
              <a:rPr lang="fr-BE" sz="3600" b="1" dirty="0">
                <a:solidFill>
                  <a:schemeClr val="tx2"/>
                </a:solidFill>
                <a:latin typeface="Calibri" panose="020F0502020204030204" pitchFamily="34" charset="0"/>
              </a:rPr>
              <a:t>et Enregistrer </a:t>
            </a:r>
            <a:r>
              <a:rPr lang="fr-BE" sz="3600" b="1" dirty="0" smtClean="0">
                <a:solidFill>
                  <a:schemeClr val="tx2"/>
                </a:solidFill>
                <a:latin typeface="Calibri" panose="020F0502020204030204" pitchFamily="34" charset="0"/>
              </a:rPr>
              <a:t>les incidents</a:t>
            </a:r>
          </a:p>
        </p:txBody>
      </p:sp>
    </p:spTree>
    <p:extLst>
      <p:ext uri="{BB962C8B-B14F-4D97-AF65-F5344CB8AC3E}">
        <p14:creationId xmlns:p14="http://schemas.microsoft.com/office/powerpoint/2010/main" val="202595184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72</a:t>
            </a:fld>
            <a:endParaRPr lang="el-GR"/>
          </a:p>
        </p:txBody>
      </p:sp>
      <p:sp>
        <p:nvSpPr>
          <p:cNvPr id="2" name="Rectangle 1"/>
          <p:cNvSpPr/>
          <p:nvPr/>
        </p:nvSpPr>
        <p:spPr>
          <a:xfrm>
            <a:off x="621904" y="1556792"/>
            <a:ext cx="8064896" cy="5139869"/>
          </a:xfrm>
          <a:prstGeom prst="rect">
            <a:avLst/>
          </a:prstGeom>
        </p:spPr>
        <p:txBody>
          <a:bodyPr wrap="square">
            <a:spAutoFit/>
          </a:bodyPr>
          <a:lstStyle/>
          <a:p>
            <a:pPr marL="285750" indent="-285750">
              <a:spcAft>
                <a:spcPts val="1200"/>
              </a:spcAft>
              <a:buFont typeface="Arial" panose="020B0604020202020204" pitchFamily="34" charset="0"/>
              <a:buChar char="•"/>
            </a:pPr>
            <a:r>
              <a:rPr lang="fr-BE" dirty="0" smtClean="0">
                <a:solidFill>
                  <a:srgbClr val="000000"/>
                </a:solidFill>
                <a:latin typeface="Calibri" panose="020F0502020204030204" pitchFamily="34" charset="0"/>
              </a:rPr>
              <a:t>Les systèmes de signalement doivent être non-</a:t>
            </a:r>
            <a:r>
              <a:rPr lang="fr-BE" dirty="0" err="1" smtClean="0">
                <a:solidFill>
                  <a:srgbClr val="000000"/>
                </a:solidFill>
                <a:latin typeface="Calibri" panose="020F0502020204030204" pitchFamily="34" charset="0"/>
              </a:rPr>
              <a:t>stigmatisants</a:t>
            </a:r>
            <a:r>
              <a:rPr lang="fr-BE" dirty="0" smtClean="0">
                <a:solidFill>
                  <a:srgbClr val="000000"/>
                </a:solidFill>
                <a:latin typeface="Calibri" panose="020F0502020204030204" pitchFamily="34" charset="0"/>
              </a:rPr>
              <a:t> et protéger les élèves vulnérables. Un système d’enregistrement centralisé bien entretenu est essentiel et, s’il est bien utilisé, peut permettre de contrôler le comportement, cibler les élèves qui ont besoin d’un soutien supplémentaire et mettre en lumière les secteurs à surveiller. </a:t>
            </a:r>
          </a:p>
          <a:p>
            <a:pPr marL="285750" indent="-285750">
              <a:spcAft>
                <a:spcPts val="1200"/>
              </a:spcAft>
              <a:buFont typeface="Arial" panose="020B0604020202020204" pitchFamily="34" charset="0"/>
              <a:buChar char="•"/>
            </a:pPr>
            <a:r>
              <a:rPr lang="fr-BE" dirty="0" smtClean="0">
                <a:solidFill>
                  <a:srgbClr val="000000"/>
                </a:solidFill>
                <a:latin typeface="Calibri" panose="020F0502020204030204" pitchFamily="34" charset="0"/>
              </a:rPr>
              <a:t>Les écoles qui ont un système de signalement et d’enregistrement efficace identifient souvent les élèves vulnérables dès leur arrivée grâce aux informations fournies par leur école primaire d’origine. (Thompson &amp; Smith, 2011) </a:t>
            </a:r>
          </a:p>
          <a:p>
            <a:pPr marL="285750" indent="-285750">
              <a:spcAft>
                <a:spcPts val="1200"/>
              </a:spcAft>
              <a:buFont typeface="Arial" panose="020B0604020202020204" pitchFamily="34" charset="0"/>
              <a:buChar char="•"/>
            </a:pPr>
            <a:r>
              <a:rPr lang="fr-BE" dirty="0" smtClean="0">
                <a:solidFill>
                  <a:srgbClr val="000000"/>
                </a:solidFill>
                <a:latin typeface="Calibri" panose="020F0502020204030204" pitchFamily="34" charset="0"/>
              </a:rPr>
              <a:t>Un élément important et souvent utilisé pour aider à contrer le harcèlement dans les écoles est le questionnaire d’auto-signalement conçu pour évaluer entre autres l’étendue du harcèlement, sa nature et les lieux où il est le plus courant, p.ex. le Questionnaire Harcèlement d’Olweus (Olweus, 2007) </a:t>
            </a:r>
          </a:p>
          <a:p>
            <a:pPr marL="285750" indent="-285750">
              <a:spcAft>
                <a:spcPts val="1200"/>
              </a:spcAft>
              <a:buFont typeface="Arial" panose="020B0604020202020204" pitchFamily="34" charset="0"/>
              <a:buChar char="•"/>
            </a:pPr>
            <a:r>
              <a:rPr lang="fr-BE" dirty="0" smtClean="0">
                <a:solidFill>
                  <a:srgbClr val="000000"/>
                </a:solidFill>
                <a:latin typeface="Calibri" panose="020F0502020204030204" pitchFamily="34" charset="0"/>
              </a:rPr>
              <a:t>Les nominations par les pairs peuvent aussi être utilisées comme une méthode plus qualitative à des fins de recherche, où on demanderait aux élèves de désigner des condisciples dans des rôles de harceleur ou victime</a:t>
            </a:r>
            <a:r>
              <a:rPr lang="en-US" dirty="0" smtClean="0">
                <a:solidFill>
                  <a:srgbClr val="000000"/>
                </a:solidFill>
                <a:latin typeface="Calibri" panose="020F0502020204030204" pitchFamily="34" charset="0"/>
              </a:rPr>
              <a:t>.</a:t>
            </a:r>
            <a:r>
              <a:rPr lang="fr-BE" dirty="0" smtClean="0">
                <a:solidFill>
                  <a:srgbClr val="000000"/>
                </a:solidFill>
              </a:rPr>
              <a:t> </a:t>
            </a:r>
          </a:p>
          <a:p>
            <a:endParaRPr lang="fr-BE" dirty="0" smtClean="0">
              <a:solidFill>
                <a:srgbClr val="000000"/>
              </a:solidFill>
            </a:endParaRPr>
          </a:p>
        </p:txBody>
      </p:sp>
      <p:sp>
        <p:nvSpPr>
          <p:cNvPr id="3" name="ZoneTexte 2"/>
          <p:cNvSpPr txBox="1"/>
          <p:nvPr/>
        </p:nvSpPr>
        <p:spPr>
          <a:xfrm>
            <a:off x="1331640" y="404664"/>
            <a:ext cx="6408712" cy="584775"/>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Le concept du signalement</a:t>
            </a:r>
            <a:endParaRPr lang="fr-BE" sz="20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110909487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73</a:t>
            </a:fld>
            <a:endParaRPr lang="el-GR"/>
          </a:p>
        </p:txBody>
      </p:sp>
      <p:sp>
        <p:nvSpPr>
          <p:cNvPr id="2" name="Rectangle 1"/>
          <p:cNvSpPr/>
          <p:nvPr/>
        </p:nvSpPr>
        <p:spPr>
          <a:xfrm>
            <a:off x="395536" y="1196752"/>
            <a:ext cx="8312720" cy="5093702"/>
          </a:xfrm>
          <a:prstGeom prst="rect">
            <a:avLst/>
          </a:prstGeom>
        </p:spPr>
        <p:txBody>
          <a:bodyPr wrap="square">
            <a:spAutoFit/>
          </a:bodyPr>
          <a:lstStyle/>
          <a:p>
            <a:pPr algn="ctr">
              <a:spcAft>
                <a:spcPts val="600"/>
              </a:spcAft>
            </a:pPr>
            <a:r>
              <a:rPr lang="fr-BE" sz="1600" dirty="0" smtClean="0">
                <a:solidFill>
                  <a:srgbClr val="000000"/>
                </a:solidFill>
                <a:latin typeface="Calibri" panose="020F0502020204030204" pitchFamily="34" charset="0"/>
              </a:rPr>
              <a:t>Tant pour les dossiers/bases de données de l’école que pour des raisons juridiques, on conseille à l’école de créer (et de publier) son propre formulaire de rapport d’incident, conçu en concertation avec toute la communauté scolaire.</a:t>
            </a:r>
          </a:p>
          <a:p>
            <a:pPr>
              <a:spcAft>
                <a:spcPts val="600"/>
              </a:spcAft>
            </a:pPr>
            <a:r>
              <a:rPr lang="fr-BE" sz="1400" dirty="0" smtClean="0">
                <a:solidFill>
                  <a:srgbClr val="000000"/>
                </a:solidFill>
                <a:latin typeface="Calibri" panose="020F0502020204030204" pitchFamily="34" charset="0"/>
              </a:rPr>
              <a:t>Les formulaires devraient permettre d’enregistrer facilement : </a:t>
            </a:r>
          </a:p>
          <a:p>
            <a:r>
              <a:rPr lang="fr-BE" sz="1400" dirty="0" smtClean="0">
                <a:solidFill>
                  <a:srgbClr val="000000"/>
                </a:solidFill>
                <a:latin typeface="Calibri" panose="020F0502020204030204" pitchFamily="34" charset="0"/>
              </a:rPr>
              <a:t>• Les détails d’entretiens avec les victimes et auteurs</a:t>
            </a:r>
          </a:p>
          <a:p>
            <a:r>
              <a:rPr lang="fr-BE" sz="1400" dirty="0" smtClean="0">
                <a:solidFill>
                  <a:srgbClr val="000000"/>
                </a:solidFill>
                <a:latin typeface="Calibri" panose="020F0502020204030204" pitchFamily="34" charset="0"/>
              </a:rPr>
              <a:t>• Les détails des déclarations des témoins</a:t>
            </a:r>
          </a:p>
          <a:p>
            <a:r>
              <a:rPr lang="fr-BE" sz="1400" dirty="0" smtClean="0">
                <a:solidFill>
                  <a:srgbClr val="000000"/>
                </a:solidFill>
                <a:latin typeface="Calibri" panose="020F0502020204030204" pitchFamily="34" charset="0"/>
              </a:rPr>
              <a:t>• La nature des accords passés avec les personnes impliquées dans l’incident, dont les parents</a:t>
            </a:r>
          </a:p>
          <a:p>
            <a:pPr>
              <a:spcAft>
                <a:spcPts val="600"/>
              </a:spcAft>
            </a:pPr>
            <a:r>
              <a:rPr lang="fr-BE" sz="1400" dirty="0" smtClean="0">
                <a:solidFill>
                  <a:srgbClr val="000000"/>
                </a:solidFill>
                <a:latin typeface="Calibri" panose="020F0502020204030204" pitchFamily="34" charset="0"/>
              </a:rPr>
              <a:t>• Toute mesure prise par l’école, par exemple l’approche </a:t>
            </a:r>
            <a:r>
              <a:rPr lang="fr-BE" sz="1400" i="1" dirty="0" smtClean="0">
                <a:solidFill>
                  <a:srgbClr val="000000"/>
                </a:solidFill>
                <a:latin typeface="Calibri" panose="020F0502020204030204" pitchFamily="34" charset="0"/>
              </a:rPr>
              <a:t>No </a:t>
            </a:r>
            <a:r>
              <a:rPr lang="fr-BE" sz="1400" i="1" dirty="0" err="1" smtClean="0">
                <a:solidFill>
                  <a:srgbClr val="000000"/>
                </a:solidFill>
                <a:latin typeface="Calibri" panose="020F0502020204030204" pitchFamily="34" charset="0"/>
              </a:rPr>
              <a:t>Blame</a:t>
            </a:r>
            <a:r>
              <a:rPr lang="fr-BE" sz="1400" dirty="0" smtClean="0">
                <a:solidFill>
                  <a:srgbClr val="000000"/>
                </a:solidFill>
                <a:latin typeface="Calibri" panose="020F0502020204030204" pitchFamily="34" charset="0"/>
              </a:rPr>
              <a:t>, la médiation, les sanctions, les demandes d’orientation ou d’aide psychologique. </a:t>
            </a:r>
          </a:p>
          <a:p>
            <a:pPr>
              <a:spcAft>
                <a:spcPts val="600"/>
              </a:spcAft>
            </a:pPr>
            <a:r>
              <a:rPr lang="fr-BE" sz="1400" dirty="0" smtClean="0">
                <a:solidFill>
                  <a:srgbClr val="000000"/>
                </a:solidFill>
                <a:latin typeface="Calibri" panose="020F0502020204030204" pitchFamily="34" charset="0"/>
              </a:rPr>
              <a:t>Utiliser des formulaires papiers ou numériques </a:t>
            </a:r>
          </a:p>
          <a:p>
            <a:pPr>
              <a:spcAft>
                <a:spcPts val="600"/>
              </a:spcAft>
            </a:pPr>
            <a:r>
              <a:rPr lang="fr-BE" sz="1400" dirty="0" smtClean="0">
                <a:solidFill>
                  <a:srgbClr val="000000"/>
                </a:solidFill>
                <a:latin typeface="Calibri" panose="020F0502020204030204" pitchFamily="34" charset="0"/>
              </a:rPr>
              <a:t>Éléments essentiels :</a:t>
            </a:r>
          </a:p>
          <a:p>
            <a:r>
              <a:rPr lang="fr-BE" sz="1400" dirty="0" smtClean="0">
                <a:solidFill>
                  <a:srgbClr val="000000"/>
                </a:solidFill>
                <a:latin typeface="Calibri" panose="020F0502020204030204" pitchFamily="34" charset="0"/>
              </a:rPr>
              <a:t>• Date &amp; Heure</a:t>
            </a:r>
          </a:p>
          <a:p>
            <a:r>
              <a:rPr lang="fr-BE" sz="1400" dirty="0" smtClean="0">
                <a:solidFill>
                  <a:srgbClr val="000000"/>
                </a:solidFill>
                <a:latin typeface="Calibri" panose="020F0502020204030204" pitchFamily="34" charset="0"/>
              </a:rPr>
              <a:t>• Lieu</a:t>
            </a:r>
          </a:p>
          <a:p>
            <a:r>
              <a:rPr lang="fr-BE" sz="1400" dirty="0" smtClean="0">
                <a:solidFill>
                  <a:srgbClr val="000000"/>
                </a:solidFill>
                <a:latin typeface="Calibri" panose="020F0502020204030204" pitchFamily="34" charset="0"/>
              </a:rPr>
              <a:t>• Nom (?)</a:t>
            </a:r>
          </a:p>
          <a:p>
            <a:r>
              <a:rPr lang="fr-BE" sz="1400" dirty="0" smtClean="0">
                <a:solidFill>
                  <a:srgbClr val="000000"/>
                </a:solidFill>
                <a:latin typeface="Calibri" panose="020F0502020204030204" pitchFamily="34" charset="0"/>
              </a:rPr>
              <a:t>• Le personnel de surveillance présent (s’il y en avait)</a:t>
            </a:r>
          </a:p>
          <a:p>
            <a:r>
              <a:rPr lang="fr-BE" sz="1400" dirty="0" smtClean="0">
                <a:solidFill>
                  <a:srgbClr val="000000"/>
                </a:solidFill>
                <a:latin typeface="Calibri" panose="020F0502020204030204" pitchFamily="34" charset="0"/>
              </a:rPr>
              <a:t>• Ce qui s’est passé (type de harcèlement)</a:t>
            </a:r>
          </a:p>
          <a:p>
            <a:r>
              <a:rPr lang="fr-BE" sz="1400" dirty="0" smtClean="0">
                <a:solidFill>
                  <a:srgbClr val="000000"/>
                </a:solidFill>
                <a:latin typeface="Calibri" panose="020F0502020204030204" pitchFamily="34" charset="0"/>
              </a:rPr>
              <a:t>• Les commentaires de l’élève </a:t>
            </a:r>
          </a:p>
          <a:p>
            <a:r>
              <a:rPr lang="fr-BE" sz="1400" dirty="0" smtClean="0">
                <a:solidFill>
                  <a:srgbClr val="000000"/>
                </a:solidFill>
                <a:latin typeface="Calibri" panose="020F0502020204030204" pitchFamily="34" charset="0"/>
              </a:rPr>
              <a:t>• </a:t>
            </a:r>
            <a:r>
              <a:rPr lang="fr-BE" sz="1400" dirty="0">
                <a:solidFill>
                  <a:srgbClr val="000000"/>
                </a:solidFill>
                <a:latin typeface="Calibri" panose="020F0502020204030204" pitchFamily="34" charset="0"/>
              </a:rPr>
              <a:t>Les commentaires </a:t>
            </a:r>
            <a:r>
              <a:rPr lang="fr-BE" sz="1400" dirty="0" smtClean="0">
                <a:solidFill>
                  <a:srgbClr val="000000"/>
                </a:solidFill>
                <a:latin typeface="Calibri" panose="020F0502020204030204" pitchFamily="34" charset="0"/>
              </a:rPr>
              <a:t>des parents</a:t>
            </a:r>
          </a:p>
          <a:p>
            <a:r>
              <a:rPr lang="fr-BE" sz="1400" dirty="0" smtClean="0">
                <a:solidFill>
                  <a:srgbClr val="000000"/>
                </a:solidFill>
                <a:latin typeface="Calibri" panose="020F0502020204030204" pitchFamily="34" charset="0"/>
              </a:rPr>
              <a:t>• Les mesures convenues</a:t>
            </a:r>
          </a:p>
          <a:p>
            <a:r>
              <a:rPr lang="fr-BE" sz="1400" dirty="0" smtClean="0">
                <a:solidFill>
                  <a:srgbClr val="000000"/>
                </a:solidFill>
                <a:latin typeface="Calibri" panose="020F0502020204030204" pitchFamily="34" charset="0"/>
              </a:rPr>
              <a:t>• La date de la prochaine réunion</a:t>
            </a:r>
          </a:p>
          <a:p>
            <a:r>
              <a:rPr lang="fr-BE" sz="1400" dirty="0" smtClean="0">
                <a:solidFill>
                  <a:srgbClr val="000000"/>
                </a:solidFill>
                <a:latin typeface="Calibri" panose="020F0502020204030204" pitchFamily="34" charset="0"/>
              </a:rPr>
              <a:t>• Les signatures des enseignants, élèves et parents</a:t>
            </a:r>
            <a:endParaRPr lang="fr-BE" sz="1400" dirty="0" smtClean="0">
              <a:solidFill>
                <a:srgbClr val="000000"/>
              </a:solidFill>
            </a:endParaRPr>
          </a:p>
        </p:txBody>
      </p:sp>
      <p:sp>
        <p:nvSpPr>
          <p:cNvPr id="3" name="ZoneTexte 2"/>
          <p:cNvSpPr txBox="1"/>
          <p:nvPr/>
        </p:nvSpPr>
        <p:spPr>
          <a:xfrm>
            <a:off x="1331640" y="404664"/>
            <a:ext cx="6408712" cy="584775"/>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Fiche de rapport d’incident</a:t>
            </a:r>
            <a:endParaRPr lang="fr-BE"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6174970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74</a:t>
            </a:fld>
            <a:endParaRPr lang="el-GR"/>
          </a:p>
        </p:txBody>
      </p:sp>
      <p:sp>
        <p:nvSpPr>
          <p:cNvPr id="2" name="Rectangle 1"/>
          <p:cNvSpPr/>
          <p:nvPr/>
        </p:nvSpPr>
        <p:spPr>
          <a:xfrm>
            <a:off x="395536" y="2204864"/>
            <a:ext cx="8471916" cy="2010807"/>
          </a:xfrm>
          <a:prstGeom prst="rect">
            <a:avLst/>
          </a:prstGeom>
        </p:spPr>
        <p:txBody>
          <a:bodyPr wrap="square">
            <a:spAutoFit/>
          </a:bodyPr>
          <a:lstStyle/>
          <a:p>
            <a:pPr>
              <a:spcAft>
                <a:spcPts val="1000"/>
              </a:spcAft>
            </a:pPr>
            <a:r>
              <a:rPr lang="en-US" dirty="0">
                <a:solidFill>
                  <a:srgbClr val="000000"/>
                </a:solidFill>
                <a:latin typeface="Calibri" panose="020F0502020204030204" pitchFamily="34" charset="0"/>
              </a:rPr>
              <a:t>Olweus, D., &amp; Limber, S. P. (2007). </a:t>
            </a:r>
            <a:r>
              <a:rPr lang="en-US" dirty="0" smtClean="0">
                <a:solidFill>
                  <a:srgbClr val="000000"/>
                </a:solidFill>
                <a:latin typeface="Calibri" panose="020F0502020204030204" pitchFamily="34" charset="0"/>
              </a:rPr>
              <a:t>Olweus Bullying </a:t>
            </a:r>
            <a:r>
              <a:rPr lang="en-US" dirty="0">
                <a:solidFill>
                  <a:srgbClr val="000000"/>
                </a:solidFill>
                <a:latin typeface="Calibri" panose="020F0502020204030204" pitchFamily="34" charset="0"/>
              </a:rPr>
              <a:t>Prevention Program: Teacher guide. Center City, MN: </a:t>
            </a:r>
            <a:r>
              <a:rPr lang="en-US" dirty="0" err="1">
                <a:solidFill>
                  <a:srgbClr val="000000"/>
                </a:solidFill>
                <a:latin typeface="Calibri" panose="020F0502020204030204" pitchFamily="34" charset="0"/>
              </a:rPr>
              <a:t>Hazelden</a:t>
            </a:r>
            <a:endParaRPr lang="en-US" dirty="0">
              <a:solidFill>
                <a:srgbClr val="000000"/>
              </a:solidFill>
              <a:latin typeface="Calibri" panose="020F0502020204030204" pitchFamily="34" charset="0"/>
            </a:endParaRPr>
          </a:p>
          <a:p>
            <a:pPr>
              <a:spcAft>
                <a:spcPts val="1000"/>
              </a:spcAft>
            </a:pPr>
            <a:r>
              <a:rPr lang="en-US" dirty="0">
                <a:solidFill>
                  <a:srgbClr val="000000"/>
                </a:solidFill>
                <a:latin typeface="Calibri" panose="020F0502020204030204" pitchFamily="34" charset="0"/>
              </a:rPr>
              <a:t>Thompson, F., &amp; Smith, P. (2011). Anti-bullying strategies in schools –What is done and what works. Unit for School and Family Studies, Goldsmiths, University of London</a:t>
            </a:r>
          </a:p>
          <a:p>
            <a:pPr>
              <a:spcAft>
                <a:spcPts val="1000"/>
              </a:spcAft>
            </a:pPr>
            <a:r>
              <a:rPr lang="en-US" dirty="0">
                <a:solidFill>
                  <a:srgbClr val="000000"/>
                </a:solidFill>
                <a:latin typeface="Calibri" panose="020F0502020204030204" pitchFamily="34" charset="0"/>
              </a:rPr>
              <a:t>O’Moore, M. (2010). </a:t>
            </a:r>
            <a:r>
              <a:rPr lang="en-US" i="1" dirty="0">
                <a:solidFill>
                  <a:srgbClr val="000000"/>
                </a:solidFill>
                <a:latin typeface="Calibri" panose="020F0502020204030204" pitchFamily="34" charset="0"/>
              </a:rPr>
              <a:t>Understanding School Bullying: A Guide for Parents and Teachers</a:t>
            </a:r>
            <a:r>
              <a:rPr lang="en-US" dirty="0">
                <a:solidFill>
                  <a:srgbClr val="000000"/>
                </a:solidFill>
                <a:latin typeface="Calibri" panose="020F0502020204030204" pitchFamily="34" charset="0"/>
              </a:rPr>
              <a:t>, Dublin. Veritas.</a:t>
            </a:r>
          </a:p>
        </p:txBody>
      </p:sp>
      <p:sp>
        <p:nvSpPr>
          <p:cNvPr id="3" name="ZoneTexte 2"/>
          <p:cNvSpPr txBox="1"/>
          <p:nvPr/>
        </p:nvSpPr>
        <p:spPr>
          <a:xfrm>
            <a:off x="1895190" y="1124744"/>
            <a:ext cx="5472608" cy="584775"/>
          </a:xfrm>
          <a:prstGeom prst="rect">
            <a:avLst/>
          </a:prstGeom>
          <a:noFill/>
        </p:spPr>
        <p:txBody>
          <a:bodyPr wrap="square" rtlCol="0">
            <a:spAutoFit/>
          </a:bodyPr>
          <a:lstStyle/>
          <a:p>
            <a:r>
              <a:rPr lang="fr-BE" sz="3200" b="1" dirty="0">
                <a:solidFill>
                  <a:schemeClr val="tx2"/>
                </a:solidFill>
                <a:latin typeface="Calibri" panose="020F0502020204030204" pitchFamily="34" charset="0"/>
              </a:rPr>
              <a:t>Propositions de lecture </a:t>
            </a:r>
            <a:r>
              <a:rPr lang="fr-BE" sz="3200" b="1" dirty="0" smtClean="0">
                <a:solidFill>
                  <a:schemeClr val="tx2"/>
                </a:solidFill>
                <a:latin typeface="Calibri" panose="020F0502020204030204" pitchFamily="34" charset="0"/>
              </a:rPr>
              <a:t>et liens</a:t>
            </a:r>
            <a:endParaRPr lang="en-GB"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1996607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8</a:t>
            </a:fld>
            <a:endParaRPr lang="el-GR"/>
          </a:p>
        </p:txBody>
      </p:sp>
      <p:sp>
        <p:nvSpPr>
          <p:cNvPr id="2" name="Rectangle 1"/>
          <p:cNvSpPr/>
          <p:nvPr/>
        </p:nvSpPr>
        <p:spPr>
          <a:xfrm>
            <a:off x="348556" y="1302633"/>
            <a:ext cx="8471916" cy="3503523"/>
          </a:xfrm>
          <a:prstGeom prst="rect">
            <a:avLst/>
          </a:prstGeom>
        </p:spPr>
        <p:txBody>
          <a:bodyPr wrap="square">
            <a:spAutoFit/>
          </a:bodyPr>
          <a:lstStyle/>
          <a:p>
            <a:pPr>
              <a:spcAft>
                <a:spcPts val="1000"/>
              </a:spcAft>
            </a:pPr>
            <a:r>
              <a:rPr lang="en-US" sz="1500" dirty="0" smtClean="0">
                <a:solidFill>
                  <a:srgbClr val="000000"/>
                </a:solidFill>
                <a:latin typeface="Calibri" panose="020F0502020204030204" pitchFamily="34" charset="0"/>
              </a:rPr>
              <a:t>Farrington</a:t>
            </a:r>
            <a:r>
              <a:rPr lang="en-US" sz="1500" dirty="0">
                <a:solidFill>
                  <a:srgbClr val="000000"/>
                </a:solidFill>
                <a:latin typeface="Calibri" panose="020F0502020204030204" pitchFamily="34" charset="0"/>
              </a:rPr>
              <a:t>, D.P. &amp; </a:t>
            </a:r>
            <a:r>
              <a:rPr lang="en-US" sz="1500" dirty="0" err="1">
                <a:solidFill>
                  <a:srgbClr val="000000"/>
                </a:solidFill>
                <a:latin typeface="Calibri" panose="020F0502020204030204" pitchFamily="34" charset="0"/>
              </a:rPr>
              <a:t>Ttofi</a:t>
            </a:r>
            <a:r>
              <a:rPr lang="en-US" sz="1500" dirty="0">
                <a:solidFill>
                  <a:srgbClr val="000000"/>
                </a:solidFill>
                <a:latin typeface="Calibri" panose="020F0502020204030204" pitchFamily="34" charset="0"/>
              </a:rPr>
              <a:t>, M.M. (2009). </a:t>
            </a:r>
            <a:r>
              <a:rPr lang="en-US" sz="1500" i="1" dirty="0">
                <a:solidFill>
                  <a:srgbClr val="000000"/>
                </a:solidFill>
                <a:latin typeface="Calibri" panose="020F0502020204030204" pitchFamily="34" charset="0"/>
              </a:rPr>
              <a:t>School-Based </a:t>
            </a:r>
            <a:r>
              <a:rPr lang="en-US" sz="1500" i="1" dirty="0" err="1">
                <a:solidFill>
                  <a:srgbClr val="000000"/>
                </a:solidFill>
                <a:latin typeface="Calibri" panose="020F0502020204030204" pitchFamily="34" charset="0"/>
              </a:rPr>
              <a:t>Programmes</a:t>
            </a:r>
            <a:r>
              <a:rPr lang="en-US" sz="1500" i="1" dirty="0">
                <a:solidFill>
                  <a:srgbClr val="000000"/>
                </a:solidFill>
                <a:latin typeface="Calibri" panose="020F0502020204030204" pitchFamily="34" charset="0"/>
              </a:rPr>
              <a:t> to Reduce Bullying and </a:t>
            </a:r>
            <a:r>
              <a:rPr lang="en-US" sz="1500" i="1" dirty="0" err="1">
                <a:solidFill>
                  <a:srgbClr val="000000"/>
                </a:solidFill>
                <a:latin typeface="Calibri" panose="020F0502020204030204" pitchFamily="34" charset="0"/>
              </a:rPr>
              <a:t>Victimisation</a:t>
            </a:r>
            <a:r>
              <a:rPr lang="en-US" sz="1500" dirty="0">
                <a:solidFill>
                  <a:srgbClr val="000000"/>
                </a:solidFill>
                <a:latin typeface="Calibri" panose="020F0502020204030204" pitchFamily="34" charset="0"/>
              </a:rPr>
              <a:t>. Campbell Systematic Reviews, Oslo: The Campbell Collaboration.</a:t>
            </a:r>
          </a:p>
          <a:p>
            <a:pPr>
              <a:spcAft>
                <a:spcPts val="1000"/>
              </a:spcAft>
            </a:pPr>
            <a:r>
              <a:rPr lang="en-US" sz="1500" dirty="0">
                <a:solidFill>
                  <a:srgbClr val="000000"/>
                </a:solidFill>
                <a:latin typeface="Calibri" panose="020F0502020204030204" pitchFamily="34" charset="0"/>
              </a:rPr>
              <a:t>O’Moore, M. (2014). The ABC Whole School Bullying Approach to Bullying Prevention. In O’Moore, M. &amp; Stevens, P. (eds.). </a:t>
            </a:r>
            <a:r>
              <a:rPr lang="en-US" sz="1500" i="1" dirty="0">
                <a:solidFill>
                  <a:srgbClr val="000000"/>
                </a:solidFill>
                <a:latin typeface="Calibri" panose="020F0502020204030204" pitchFamily="34" charset="0"/>
              </a:rPr>
              <a:t>Bullying in Irish Education Perspectives in Research and Practice</a:t>
            </a:r>
            <a:r>
              <a:rPr lang="en-US" sz="1500" dirty="0">
                <a:solidFill>
                  <a:srgbClr val="000000"/>
                </a:solidFill>
                <a:latin typeface="Calibri" panose="020F0502020204030204" pitchFamily="34" charset="0"/>
              </a:rPr>
              <a:t>. Cork, Ireland: Cork University Press.</a:t>
            </a:r>
          </a:p>
          <a:p>
            <a:pPr>
              <a:spcAft>
                <a:spcPts val="1000"/>
              </a:spcAft>
            </a:pPr>
            <a:r>
              <a:rPr lang="en-GB" sz="1500" dirty="0" err="1" smtClean="0">
                <a:solidFill>
                  <a:srgbClr val="000000"/>
                </a:solidFill>
                <a:latin typeface="Calibri" panose="020F0502020204030204" pitchFamily="34" charset="0"/>
              </a:rPr>
              <a:t>Välimäki</a:t>
            </a:r>
            <a:r>
              <a:rPr lang="en-GB" sz="1500" dirty="0">
                <a:solidFill>
                  <a:srgbClr val="000000"/>
                </a:solidFill>
                <a:latin typeface="Calibri" panose="020F0502020204030204" pitchFamily="34" charset="0"/>
              </a:rPr>
              <a:t>, M., Almeida, A., Cross, D., O’Moore, M., Berne, S., </a:t>
            </a:r>
            <a:r>
              <a:rPr lang="en-GB" sz="1500" dirty="0" err="1">
                <a:solidFill>
                  <a:srgbClr val="000000"/>
                </a:solidFill>
                <a:latin typeface="Calibri" panose="020F0502020204030204" pitchFamily="34" charset="0"/>
              </a:rPr>
              <a:t>Deboutte</a:t>
            </a:r>
            <a:r>
              <a:rPr lang="en-GB" sz="1500" dirty="0">
                <a:solidFill>
                  <a:srgbClr val="000000"/>
                </a:solidFill>
                <a:latin typeface="Calibri" panose="020F0502020204030204" pitchFamily="34" charset="0"/>
              </a:rPr>
              <a:t>, G., Heiman, T., </a:t>
            </a:r>
            <a:r>
              <a:rPr lang="en-GB" sz="1500" dirty="0" err="1">
                <a:solidFill>
                  <a:srgbClr val="000000"/>
                </a:solidFill>
                <a:latin typeface="Calibri" panose="020F0502020204030204" pitchFamily="34" charset="0"/>
              </a:rPr>
              <a:t>Olenik-Shemesh</a:t>
            </a:r>
            <a:r>
              <a:rPr lang="en-GB" sz="1500" dirty="0">
                <a:solidFill>
                  <a:srgbClr val="000000"/>
                </a:solidFill>
                <a:latin typeface="Calibri" panose="020F0502020204030204" pitchFamily="34" charset="0"/>
              </a:rPr>
              <a:t>, D., </a:t>
            </a:r>
            <a:r>
              <a:rPr lang="en-GB" sz="1500" dirty="0" err="1">
                <a:solidFill>
                  <a:srgbClr val="000000"/>
                </a:solidFill>
                <a:latin typeface="Calibri" panose="020F0502020204030204" pitchFamily="34" charset="0"/>
              </a:rPr>
              <a:t>Fulop</a:t>
            </a:r>
            <a:r>
              <a:rPr lang="en-GB" sz="1500" dirty="0">
                <a:solidFill>
                  <a:srgbClr val="000000"/>
                </a:solidFill>
                <a:latin typeface="Calibri" panose="020F0502020204030204" pitchFamily="34" charset="0"/>
              </a:rPr>
              <a:t>, M., </a:t>
            </a:r>
            <a:r>
              <a:rPr lang="en-GB" sz="1500" dirty="0" err="1">
                <a:solidFill>
                  <a:srgbClr val="000000"/>
                </a:solidFill>
                <a:latin typeface="Calibri" panose="020F0502020204030204" pitchFamily="34" charset="0"/>
              </a:rPr>
              <a:t>Fandrem,H</a:t>
            </a:r>
            <a:r>
              <a:rPr lang="en-GB" sz="1500" dirty="0">
                <a:solidFill>
                  <a:srgbClr val="000000"/>
                </a:solidFill>
                <a:latin typeface="Calibri" panose="020F0502020204030204" pitchFamily="34" charset="0"/>
              </a:rPr>
              <a:t>., </a:t>
            </a:r>
            <a:r>
              <a:rPr lang="en-GB" sz="1500" dirty="0" err="1">
                <a:solidFill>
                  <a:srgbClr val="000000"/>
                </a:solidFill>
                <a:latin typeface="Calibri" panose="020F0502020204030204" pitchFamily="34" charset="0"/>
              </a:rPr>
              <a:t>Stald</a:t>
            </a:r>
            <a:r>
              <a:rPr lang="en-GB" sz="1500" dirty="0">
                <a:solidFill>
                  <a:srgbClr val="000000"/>
                </a:solidFill>
                <a:latin typeface="Calibri" panose="020F0502020204030204" pitchFamily="34" charset="0"/>
              </a:rPr>
              <a:t>, G. </a:t>
            </a:r>
            <a:r>
              <a:rPr lang="en-GB" sz="1500" dirty="0" err="1">
                <a:solidFill>
                  <a:srgbClr val="000000"/>
                </a:solidFill>
                <a:latin typeface="Calibri" panose="020F0502020204030204" pitchFamily="34" charset="0"/>
              </a:rPr>
              <a:t>Kurki</a:t>
            </a:r>
            <a:r>
              <a:rPr lang="en-GB" sz="1500" dirty="0">
                <a:solidFill>
                  <a:srgbClr val="000000"/>
                </a:solidFill>
                <a:latin typeface="Calibri" panose="020F0502020204030204" pitchFamily="34" charset="0"/>
              </a:rPr>
              <a:t>, M., </a:t>
            </a:r>
            <a:r>
              <a:rPr lang="en-GB" sz="1500" dirty="0" err="1">
                <a:solidFill>
                  <a:srgbClr val="000000"/>
                </a:solidFill>
                <a:latin typeface="Calibri" panose="020F0502020204030204" pitchFamily="34" charset="0"/>
              </a:rPr>
              <a:t>Sygkollitou</a:t>
            </a:r>
            <a:r>
              <a:rPr lang="en-GB" sz="1500" dirty="0">
                <a:solidFill>
                  <a:srgbClr val="000000"/>
                </a:solidFill>
                <a:latin typeface="Calibri" panose="020F0502020204030204" pitchFamily="34" charset="0"/>
              </a:rPr>
              <a:t>, E. (2012). Guidelines for Preventing Cyber-Bullying in the School Environment: a review and recommendations. </a:t>
            </a:r>
            <a:r>
              <a:rPr lang="en-GB" sz="1500" dirty="0">
                <a:solidFill>
                  <a:srgbClr val="000000"/>
                </a:solidFill>
                <a:latin typeface="Calibri" panose="020F0502020204030204" pitchFamily="34" charset="0"/>
                <a:hlinkClick r:id="rId3"/>
              </a:rPr>
              <a:t>http://sites.google.com/site/costis0801</a:t>
            </a:r>
            <a:r>
              <a:rPr lang="en-GB" sz="1500" dirty="0" smtClean="0">
                <a:solidFill>
                  <a:srgbClr val="000000"/>
                </a:solidFill>
                <a:latin typeface="Calibri" panose="020F0502020204030204" pitchFamily="34" charset="0"/>
                <a:hlinkClick r:id="rId3"/>
              </a:rPr>
              <a:t>/</a:t>
            </a:r>
            <a:endParaRPr lang="en-GB" sz="1500" dirty="0">
              <a:solidFill>
                <a:srgbClr val="000000"/>
              </a:solidFill>
              <a:latin typeface="Calibri" panose="020F0502020204030204" pitchFamily="34" charset="0"/>
            </a:endParaRPr>
          </a:p>
          <a:p>
            <a:pPr>
              <a:spcAft>
                <a:spcPts val="1000"/>
              </a:spcAft>
            </a:pPr>
            <a:r>
              <a:rPr lang="en-US" sz="1500" dirty="0" smtClean="0">
                <a:solidFill>
                  <a:srgbClr val="000000"/>
                </a:solidFill>
                <a:latin typeface="Calibri" panose="020F0502020204030204" pitchFamily="34" charset="0"/>
              </a:rPr>
              <a:t>Srabstein</a:t>
            </a:r>
            <a:r>
              <a:rPr lang="en-US" sz="1500" dirty="0">
                <a:solidFill>
                  <a:srgbClr val="000000"/>
                </a:solidFill>
                <a:latin typeface="Calibri" panose="020F0502020204030204" pitchFamily="34" charset="0"/>
              </a:rPr>
              <a:t>, J.C., &amp; Leventhal, B.L. (2010). Prevention of bullying-related morbidity and mortality: a call for public health policies. Bulletin of the World Health Organization 2010; 88:403-403. </a:t>
            </a:r>
          </a:p>
          <a:p>
            <a:pPr>
              <a:spcAft>
                <a:spcPts val="1000"/>
              </a:spcAft>
            </a:pPr>
            <a:r>
              <a:rPr lang="en-US" sz="1500" dirty="0">
                <a:solidFill>
                  <a:srgbClr val="000000"/>
                </a:solidFill>
                <a:latin typeface="Calibri" panose="020F0502020204030204" pitchFamily="34" charset="0"/>
              </a:rPr>
              <a:t>Elliott, M. (2011). The essential Guide to tackling Bullying. UK: Pearson Education Limited</a:t>
            </a:r>
          </a:p>
          <a:p>
            <a:pPr>
              <a:spcAft>
                <a:spcPts val="1000"/>
              </a:spcAft>
            </a:pPr>
            <a:r>
              <a:rPr lang="en-US" sz="1500" dirty="0">
                <a:solidFill>
                  <a:srgbClr val="000000"/>
                </a:solidFill>
                <a:latin typeface="Calibri" panose="020F0502020204030204" pitchFamily="34" charset="0"/>
              </a:rPr>
              <a:t>School Climate &amp; Culture –Vermont State Agency of Education </a:t>
            </a:r>
            <a:r>
              <a:rPr lang="en-US" sz="1500" dirty="0">
                <a:solidFill>
                  <a:srgbClr val="000000"/>
                </a:solidFill>
                <a:latin typeface="Calibri" panose="020F0502020204030204" pitchFamily="34" charset="0"/>
                <a:hlinkClick r:id="rId4"/>
              </a:rPr>
              <a:t>http://</a:t>
            </a:r>
            <a:r>
              <a:rPr lang="en-US" sz="1500" dirty="0" smtClean="0">
                <a:solidFill>
                  <a:srgbClr val="000000"/>
                </a:solidFill>
                <a:latin typeface="Calibri" panose="020F0502020204030204" pitchFamily="34" charset="0"/>
                <a:hlinkClick r:id="rId4"/>
              </a:rPr>
              <a:t>education.vermont.gov/safe-schools</a:t>
            </a:r>
            <a:r>
              <a:rPr lang="en-US" sz="1500" dirty="0" smtClean="0">
                <a:solidFill>
                  <a:srgbClr val="000000"/>
                </a:solidFill>
                <a:latin typeface="Calibri" panose="020F0502020204030204" pitchFamily="34" charset="0"/>
              </a:rPr>
              <a:t> </a:t>
            </a:r>
            <a:endParaRPr lang="en-US" sz="1500" dirty="0">
              <a:solidFill>
                <a:srgbClr val="000000"/>
              </a:solidFill>
              <a:latin typeface="Calibri" panose="020F0502020204030204" pitchFamily="34" charset="0"/>
            </a:endParaRPr>
          </a:p>
        </p:txBody>
      </p:sp>
      <p:sp>
        <p:nvSpPr>
          <p:cNvPr id="3" name="ZoneTexte 2"/>
          <p:cNvSpPr txBox="1"/>
          <p:nvPr/>
        </p:nvSpPr>
        <p:spPr>
          <a:xfrm>
            <a:off x="1810668" y="404664"/>
            <a:ext cx="5472608" cy="584775"/>
          </a:xfrm>
          <a:prstGeom prst="rect">
            <a:avLst/>
          </a:prstGeom>
          <a:noFill/>
        </p:spPr>
        <p:txBody>
          <a:bodyPr wrap="square" rtlCol="0">
            <a:spAutoFit/>
          </a:bodyPr>
          <a:lstStyle/>
          <a:p>
            <a:r>
              <a:rPr lang="fr-BE" sz="3200" b="1" dirty="0">
                <a:solidFill>
                  <a:schemeClr val="tx2"/>
                </a:solidFill>
                <a:latin typeface="Calibri" panose="020F0502020204030204" pitchFamily="34" charset="0"/>
              </a:rPr>
              <a:t>Propositions de lecture </a:t>
            </a:r>
            <a:r>
              <a:rPr lang="fr-BE" sz="3200" b="1" dirty="0" smtClean="0">
                <a:solidFill>
                  <a:schemeClr val="tx2"/>
                </a:solidFill>
                <a:latin typeface="Calibri" panose="020F0502020204030204" pitchFamily="34" charset="0"/>
              </a:rPr>
              <a:t>et liens</a:t>
            </a:r>
            <a:endParaRPr lang="en-GB"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704768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9</a:t>
            </a:fld>
            <a:endParaRPr lang="el-GR"/>
          </a:p>
        </p:txBody>
      </p:sp>
      <p:sp>
        <p:nvSpPr>
          <p:cNvPr id="2" name="Rectangle 1"/>
          <p:cNvSpPr/>
          <p:nvPr/>
        </p:nvSpPr>
        <p:spPr>
          <a:xfrm>
            <a:off x="1355304" y="2132856"/>
            <a:ext cx="6264696" cy="1200329"/>
          </a:xfrm>
          <a:prstGeom prst="rect">
            <a:avLst/>
          </a:prstGeom>
        </p:spPr>
        <p:txBody>
          <a:bodyPr wrap="square">
            <a:spAutoFit/>
          </a:bodyPr>
          <a:lstStyle/>
          <a:p>
            <a:pPr algn="ctr"/>
            <a:r>
              <a:rPr lang="fr-BE" sz="3600" b="1" dirty="0" smtClean="0">
                <a:solidFill>
                  <a:schemeClr val="tx2"/>
                </a:solidFill>
                <a:latin typeface="Calibri" panose="020F0502020204030204" pitchFamily="34" charset="0"/>
              </a:rPr>
              <a:t>L’importance d’une </a:t>
            </a:r>
            <a:r>
              <a:rPr lang="fr-BE" sz="3600" b="1" dirty="0">
                <a:solidFill>
                  <a:schemeClr val="tx2"/>
                </a:solidFill>
                <a:latin typeface="Calibri" panose="020F0502020204030204" pitchFamily="34" charset="0"/>
              </a:rPr>
              <a:t>approche </a:t>
            </a:r>
            <a:r>
              <a:rPr lang="fr-BE" sz="3600" b="1" dirty="0" smtClean="0">
                <a:solidFill>
                  <a:schemeClr val="tx2"/>
                </a:solidFill>
                <a:latin typeface="Calibri" panose="020F0502020204030204" pitchFamily="34" charset="0"/>
              </a:rPr>
              <a:t>scolaire globale</a:t>
            </a:r>
            <a:endParaRPr lang="fr-BE" dirty="0"/>
          </a:p>
        </p:txBody>
      </p:sp>
    </p:spTree>
    <p:extLst>
      <p:ext uri="{BB962C8B-B14F-4D97-AF65-F5344CB8AC3E}">
        <p14:creationId xmlns:p14="http://schemas.microsoft.com/office/powerpoint/2010/main" val="2783845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3628</TotalTime>
  <Words>9447</Words>
  <Application>Microsoft Office PowerPoint</Application>
  <PresentationFormat>Affichage à l'écran (4:3)</PresentationFormat>
  <Paragraphs>750</Paragraphs>
  <Slides>74</Slides>
  <Notes>74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74</vt:i4>
      </vt:variant>
    </vt:vector>
  </HeadingPairs>
  <TitlesOfParts>
    <vt:vector size="79" baseType="lpstr">
      <vt:lpstr>Aharoni</vt:lpstr>
      <vt:lpstr>Arial</vt:lpstr>
      <vt:lpstr>Calibri</vt:lpstr>
      <vt:lpstr>Wingdings</vt:lpstr>
      <vt:lpstr>Θέμα του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tasa</dc:creator>
  <cp:lastModifiedBy>directrice</cp:lastModifiedBy>
  <cp:revision>286</cp:revision>
  <dcterms:created xsi:type="dcterms:W3CDTF">2012-03-21T14:42:02Z</dcterms:created>
  <dcterms:modified xsi:type="dcterms:W3CDTF">2015-10-08T12:05:40Z</dcterms:modified>
</cp:coreProperties>
</file>